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116"/>
  </p:notesMasterIdLst>
  <p:sldIdLst>
    <p:sldId id="256" r:id="rId2"/>
    <p:sldId id="286" r:id="rId3"/>
    <p:sldId id="269" r:id="rId4"/>
    <p:sldId id="366" r:id="rId5"/>
    <p:sldId id="367" r:id="rId6"/>
    <p:sldId id="283" r:id="rId7"/>
    <p:sldId id="396" r:id="rId8"/>
    <p:sldId id="394" r:id="rId9"/>
    <p:sldId id="395" r:id="rId10"/>
    <p:sldId id="397" r:id="rId11"/>
    <p:sldId id="398" r:id="rId12"/>
    <p:sldId id="399" r:id="rId13"/>
    <p:sldId id="274" r:id="rId14"/>
    <p:sldId id="262" r:id="rId15"/>
    <p:sldId id="308" r:id="rId16"/>
    <p:sldId id="309" r:id="rId17"/>
    <p:sldId id="296" r:id="rId18"/>
    <p:sldId id="370" r:id="rId19"/>
    <p:sldId id="371" r:id="rId20"/>
    <p:sldId id="311" r:id="rId21"/>
    <p:sldId id="369" r:id="rId22"/>
    <p:sldId id="348" r:id="rId23"/>
    <p:sldId id="349" r:id="rId24"/>
    <p:sldId id="350" r:id="rId25"/>
    <p:sldId id="257" r:id="rId26"/>
    <p:sldId id="259" r:id="rId27"/>
    <p:sldId id="297" r:id="rId28"/>
    <p:sldId id="258" r:id="rId29"/>
    <p:sldId id="260" r:id="rId30"/>
    <p:sldId id="261" r:id="rId31"/>
    <p:sldId id="263" r:id="rId32"/>
    <p:sldId id="264" r:id="rId33"/>
    <p:sldId id="265" r:id="rId34"/>
    <p:sldId id="266" r:id="rId35"/>
    <p:sldId id="267" r:id="rId36"/>
    <p:sldId id="270" r:id="rId37"/>
    <p:sldId id="271" r:id="rId38"/>
    <p:sldId id="272" r:id="rId39"/>
    <p:sldId id="273" r:id="rId40"/>
    <p:sldId id="360" r:id="rId41"/>
    <p:sldId id="386" r:id="rId42"/>
    <p:sldId id="384" r:id="rId43"/>
    <p:sldId id="400" r:id="rId44"/>
    <p:sldId id="333" r:id="rId45"/>
    <p:sldId id="376" r:id="rId46"/>
    <p:sldId id="284" r:id="rId47"/>
    <p:sldId id="377" r:id="rId48"/>
    <p:sldId id="385" r:id="rId49"/>
    <p:sldId id="330" r:id="rId50"/>
    <p:sldId id="339" r:id="rId51"/>
    <p:sldId id="338" r:id="rId52"/>
    <p:sldId id="337" r:id="rId53"/>
    <p:sldId id="334" r:id="rId54"/>
    <p:sldId id="335" r:id="rId55"/>
    <p:sldId id="351" r:id="rId56"/>
    <p:sldId id="388" r:id="rId57"/>
    <p:sldId id="361" r:id="rId58"/>
    <p:sldId id="387" r:id="rId59"/>
    <p:sldId id="389" r:id="rId60"/>
    <p:sldId id="390" r:id="rId61"/>
    <p:sldId id="373" r:id="rId62"/>
    <p:sldId id="344" r:id="rId63"/>
    <p:sldId id="372" r:id="rId64"/>
    <p:sldId id="354" r:id="rId65"/>
    <p:sldId id="346" r:id="rId66"/>
    <p:sldId id="345" r:id="rId67"/>
    <p:sldId id="331" r:id="rId68"/>
    <p:sldId id="332" r:id="rId69"/>
    <p:sldId id="302" r:id="rId70"/>
    <p:sldId id="355" r:id="rId71"/>
    <p:sldId id="327" r:id="rId72"/>
    <p:sldId id="289" r:id="rId73"/>
    <p:sldId id="326" r:id="rId74"/>
    <p:sldId id="328" r:id="rId75"/>
    <p:sldId id="288" r:id="rId76"/>
    <p:sldId id="352" r:id="rId77"/>
    <p:sldId id="353" r:id="rId78"/>
    <p:sldId id="290" r:id="rId79"/>
    <p:sldId id="362" r:id="rId80"/>
    <p:sldId id="365" r:id="rId81"/>
    <p:sldId id="363" r:id="rId82"/>
    <p:sldId id="378" r:id="rId83"/>
    <p:sldId id="364" r:id="rId84"/>
    <p:sldId id="298" r:id="rId85"/>
    <p:sldId id="340" r:id="rId86"/>
    <p:sldId id="341" r:id="rId87"/>
    <p:sldId id="391" r:id="rId88"/>
    <p:sldId id="392" r:id="rId89"/>
    <p:sldId id="342" r:id="rId90"/>
    <p:sldId id="356" r:id="rId91"/>
    <p:sldId id="393" r:id="rId92"/>
    <p:sldId id="299" r:id="rId93"/>
    <p:sldId id="285" r:id="rId94"/>
    <p:sldId id="317" r:id="rId95"/>
    <p:sldId id="316" r:id="rId96"/>
    <p:sldId id="313" r:id="rId97"/>
    <p:sldId id="319" r:id="rId98"/>
    <p:sldId id="318" r:id="rId99"/>
    <p:sldId id="357" r:id="rId100"/>
    <p:sldId id="322" r:id="rId101"/>
    <p:sldId id="347" r:id="rId102"/>
    <p:sldId id="314" r:id="rId103"/>
    <p:sldId id="291" r:id="rId104"/>
    <p:sldId id="320" r:id="rId105"/>
    <p:sldId id="321" r:id="rId106"/>
    <p:sldId id="292" r:id="rId107"/>
    <p:sldId id="358" r:id="rId108"/>
    <p:sldId id="379" r:id="rId109"/>
    <p:sldId id="279" r:id="rId110"/>
    <p:sldId id="380" r:id="rId111"/>
    <p:sldId id="359" r:id="rId112"/>
    <p:sldId id="280" r:id="rId113"/>
    <p:sldId id="329" r:id="rId114"/>
    <p:sldId id="382" r:id="rId1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varScale="1">
        <p:scale>
          <a:sx n="84" d="100"/>
          <a:sy n="84" d="100"/>
        </p:scale>
        <p:origin x="-135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Контрольные группы</a:t>
            </a:r>
          </a:p>
        </c:rich>
      </c:tx>
      <c:layout/>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axId val="113721344"/>
        <c:axId val="113723264"/>
      </c:barChart>
      <c:catAx>
        <c:axId val="113721344"/>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layout/>
        </c:title>
        <c:numFmt formatCode="General" sourceLinked="0"/>
        <c:tickLblPos val="nextTo"/>
        <c:crossAx val="113723264"/>
        <c:crosses val="autoZero"/>
        <c:auto val="1"/>
        <c:lblAlgn val="ctr"/>
        <c:lblOffset val="100"/>
      </c:catAx>
      <c:valAx>
        <c:axId val="113723264"/>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88E-2"/>
              <c:y val="0.13400738920373806"/>
            </c:manualLayout>
          </c:layout>
        </c:title>
        <c:numFmt formatCode="General" sourceLinked="1"/>
        <c:tickLblPos val="nextTo"/>
        <c:crossAx val="113721344"/>
        <c:crosses val="autoZero"/>
        <c:crossBetween val="between"/>
      </c:valAx>
    </c:plotArea>
    <c:legend>
      <c:legendPos val="b"/>
      <c:layout>
        <c:manualLayout>
          <c:xMode val="edge"/>
          <c:yMode val="edge"/>
          <c:x val="1.0946009972249173E-2"/>
          <c:y val="0.73131049701590001"/>
          <c:w val="0.97810798005550159"/>
          <c:h val="0.25170436497985743"/>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11.03.2024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106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11.03.2024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11.03.2024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grebenev@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edsys.in/151-teaching-method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smtClean="0">
                <a:hlinkClick r:id="rId2"/>
              </a:rPr>
              <a:t>ivgrebenev@yandex.ru</a:t>
            </a:r>
            <a:endParaRPr lang="ru-RU" dirty="0" smtClean="0"/>
          </a:p>
          <a:p>
            <a:r>
              <a:rPr lang="ru-RU" dirty="0" smtClean="0"/>
              <a:t>3к. </a:t>
            </a:r>
            <a:r>
              <a:rPr lang="en-US" dirty="0" smtClean="0"/>
              <a:t> </a:t>
            </a:r>
            <a:r>
              <a:rPr lang="ru-RU" dirty="0" smtClean="0"/>
              <a:t>ауд.</a:t>
            </a:r>
            <a:r>
              <a:rPr lang="en-US" dirty="0" smtClean="0"/>
              <a:t>438</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Существенные отличия нормативных требований для программ аспирантуры (ФГОС) и программ аспирантуры (ФГТ)</a:t>
            </a:r>
            <a:endParaRPr lang="ru-RU" sz="2400" dirty="0"/>
          </a:p>
        </p:txBody>
      </p:sp>
      <p:graphicFrame>
        <p:nvGraphicFramePr>
          <p:cNvPr id="4" name="Содержимое 3"/>
          <p:cNvGraphicFramePr>
            <a:graphicFrameLocks noGrp="1"/>
          </p:cNvGraphicFramePr>
          <p:nvPr>
            <p:ph idx="1"/>
          </p:nvPr>
        </p:nvGraphicFramePr>
        <p:xfrm>
          <a:off x="457200" y="1600200"/>
          <a:ext cx="8229600" cy="5029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ru-RU" dirty="0" smtClean="0"/>
                        <a:t>Программы аспирантуры на основе ФГОС и приказа </a:t>
                      </a:r>
                      <a:r>
                        <a:rPr lang="ru-RU" dirty="0" err="1" smtClean="0"/>
                        <a:t>Минобрнауки</a:t>
                      </a:r>
                      <a:r>
                        <a:rPr lang="ru-RU" dirty="0" smtClean="0"/>
                        <a:t> №1259 от 19.11.2013 </a:t>
                      </a:r>
                    </a:p>
                    <a:p>
                      <a:r>
                        <a:rPr lang="ru-RU" dirty="0" smtClean="0"/>
                        <a:t>В результате освоения программы аспирантуры у выпускника должны быть сформированы: универсальные компетенции, </a:t>
                      </a:r>
                      <a:r>
                        <a:rPr lang="ru-RU" dirty="0" err="1" smtClean="0"/>
                        <a:t>общепрофессиональные</a:t>
                      </a:r>
                      <a:r>
                        <a:rPr lang="ru-RU" dirty="0" smtClean="0"/>
                        <a:t> компетенции, профессиональные компетенции (Положение, п. 19)... </a:t>
                      </a:r>
                      <a:endParaRPr lang="ru-RU" dirty="0"/>
                    </a:p>
                  </a:txBody>
                  <a:tcPr/>
                </a:tc>
                <a:tc>
                  <a:txBody>
                    <a:bodyPr/>
                    <a:lstStyle/>
                    <a:p>
                      <a:r>
                        <a:rPr lang="ru-RU" dirty="0" smtClean="0"/>
                        <a:t>Программы аспирантуры на основе ФГТ и Положения о подготовке научных и научно-педагогических кадров в аспирантуре (Постановление Правительства РФ №2121 от 30.1</a:t>
                      </a:r>
                    </a:p>
                    <a:p>
                      <a:r>
                        <a:rPr lang="ru-RU" dirty="0" smtClean="0"/>
                        <a:t>Цель научной (научно-исследовательской) деятельности аспиранта – подготовка диссертации к защите (Положение, п. 5)</a:t>
                      </a:r>
                    </a:p>
                    <a:p>
                      <a:endParaRPr lang="ru-RU" dirty="0" smtClean="0"/>
                    </a:p>
                    <a:p>
                      <a:r>
                        <a:rPr lang="ru-RU" dirty="0" smtClean="0"/>
                        <a:t>Использование </a:t>
                      </a:r>
                      <a:r>
                        <a:rPr lang="ru-RU" dirty="0" err="1" smtClean="0"/>
                        <a:t>компетентностного</a:t>
                      </a:r>
                      <a:r>
                        <a:rPr lang="ru-RU" dirty="0" smtClean="0"/>
                        <a:t> подхода при определении результатов освоения программы аспирантуры и при организации образовательного процесса не является обязательным) </a:t>
                      </a:r>
                    </a:p>
                    <a:p>
                      <a:r>
                        <a:rPr lang="ru-RU" dirty="0" smtClean="0"/>
                        <a:t>Основным результатом научной деятельности должна быть подготовленная к защите диссертация</a:t>
                      </a:r>
                      <a:endParaRPr lang="ru-RU" dirty="0"/>
                    </a:p>
                  </a:txBody>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a:t>Статистические </a:t>
            </a:r>
            <a:r>
              <a:rPr lang="ru-RU" dirty="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Закономерности воспитательного процесса</a:t>
            </a:r>
          </a:p>
        </p:txBody>
      </p:sp>
      <p:sp>
        <p:nvSpPr>
          <p:cNvPr id="3" name="Содержимое 2"/>
          <p:cNvSpPr>
            <a:spLocks noGrp="1"/>
          </p:cNvSpPr>
          <p:nvPr>
            <p:ph idx="1"/>
          </p:nvPr>
        </p:nvSpPr>
        <p:spPr/>
        <p:txBody>
          <a:bodyPr>
            <a:normAutofit fontScale="85000" lnSpcReduction="20000"/>
          </a:bodyPr>
          <a:lstStyle/>
          <a:p>
            <a:r>
              <a:rPr lang="ru-RU" i="1" dirty="0"/>
              <a:t>Связь воспитания и активности личности:</a:t>
            </a:r>
            <a:r>
              <a:rPr lang="ru-RU" dirty="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a:t>Связь воспитания и общения:</a:t>
            </a:r>
            <a:r>
              <a:rPr lang="ru-RU" dirty="0"/>
              <a:t> воспитание всегда протекает во взаимодействии людей - учителей, учеников и др.</a:t>
            </a:r>
          </a:p>
          <a:p>
            <a:r>
              <a:rPr lang="ru-RU" dirty="0"/>
              <a:t>Успешность воспитания ребенка находится в прямой зависимости от интенсивности и богатства</a:t>
            </a:r>
            <a:r>
              <a:rPr lang="ru-RU" i="1" dirty="0"/>
              <a:t> межличностных связей.</a:t>
            </a:r>
            <a:endParaRPr lang="ru-RU" dirty="0"/>
          </a:p>
          <a:p>
            <a:endParaRPr lang="ru-RU"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a:t>Принцип </a:t>
            </a:r>
            <a:r>
              <a:rPr lang="ru-RU" sz="1800" i="1" dirty="0"/>
              <a:t>сознательности и активности </a:t>
            </a:r>
            <a:r>
              <a:rPr lang="ru-RU" sz="1800"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a:t>Принцип </a:t>
            </a:r>
            <a:r>
              <a:rPr lang="ru-RU" sz="1800" i="1" dirty="0"/>
              <a:t>систематичности </a:t>
            </a:r>
            <a:r>
              <a:rPr lang="ru-RU" sz="1800"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a:t>Принцип </a:t>
            </a:r>
            <a:r>
              <a:rPr lang="ru-RU" sz="1800" i="1" dirty="0"/>
              <a:t>последовательности </a:t>
            </a:r>
            <a:r>
              <a:rPr lang="ru-RU" sz="1800"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a:t>Принцип </a:t>
            </a:r>
            <a:r>
              <a:rPr lang="ru-RU" sz="1800" i="1" dirty="0"/>
              <a:t>доступности </a:t>
            </a:r>
            <a:r>
              <a:rPr lang="ru-RU" sz="1800"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3BDE0FF7-6CA5-43BE-8A39-88189C0FCF8E}"/>
              </a:ext>
            </a:extLst>
          </p:cNvPr>
          <p:cNvSpPr>
            <a:spLocks noGrp="1"/>
          </p:cNvSpPr>
          <p:nvPr>
            <p:ph idx="1"/>
          </p:nvPr>
        </p:nvSpPr>
        <p:spPr/>
        <p:txBody>
          <a:bodyPr/>
          <a:lstStyle/>
          <a:p>
            <a:r>
              <a:rPr lang="ru-RU" dirty="0"/>
              <a:t>Задание 7</a:t>
            </a:r>
          </a:p>
          <a:p>
            <a:pPr>
              <a:buNone/>
            </a:pPr>
            <a:r>
              <a:rPr lang="ru-RU" dirty="0"/>
              <a:t>Принципы, законы и закономерности – реализация в учебном процессе. </a:t>
            </a:r>
          </a:p>
        </p:txBody>
      </p:sp>
    </p:spTree>
    <p:extLst>
      <p:ext uri="{BB962C8B-B14F-4D97-AF65-F5344CB8AC3E}">
        <p14:creationId xmlns:p14="http://schemas.microsoft.com/office/powerpoint/2010/main" xmlns="" val="36384477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ТЕОРИЯ ПОЭТАПНОГО ФОРМИРОВАНИЯ УМСТВЕННЫХ ДЕЙСТВИЙ </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	</a:t>
            </a:r>
          </a:p>
          <a:p>
            <a:r>
              <a:rPr lang="ru-RU" dirty="0" smtClean="0"/>
              <a:t>В ее основе лежит идея о принципиальной общности строения внутренней и внешней деятельности человека. Согласно этой идее умственное развитие, как и усвоение знаний, навыков, умений происходит путем </a:t>
            </a:r>
            <a:r>
              <a:rPr lang="ru-RU" i="1" dirty="0" err="1" smtClean="0"/>
              <a:t>интериоризации</a:t>
            </a:r>
            <a:r>
              <a:rPr lang="ru-RU" i="1" dirty="0" smtClean="0"/>
              <a:t>, т.е. поэтапным переходом “материальной” (внешней) деятельности во внутренний умственный план. В результате такого перехода внешние действия с внешними предметами преобразуются в умственные. При этом они подвергаются обобщению, </a:t>
            </a:r>
            <a:r>
              <a:rPr lang="ru-RU" i="1" dirty="0" err="1" smtClean="0"/>
              <a:t>вербализуются</a:t>
            </a:r>
            <a:r>
              <a:rPr lang="ru-RU" i="1" dirty="0" smtClean="0"/>
              <a:t>, сокращаются, становятся готовыми к дальнейшему развитию, которое может превышать возможности внешней деятельности. 	</a:t>
            </a:r>
          </a:p>
          <a:p>
            <a:endParaRPr lang="ru-RU"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a:t>
            </a:r>
            <a:r>
              <a:rPr lang="ru-RU" sz="3400" dirty="0" smtClean="0"/>
              <a:t>ориентировочной </a:t>
            </a:r>
            <a:r>
              <a:rPr lang="ru-RU" sz="3400" dirty="0"/>
              <a:t>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6357966" cy="1200329"/>
          </a:xfrm>
          <a:prstGeom prst="rect">
            <a:avLst/>
          </a:prstGeom>
        </p:spPr>
        <p:txBody>
          <a:bodyPr wrap="square">
            <a:spAutoFit/>
          </a:bodyPr>
          <a:lstStyle/>
          <a:p>
            <a:r>
              <a:rPr lang="ru-RU" dirty="0" smtClean="0"/>
              <a:t>Результаты освоения дисциплин (модулей) , в том числе направленных на сдачу кандидатских минимумов, могут быть выражены через результаты обучения (знать, уметь, иметь опыт и т.п.).</a:t>
            </a:r>
            <a:endParaRPr lang="ru-RU"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62500" lnSpcReduction="20000"/>
          </a:bodyPr>
          <a:lstStyle/>
          <a:p>
            <a:r>
              <a:rPr lang="ru-RU" dirty="0" smtClean="0"/>
              <a:t>Обучаемые выполняют материальное (</a:t>
            </a:r>
            <a:r>
              <a:rPr lang="ru-RU" dirty="0" err="1" smtClean="0"/>
              <a:t>материализован-ное</a:t>
            </a:r>
            <a:r>
              <a:rPr lang="ru-RU" dirty="0" smtClean="0"/>
              <a:t>) действие в соответствии с учебным заданием во внешней материальной, развернутой форме. Они </a:t>
            </a:r>
            <a:r>
              <a:rPr lang="ru-RU" dirty="0" err="1" smtClean="0"/>
              <a:t>рабо-тают</a:t>
            </a:r>
            <a:r>
              <a:rPr lang="ru-RU" dirty="0" smtClean="0"/>
              <a:t> с информацией в виде различных материальных объектов: моделей, приборов, схем и т.д., сверяя свои действия с письменной инструкцией. </a:t>
            </a:r>
          </a:p>
          <a:p>
            <a:r>
              <a:rPr lang="ru-RU" dirty="0" smtClean="0"/>
              <a:t>После выполнения нескольких однотипных действий необходимость обращаться к инструкции отпадает и функцию ООД выполняет внешняя речь. Обучаемые проговаривают вслух то действие, ту операцию, которую в данный момент осваивают. В их сознании происходит обобщение, сокращение учебной информации, </a:t>
            </a:r>
            <a:r>
              <a:rPr lang="ru-RU" dirty="0" err="1" smtClean="0"/>
              <a:t>выпол-няемое</a:t>
            </a:r>
            <a:r>
              <a:rPr lang="ru-RU" dirty="0" smtClean="0"/>
              <a:t> действие начинает автоматизироваться. </a:t>
            </a:r>
          </a:p>
          <a:p>
            <a:r>
              <a:rPr lang="ru-RU" dirty="0" smtClean="0"/>
              <a:t>Обучаемые проговаривают выполняемое действие, операцию про себя; при этом проговариваемый текст может быть неполным, </a:t>
            </a:r>
            <a:r>
              <a:rPr lang="ru-RU" dirty="0" err="1" smtClean="0"/>
              <a:t>вербализуются</a:t>
            </a:r>
            <a:r>
              <a:rPr lang="ru-RU" dirty="0" smtClean="0"/>
              <a:t> только наиболее сложные, значимые элементы действия, что способствует его дальнейшему мысленному свертыванию и обобщению. </a:t>
            </a:r>
          </a:p>
          <a:p>
            <a:r>
              <a:rPr lang="ru-RU" dirty="0" smtClean="0"/>
              <a:t>Обучаемые автоматически выполняют отрабатываемое действие, мысленно не контролируя себя, правильно ли оно выполняется. Это свидетельствует о том, что действие сократилось, перешло во внутренний план и внешняя опора не нужна. </a:t>
            </a:r>
          </a:p>
          <a:p>
            <a:endParaRPr lang="ru-RU"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5096097-31FB-4BFB-9E88-45434F81E7D1}"/>
              </a:ext>
            </a:extLst>
          </p:cNvPr>
          <p:cNvSpPr>
            <a:spLocks noGrp="1"/>
          </p:cNvSpPr>
          <p:nvPr>
            <p:ph idx="1"/>
          </p:nvPr>
        </p:nvSpPr>
        <p:spPr/>
        <p:txBody>
          <a:bodyPr/>
          <a:lstStyle/>
          <a:p>
            <a:r>
              <a:rPr lang="ru-RU" dirty="0"/>
              <a:t>Задание 8</a:t>
            </a:r>
          </a:p>
          <a:p>
            <a:pPr>
              <a:buNone/>
            </a:pPr>
            <a:r>
              <a:rPr lang="ru-RU" dirty="0"/>
              <a:t>Реализовать теорию Г-Т</a:t>
            </a:r>
          </a:p>
        </p:txBody>
      </p:sp>
    </p:spTree>
    <p:extLst>
      <p:ext uri="{BB962C8B-B14F-4D97-AF65-F5344CB8AC3E}">
        <p14:creationId xmlns:p14="http://schemas.microsoft.com/office/powerpoint/2010/main" xmlns="" val="27728291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Последовательность обобщенных шагов по организации поискового учебного процесса:</a:t>
            </a:r>
            <a:br>
              <a:rPr lang="ru-RU" sz="3600" dirty="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Постановка проблемы, поиск ее формулировки с различных точек зрения.</a:t>
            </a:r>
          </a:p>
          <a:p>
            <a:r>
              <a:rPr lang="ru-RU" dirty="0"/>
              <a:t>Поиск фактов для лучшего понимания проблемы, возможностей ее решения.</a:t>
            </a:r>
          </a:p>
          <a:p>
            <a:r>
              <a:rPr lang="ru-RU" dirty="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a:t>Поиск решения, при котором высказанные идеи подвергаются анализу, оценке; для воплощения, разработки выбираются лучшие из них.</a:t>
            </a:r>
          </a:p>
          <a:p>
            <a:r>
              <a:rPr lang="ru-RU" dirty="0"/>
              <a:t>Поиск признания найденного решения окружающими</a:t>
            </a:r>
          </a:p>
          <a:p>
            <a:endParaRPr lang="ru-RU"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Цитата из одной работы </a:t>
            </a:r>
            <a:endParaRPr lang="ru-RU" dirty="0"/>
          </a:p>
        </p:txBody>
      </p:sp>
      <p:sp>
        <p:nvSpPr>
          <p:cNvPr id="3" name="Содержимое 2"/>
          <p:cNvSpPr>
            <a:spLocks noGrp="1"/>
          </p:cNvSpPr>
          <p:nvPr>
            <p:ph idx="1"/>
          </p:nvPr>
        </p:nvSpPr>
        <p:spPr/>
        <p:txBody>
          <a:bodyPr/>
          <a:lstStyle/>
          <a:p>
            <a:r>
              <a:rPr lang="ru-RU" dirty="0" smtClean="0"/>
              <a:t>«Но при этом то классическое образование, которое в меня успели вложить ,позволяет мне прорываться через современные тенденции в образовании».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5715024" cy="5632311"/>
          </a:xfrm>
          <a:prstGeom prst="rect">
            <a:avLst/>
          </a:prstGeom>
        </p:spPr>
        <p:txBody>
          <a:bodyPr wrap="square">
            <a:spAutoFit/>
          </a:bodyPr>
          <a:lstStyle/>
          <a:p>
            <a:r>
              <a:rPr lang="ru-RU" dirty="0" smtClean="0"/>
              <a:t>Программы аспирантуры на основе ФГТ и Положения о подготовке научных и научно-педагогических кадров в аспирантуре (Постановление Правительства РФ №2121 от 30.11.2021)</a:t>
            </a:r>
          </a:p>
          <a:p>
            <a:endParaRPr lang="ru-RU" dirty="0" smtClean="0"/>
          </a:p>
          <a:p>
            <a:endParaRPr lang="ru-RU" dirty="0" smtClean="0"/>
          </a:p>
          <a:p>
            <a:r>
              <a:rPr lang="ru-RU" dirty="0" smtClean="0"/>
              <a:t>Программа аспирантуры включает в себя: Научный компонент (научная деятельность, направленная на подготовку диссертации к защите, подготовка публикаций и (или) заявок на патенты на изобретения…, промежуточная аттестация по этапам выполнения научного исследования) </a:t>
            </a:r>
          </a:p>
          <a:p>
            <a:r>
              <a:rPr lang="ru-RU" dirty="0" smtClean="0"/>
              <a:t>Образовательный компонент (дисциплины (модули), практика, промежуточная аттестация по дисциплинам (модулям) и практике) </a:t>
            </a:r>
          </a:p>
          <a:p>
            <a:r>
              <a:rPr lang="ru-RU" dirty="0" smtClean="0"/>
              <a:t>Итоговая аттестация. </a:t>
            </a:r>
          </a:p>
          <a:p>
            <a:r>
              <a:rPr lang="ru-RU" dirty="0" smtClean="0"/>
              <a:t>Организации определяют вид и способы проведения практики самостоятельно в соответствии с локальными нормативными актами (то есть педагогическая практика не обязательна!)</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a:t>Компетентностный</a:t>
            </a:r>
            <a:r>
              <a:rPr lang="ru-RU" dirty="0"/>
              <a:t> подход</a:t>
            </a:r>
          </a:p>
        </p:txBody>
      </p:sp>
      <p:sp>
        <p:nvSpPr>
          <p:cNvPr id="3" name="Содержимое 2"/>
          <p:cNvSpPr>
            <a:spLocks noGrp="1"/>
          </p:cNvSpPr>
          <p:nvPr>
            <p:ph idx="1"/>
          </p:nvPr>
        </p:nvSpPr>
        <p:spPr>
          <a:xfrm>
            <a:off x="457200" y="764704"/>
            <a:ext cx="8435280" cy="5904656"/>
          </a:xfrm>
        </p:spPr>
        <p:txBody>
          <a:bodyPr>
            <a:normAutofit fontScale="40000" lnSpcReduction="20000"/>
          </a:bodyPr>
          <a:lstStyle/>
          <a:p>
            <a:r>
              <a:rPr lang="ru-RU" sz="6000" b="1" dirty="0" err="1"/>
              <a:t>Компетентностный</a:t>
            </a:r>
            <a:r>
              <a:rPr lang="ru-RU" sz="6000" b="1" dirty="0"/>
              <a:t> подход к образованию</a:t>
            </a:r>
            <a:r>
              <a:rPr lang="ru-RU" sz="6000" dirty="0"/>
              <a:t> – подход, при котором его формализуемыми </a:t>
            </a:r>
            <a:r>
              <a:rPr lang="ru-RU" sz="6000" b="1" dirty="0"/>
              <a:t>операционно-проявляемыми </a:t>
            </a:r>
            <a:r>
              <a:rPr lang="ru-RU" sz="6000" b="1" dirty="0" smtClean="0"/>
              <a:t>и контролируемыми целями</a:t>
            </a:r>
            <a:r>
              <a:rPr lang="ru-RU" sz="6000" dirty="0" smtClean="0"/>
              <a:t> </a:t>
            </a:r>
            <a:r>
              <a:rPr lang="ru-RU" sz="6000" dirty="0"/>
              <a:t>становятся ключевые компетенции – деятельностные </a:t>
            </a:r>
            <a:r>
              <a:rPr lang="ru-RU" sz="6000" i="1" dirty="0"/>
              <a:t>унифицированные по всем предметам составляющие </a:t>
            </a:r>
            <a:r>
              <a:rPr lang="ru-RU" sz="6000" dirty="0"/>
              <a:t>полученного образования, позволяющие обнаруживать, интегрировать, переносить и </a:t>
            </a:r>
            <a:r>
              <a:rPr lang="ru-RU" sz="6000" b="1" dirty="0"/>
              <a:t>использовать знания, умения и навыки в любой, в том числе незнакомой, ситуации</a:t>
            </a:r>
            <a:r>
              <a:rPr lang="ru-RU" sz="6000" dirty="0"/>
              <a:t>. </a:t>
            </a:r>
          </a:p>
          <a:p>
            <a:r>
              <a:rPr lang="ru-RU" sz="6000" b="1" dirty="0"/>
              <a:t>Компетенции </a:t>
            </a:r>
            <a:r>
              <a:rPr lang="ru-RU" sz="6000" dirty="0"/>
              <a:t>– совокупности </a:t>
            </a:r>
            <a:r>
              <a:rPr lang="ru-RU" sz="6000" b="1" dirty="0"/>
              <a:t>знаний, умений и навыков</a:t>
            </a:r>
            <a:r>
              <a:rPr lang="ru-RU" sz="6000" dirty="0"/>
              <a:t>, позволяющие субъекту приспособиться к изменяющимся условиям, это его способности </a:t>
            </a:r>
            <a:r>
              <a:rPr lang="ru-RU" sz="6000" b="1" dirty="0"/>
              <a:t>действовать </a:t>
            </a:r>
            <a:r>
              <a:rPr lang="ru-RU" sz="6000" dirty="0"/>
              <a:t>и выживать в данных условиях.</a:t>
            </a:r>
            <a:br>
              <a:rPr lang="ru-RU" sz="6000" dirty="0"/>
            </a:br>
            <a:r>
              <a:rPr lang="ru-RU" sz="6000" dirty="0" smtClean="0"/>
              <a:t>С </a:t>
            </a:r>
            <a:r>
              <a:rPr lang="ru-RU" sz="6000" dirty="0"/>
              <a:t>точки зрения психологии, </a:t>
            </a:r>
            <a:r>
              <a:rPr lang="ru-RU" sz="6000" b="1" dirty="0"/>
              <a:t>компетентность</a:t>
            </a:r>
            <a:r>
              <a:rPr lang="ru-RU" sz="60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a:t>
            </a:r>
            <a:r>
              <a:rPr lang="ru-RU" b="1" dirty="0"/>
              <a:t>к знанию и его применению, умениям, навыкам, способностям</a:t>
            </a:r>
            <a:r>
              <a:rPr lang="ru-RU" dirty="0"/>
              <a:t>, ценностям и личностным качествам), описывающая </a:t>
            </a:r>
            <a:r>
              <a:rPr lang="ru-RU" b="1" dirty="0"/>
              <a:t>результаты обучения по образовательной программе, </a:t>
            </a:r>
            <a:r>
              <a:rPr lang="ru-RU" dirty="0"/>
              <a:t>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профессиональная компетентность</a:t>
            </a:r>
            <a:r>
              <a:rPr lang="ru-RU" dirty="0"/>
              <a:t> </a:t>
            </a:r>
          </a:p>
        </p:txBody>
      </p:sp>
      <p:sp>
        <p:nvSpPr>
          <p:cNvPr id="3" name="Содержимое 2"/>
          <p:cNvSpPr>
            <a:spLocks noGrp="1"/>
          </p:cNvSpPr>
          <p:nvPr>
            <p:ph idx="1"/>
          </p:nvPr>
        </p:nvSpPr>
        <p:spPr>
          <a:xfrm>
            <a:off x="457200" y="1124744"/>
            <a:ext cx="8229600" cy="5001419"/>
          </a:xfrm>
        </p:spPr>
        <p:txBody>
          <a:bodyPr>
            <a:normAutofit fontScale="77500" lnSpcReduction="20000"/>
          </a:bodyPr>
          <a:lstStyle/>
          <a:p>
            <a:r>
              <a:rPr lang="ru-RU" sz="2900" dirty="0"/>
              <a:t>- </a:t>
            </a:r>
            <a:r>
              <a:rPr lang="ru-RU" sz="2900" dirty="0">
                <a:latin typeface="Times New Roman" pitchFamily="18" charset="0"/>
                <a:cs typeface="Times New Roman" pitchFamily="18" charset="0"/>
              </a:rPr>
              <a:t>это целостная системная совокупность свойств (компетенций) человека, специалиста, профессионала, позволяющая ему: </a:t>
            </a:r>
          </a:p>
          <a:p>
            <a:pPr lvl="1"/>
            <a:r>
              <a:rPr lang="ru-RU" sz="2900" dirty="0">
                <a:latin typeface="Times New Roman" pitchFamily="18" charset="0"/>
                <a:cs typeface="Times New Roman" pitchFamily="18" charset="0"/>
              </a:rPr>
              <a:t>целенаправленно, успешно и достаточно эффективно выполнять типовую профессиональную деятельность; </a:t>
            </a:r>
          </a:p>
          <a:p>
            <a:pPr lvl="1"/>
            <a:r>
              <a:rPr lang="ru-RU" sz="2900" dirty="0">
                <a:latin typeface="Times New Roman" pitchFamily="18" charset="0"/>
                <a:cs typeface="Times New Roman" pitchFamily="18" charset="0"/>
              </a:rPr>
              <a:t>адаптироваться к меняющимся условиям;</a:t>
            </a:r>
          </a:p>
          <a:p>
            <a:pPr lvl="1"/>
            <a:r>
              <a:rPr lang="ru-RU" sz="2900" dirty="0">
                <a:latin typeface="Times New Roman" pitchFamily="18" charset="0"/>
                <a:cs typeface="Times New Roman" pitchFamily="18" charset="0"/>
              </a:rPr>
              <a:t>разрешать проблемные ситуации, возникающие в реальной профессиональной деятельности; </a:t>
            </a:r>
          </a:p>
          <a:p>
            <a:pPr lvl="1"/>
            <a:r>
              <a:rPr lang="ru-RU" sz="2900" dirty="0">
                <a:latin typeface="Times New Roman" pitchFamily="18" charset="0"/>
                <a:cs typeface="Times New Roman" pitchFamily="18" charset="0"/>
              </a:rPr>
              <a:t>успешно заниматься саморазвитием, самосовершенствованием; </a:t>
            </a:r>
          </a:p>
          <a:p>
            <a:pPr lvl="1"/>
            <a:r>
              <a:rPr lang="ru-RU" sz="2900" dirty="0">
                <a:latin typeface="Times New Roman" pitchFamily="18" charset="0"/>
                <a:cs typeface="Times New Roman" pitchFamily="18" charset="0"/>
              </a:rPr>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a16="http://schemas.microsoft.com/office/drawing/2014/main" xmlns=""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a16="http://schemas.microsoft.com/office/drawing/2014/main" xmlns=""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3" name="_s2053">
              <a:extLst>
                <a:ext uri="{FF2B5EF4-FFF2-40B4-BE49-F238E27FC236}">
                  <a16:creationId xmlns:a16="http://schemas.microsoft.com/office/drawing/2014/main" xmlns=""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4" name="_s2054">
              <a:extLst>
                <a:ext uri="{FF2B5EF4-FFF2-40B4-BE49-F238E27FC236}">
                  <a16:creationId xmlns:a16="http://schemas.microsoft.com/office/drawing/2014/main" xmlns=""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055" name="_s2055">
              <a:extLst>
                <a:ext uri="{FF2B5EF4-FFF2-40B4-BE49-F238E27FC236}">
                  <a16:creationId xmlns:a16="http://schemas.microsoft.com/office/drawing/2014/main" xmlns=""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9" name="_s2056">
              <a:extLst>
                <a:ext uri="{FF2B5EF4-FFF2-40B4-BE49-F238E27FC236}">
                  <a16:creationId xmlns:a16="http://schemas.microsoft.com/office/drawing/2014/main" xmlns=""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a16="http://schemas.microsoft.com/office/drawing/2014/main" xmlns=""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a16="http://schemas.microsoft.com/office/drawing/2014/main" xmlns=""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a16="http://schemas.microsoft.com/office/drawing/2014/main" xmlns=""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a16="http://schemas.microsoft.com/office/drawing/2014/main" xmlns=""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a16="http://schemas.microsoft.com/office/drawing/2014/main" xmlns=""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a16="http://schemas.microsoft.com/office/drawing/2014/main" xmlns=""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Зна́ние</a:t>
            </a:r>
            <a:r>
              <a:rPr lang="ru-RU" dirty="0" smtClean="0"/>
              <a:t> </a:t>
            </a:r>
            <a:r>
              <a:rPr lang="ru-RU" b="1" dirty="0" smtClean="0"/>
              <a:t>—</a:t>
            </a:r>
            <a:endParaRPr lang="ru-RU" dirty="0"/>
          </a:p>
        </p:txBody>
      </p:sp>
      <p:sp>
        <p:nvSpPr>
          <p:cNvPr id="3" name="Содержимое 2"/>
          <p:cNvSpPr>
            <a:spLocks noGrp="1"/>
          </p:cNvSpPr>
          <p:nvPr>
            <p:ph idx="1"/>
          </p:nvPr>
        </p:nvSpPr>
        <p:spPr>
          <a:xfrm>
            <a:off x="457200" y="1124744"/>
            <a:ext cx="8229600" cy="5001419"/>
          </a:xfrm>
        </p:spPr>
        <p:txBody>
          <a:bodyPr>
            <a:normAutofit fontScale="47500" lnSpcReduction="20000"/>
          </a:bodyPr>
          <a:lstStyle/>
          <a:p>
            <a:endParaRPr lang="ru-RU" b="1" dirty="0" smtClean="0"/>
          </a:p>
          <a:p>
            <a:r>
              <a:rPr lang="ru-RU" sz="4500" b="1" dirty="0" smtClean="0"/>
              <a:t>совокупность</a:t>
            </a:r>
            <a:r>
              <a:rPr lang="ru-RU" sz="4500" dirty="0" smtClean="0"/>
              <a:t> </a:t>
            </a:r>
            <a:r>
              <a:rPr lang="ru-RU" sz="4500" b="1" dirty="0" smtClean="0"/>
              <a:t>данных</a:t>
            </a:r>
            <a:r>
              <a:rPr lang="ru-RU" sz="4500" dirty="0" smtClean="0"/>
              <a:t> </a:t>
            </a:r>
            <a:r>
              <a:rPr lang="ru-RU" sz="4500" b="1" dirty="0" smtClean="0"/>
              <a:t>о</a:t>
            </a:r>
            <a:r>
              <a:rPr lang="ru-RU" sz="4500" dirty="0" smtClean="0"/>
              <a:t> </a:t>
            </a:r>
            <a:r>
              <a:rPr lang="ru-RU" sz="4500" b="1" dirty="0" smtClean="0"/>
              <a:t>мире, свойствах</a:t>
            </a:r>
            <a:r>
              <a:rPr lang="ru-RU" sz="4500" dirty="0" smtClean="0"/>
              <a:t> </a:t>
            </a:r>
            <a:r>
              <a:rPr lang="ru-RU" sz="4500" b="1" dirty="0" smtClean="0"/>
              <a:t>объектов, </a:t>
            </a:r>
            <a:r>
              <a:rPr lang="ru-RU" sz="4500" dirty="0" smtClean="0"/>
              <a:t>закономерностях процессов и явлений, а также правилах </a:t>
            </a:r>
            <a:r>
              <a:rPr lang="ru-RU" sz="4500" b="1" dirty="0" smtClean="0"/>
              <a:t>использования</a:t>
            </a:r>
            <a:r>
              <a:rPr lang="ru-RU" sz="4500" dirty="0" smtClean="0"/>
              <a:t> их для принятия решений; форма систематизации результатов </a:t>
            </a:r>
            <a:r>
              <a:rPr lang="ru-RU" sz="4500" b="1" dirty="0" smtClean="0"/>
              <a:t>познавательной деятельности </a:t>
            </a:r>
            <a:r>
              <a:rPr lang="ru-RU" sz="4500" dirty="0" smtClean="0"/>
              <a:t>человека. </a:t>
            </a:r>
          </a:p>
          <a:p>
            <a:r>
              <a:rPr lang="ru-RU" sz="4500" dirty="0" smtClean="0"/>
              <a:t>Знание </a:t>
            </a:r>
            <a:r>
              <a:rPr lang="ru-RU" sz="4500" dirty="0" smtClean="0"/>
              <a:t>– форма </a:t>
            </a:r>
            <a:r>
              <a:rPr lang="ru-RU" sz="4500" b="1" dirty="0" smtClean="0"/>
              <a:t>социальной и индивидуальной памяти</a:t>
            </a:r>
            <a:r>
              <a:rPr lang="ru-RU" sz="4500" dirty="0" smtClean="0"/>
              <a:t>, свернутая </a:t>
            </a:r>
            <a:r>
              <a:rPr lang="ru-RU" sz="4500" b="1" dirty="0" smtClean="0"/>
              <a:t>схема деятельности </a:t>
            </a:r>
            <a:r>
              <a:rPr lang="ru-RU" sz="4500" dirty="0" smtClean="0"/>
              <a:t>и общения, результат обозначения, структурирования и осмысления объекта в процессе познания. Со времен элеатов, атомистов и Платона знание характеризуется через противоположность </a:t>
            </a:r>
            <a:r>
              <a:rPr lang="ru-RU" sz="4500" b="1" dirty="0" smtClean="0"/>
              <a:t>мнению</a:t>
            </a:r>
            <a:r>
              <a:rPr lang="ru-RU" sz="4500" dirty="0" smtClean="0"/>
              <a:t>. </a:t>
            </a:r>
          </a:p>
          <a:p>
            <a:r>
              <a:rPr lang="ru-RU" sz="4500" dirty="0" smtClean="0"/>
              <a:t>Глубокое, полное и </a:t>
            </a:r>
            <a:r>
              <a:rPr lang="ru-RU" sz="4500" b="1" dirty="0" smtClean="0"/>
              <a:t>совпадающее с объектом знание </a:t>
            </a:r>
            <a:r>
              <a:rPr lang="ru-RU" sz="4500" dirty="0" smtClean="0"/>
              <a:t>противопоставляется иному – поверхностному, фрагментарному и отклоняющемуся от подлинной реальности знанию, фактически лишаемому позитивного статуса и объявляемого </a:t>
            </a:r>
            <a:r>
              <a:rPr lang="ru-RU" sz="4500" b="1" dirty="0" smtClean="0"/>
              <a:t>заблуждением</a:t>
            </a:r>
            <a:r>
              <a:rPr lang="ru-RU" sz="4500" dirty="0" smtClean="0"/>
              <a:t> </a:t>
            </a:r>
            <a:r>
              <a:rPr lang="ru-RU" sz="4500" dirty="0" smtClean="0"/>
              <a:t>.</a:t>
            </a:r>
          </a:p>
          <a:p>
            <a:r>
              <a:rPr lang="ru-RU" sz="4500" b="1" dirty="0" smtClean="0"/>
              <a:t>Знание</a:t>
            </a:r>
            <a:r>
              <a:rPr lang="ru-RU" sz="4500" dirty="0" smtClean="0"/>
              <a:t> – основа деятельности, в ходе которой верифицируется (противопоставление информации)</a:t>
            </a:r>
            <a:endParaRPr lang="ru-RU" sz="45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p:txBody>
          <a:bodyPr>
            <a:normAutofit fontScale="92500"/>
          </a:bodyPr>
          <a:lstStyle/>
          <a:p>
            <a:r>
              <a:rPr lang="ru-RU" b="1" dirty="0" err="1" smtClean="0"/>
              <a:t>Уме́ние</a:t>
            </a:r>
            <a:r>
              <a:rPr lang="ru-RU" dirty="0" smtClean="0"/>
              <a:t> — освоенный субъектом способ выполнения действия, обеспечиваемый совокупностью приобретённых </a:t>
            </a:r>
            <a:r>
              <a:rPr lang="ru-RU" b="1" dirty="0" smtClean="0"/>
              <a:t>знаний</a:t>
            </a:r>
            <a:r>
              <a:rPr lang="ru-RU" dirty="0" smtClean="0"/>
              <a:t> . Формируется путём упражнений и создаёт возможность выполнения действия не только в привычных, но и в изменившихся условиях.</a:t>
            </a:r>
          </a:p>
          <a:p>
            <a:r>
              <a:rPr lang="ru-RU" dirty="0" smtClean="0"/>
              <a:t> </a:t>
            </a:r>
            <a:r>
              <a:rPr lang="ru-RU" b="1" dirty="0" err="1" smtClean="0"/>
              <a:t>На́вык</a:t>
            </a:r>
            <a:r>
              <a:rPr lang="ru-RU" b="1" dirty="0" smtClean="0"/>
              <a:t> —</a:t>
            </a:r>
            <a:r>
              <a:rPr lang="ru-RU" dirty="0" smtClean="0"/>
              <a:t> </a:t>
            </a:r>
            <a:r>
              <a:rPr lang="ru-RU" b="1" dirty="0" smtClean="0"/>
              <a:t>способность</a:t>
            </a:r>
            <a:r>
              <a:rPr lang="ru-RU" dirty="0" smtClean="0"/>
              <a:t> деятельности, сформированная путём повторения и доведённая до автоматизма</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785794"/>
            <a:ext cx="6595120" cy="1080120"/>
          </a:xfrm>
        </p:spPr>
        <p:txBody>
          <a:bodyPr>
            <a:normAutofit/>
          </a:bodyPr>
          <a:lstStyle/>
          <a:p>
            <a:r>
              <a:rPr lang="ru-RU" sz="2800" dirty="0" smtClean="0"/>
              <a:t>Задание 1</a:t>
            </a:r>
            <a:endParaRPr lang="ru-RU" sz="2800" dirty="0"/>
          </a:p>
        </p:txBody>
      </p:sp>
      <p:sp>
        <p:nvSpPr>
          <p:cNvPr id="4" name="Текст 3"/>
          <p:cNvSpPr>
            <a:spLocks noGrp="1"/>
          </p:cNvSpPr>
          <p:nvPr>
            <p:ph type="body" sz="half" idx="2"/>
          </p:nvPr>
        </p:nvSpPr>
        <p:spPr>
          <a:xfrm>
            <a:off x="714348" y="1785926"/>
            <a:ext cx="6739136" cy="4327376"/>
          </a:xfrm>
        </p:spPr>
        <p:txBody>
          <a:bodyPr>
            <a:normAutofit/>
          </a:bodyPr>
          <a:lstStyle/>
          <a:p>
            <a:r>
              <a:rPr lang="ru-RU" sz="2400" dirty="0" smtClean="0"/>
              <a:t>Заполнить пирамиду содержания обучения для вашей специальности по одной теме по следующему примеру </a:t>
            </a: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260648"/>
            <a:ext cx="8496944" cy="5911552"/>
          </a:xfrm>
        </p:spPr>
        <p:txBody>
          <a:bodyPr>
            <a:normAutofit lnSpcReduction="10000"/>
          </a:bodyPr>
          <a:lstStyle/>
          <a:p>
            <a:r>
              <a:rPr lang="ru-RU" b="1" dirty="0" smtClean="0"/>
              <a:t>.</a:t>
            </a:r>
            <a:endParaRPr lang="ru-RU" dirty="0"/>
          </a:p>
          <a:p>
            <a:r>
              <a:rPr lang="ru-RU" b="1" dirty="0"/>
              <a:t>Тема: </a:t>
            </a:r>
            <a:r>
              <a:rPr lang="ru-RU" dirty="0"/>
              <a:t>"Эффект автоколебаний в нелинейных динамических системах«.</a:t>
            </a:r>
          </a:p>
          <a:p>
            <a:r>
              <a:rPr lang="ru-RU" dirty="0"/>
              <a:t> 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№1 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smtClean="0"/>
              <a:t>и дипломных </a:t>
            </a:r>
            <a:r>
              <a:rPr lang="ru-RU" dirty="0"/>
              <a:t>работ</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27</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350962">
                  <a:extLst>
                    <a:ext uri="{9D8B030D-6E8A-4147-A177-3AD203B41FA5}">
                      <a16:colId xmlns:a16="http://schemas.microsoft.com/office/drawing/2014/main" xmlns="" val="20003"/>
                    </a:ext>
                  </a:extLst>
                </a:gridCol>
                <a:gridCol w="1416050">
                  <a:extLst>
                    <a:ext uri="{9D8B030D-6E8A-4147-A177-3AD203B41FA5}">
                      <a16:colId xmlns:a16="http://schemas.microsoft.com/office/drawing/2014/main" xmlns="" val="20004"/>
                    </a:ext>
                  </a:extLst>
                </a:gridCol>
                <a:gridCol w="1439863">
                  <a:extLst>
                    <a:ext uri="{9D8B030D-6E8A-4147-A177-3AD203B41FA5}">
                      <a16:colId xmlns:a16="http://schemas.microsoft.com/office/drawing/2014/main" xmlns=""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268760"/>
            <a:ext cx="8229600" cy="5256584"/>
          </a:xfrm>
        </p:spPr>
        <p:txBody>
          <a:bodyPr>
            <a:normAutofit fontScale="47500" lnSpcReduction="20000"/>
          </a:bodyPr>
          <a:lstStyle/>
          <a:p>
            <a:r>
              <a:rPr lang="ru-RU" sz="4200" dirty="0"/>
              <a:t>Педагогика и психология высшей школы: Учебное пособие. - Ростов </a:t>
            </a:r>
            <a:r>
              <a:rPr lang="ru-RU" sz="4200" dirty="0" err="1"/>
              <a:t>н</a:t>
            </a:r>
            <a:r>
              <a:rPr lang="ru-RU" sz="4200" dirty="0"/>
              <a:t>/</a:t>
            </a:r>
            <a:r>
              <a:rPr lang="ru-RU" sz="4200" dirty="0" err="1"/>
              <a:t>Д:Феникс</a:t>
            </a:r>
            <a:r>
              <a:rPr lang="ru-RU" sz="4200" dirty="0"/>
              <a:t>, 2002. - 544 с.  Ответственный редактор М. В. Буланова-Топоркова</a:t>
            </a:r>
          </a:p>
          <a:p>
            <a:r>
              <a:rPr lang="ru-RU" sz="4200" dirty="0"/>
              <a:t>Ф.В. </a:t>
            </a:r>
            <a:r>
              <a:rPr lang="ru-RU" sz="4200" dirty="0" err="1"/>
              <a:t>Шарипов</a:t>
            </a:r>
            <a:r>
              <a:rPr lang="ru-RU" sz="4200" dirty="0"/>
              <a:t>. Педагогика и психология высшей школы : учеб. пособие— М. : Логос, 2012 .— (Новая университетская библиотека) .</a:t>
            </a:r>
          </a:p>
          <a:p>
            <a:r>
              <a:rPr lang="ru-RU" sz="4200" dirty="0"/>
              <a:t> С.Д.Смирнов. Педагогика и психология высшего образования. М., 2001</a:t>
            </a:r>
          </a:p>
          <a:p>
            <a:r>
              <a:rPr lang="ru-RU" sz="4200" dirty="0"/>
              <a:t>Н. Н. Рощина Основы дидактики высшей школы.  Учебное пособие по дисциплине «Педагогика и психология высшей школы» для адъюнктов и аспирантов </a:t>
            </a:r>
            <a:r>
              <a:rPr lang="ru-RU" sz="2400" dirty="0" smtClean="0"/>
              <a:t> </a:t>
            </a:r>
            <a:r>
              <a:rPr lang="ru-RU" sz="3800" dirty="0" smtClean="0"/>
              <a:t>- </a:t>
            </a:r>
            <a:r>
              <a:rPr lang="ru-RU" sz="3800" dirty="0" err="1" smtClean="0"/>
              <a:t>Новогорск</a:t>
            </a:r>
            <a:r>
              <a:rPr lang="ru-RU" sz="3800" dirty="0" smtClean="0"/>
              <a:t>: 2011, 109 стр.</a:t>
            </a:r>
            <a:endParaRPr lang="ru-RU" sz="3800" dirty="0"/>
          </a:p>
          <a:p>
            <a:r>
              <a:rPr lang="ru-RU" sz="4200" b="1" dirty="0"/>
              <a:t>Педагогика и методика преподавания в высшей школе</a:t>
            </a:r>
            <a:r>
              <a:rPr lang="ru-RU" sz="4200" dirty="0"/>
              <a:t>: учебно-методическое пособие/ Под ред. А.И. </a:t>
            </a:r>
            <a:r>
              <a:rPr lang="ru-RU" sz="4200" dirty="0" err="1"/>
              <a:t>Артюхиной</a:t>
            </a:r>
            <a:r>
              <a:rPr lang="ru-RU" sz="4200" dirty="0"/>
              <a:t>.- Волгоград, 2016.- 246с</a:t>
            </a:r>
            <a:r>
              <a:rPr lang="ru-RU" sz="4200" dirty="0" smtClean="0"/>
              <a:t>.</a:t>
            </a:r>
          </a:p>
          <a:p>
            <a:r>
              <a:rPr lang="ru-RU" sz="4200" dirty="0" err="1" smtClean="0"/>
              <a:t>Вдовюк</a:t>
            </a:r>
            <a:r>
              <a:rPr lang="ru-RU" sz="4200" dirty="0" smtClean="0"/>
              <a:t> В.И., Фильков С.М. Основы педагогики высшей школы в структурно-логических схемах , Учебное пособие. Москва .МГИМО(У) МИД России.2004 </a:t>
            </a:r>
          </a:p>
          <a:p>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преподавательская деятельность</a:t>
            </a:r>
            <a:endParaRPr lang="ru-RU" dirty="0"/>
          </a:p>
        </p:txBody>
      </p:sp>
      <p:sp>
        <p:nvSpPr>
          <p:cNvPr id="3" name="Содержимое 2"/>
          <p:cNvSpPr>
            <a:spLocks noGrp="1"/>
          </p:cNvSpPr>
          <p:nvPr>
            <p:ph idx="1"/>
          </p:nvPr>
        </p:nvSpPr>
        <p:spPr>
          <a:xfrm>
            <a:off x="457200" y="620688"/>
            <a:ext cx="8229600" cy="5505475"/>
          </a:xfrm>
        </p:spPr>
        <p:txBody>
          <a:bodyPr>
            <a:normAutofit lnSpcReduction="10000"/>
          </a:bodyPr>
          <a:lstStyle/>
          <a:p>
            <a:r>
              <a:rPr lang="ru-RU" i="1" dirty="0" smtClean="0"/>
              <a:t>:</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a:t>ПК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ПЕДАГОГИКА ВЫСШЕЙ ШКОЛЫ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Отрасль педагогической науки, </a:t>
            </a:r>
            <a:r>
              <a:rPr lang="ru-RU" dirty="0" smtClean="0"/>
              <a:t>изучающая деятельность учебных заведений по подготовке специалистов, способных успешно решать профессиональные задачи </a:t>
            </a:r>
          </a:p>
          <a:p>
            <a:r>
              <a:rPr lang="ru-RU" b="1" i="1" dirty="0" smtClean="0"/>
              <a:t>Практическая деятельность </a:t>
            </a:r>
            <a:r>
              <a:rPr lang="ru-RU" dirty="0" smtClean="0"/>
              <a:t>государственных органов, руководства, отделов, служб, деканатов, кафедр, преподавательского состава вузов по обучению, воспитанию и психологической подготовке студентов, слушателей к будущей профессиональной деятельности </a:t>
            </a:r>
          </a:p>
          <a:p>
            <a:r>
              <a:rPr lang="ru-RU" b="1" i="1" dirty="0" smtClean="0"/>
              <a:t>Учебная дисциплина</a:t>
            </a:r>
            <a:r>
              <a:rPr lang="ru-RU" dirty="0" smtClean="0"/>
              <a:t>, которую изучают студенты, слушатели, аспиранты высших учебных заведений, получающие педагогическую специальность </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a16="http://schemas.microsoft.com/office/drawing/2014/main" xmlns="" id="{99C1C121-6E5E-4BDF-AD97-519698A529C4}"/>
              </a:ext>
            </a:extLst>
          </p:cNvPr>
          <p:cNvSpPr>
            <a:spLocks noGrp="1"/>
          </p:cNvSpPr>
          <p:nvPr>
            <p:ph idx="1"/>
          </p:nvPr>
        </p:nvSpPr>
        <p:spPr/>
        <p:txBody>
          <a:bodyPr/>
          <a:lstStyle/>
          <a:p>
            <a:r>
              <a:rPr lang="ru-RU" dirty="0"/>
              <a:t>Структура профессиональных компетенций</a:t>
            </a:r>
          </a:p>
          <a:p>
            <a:pPr>
              <a:buNone/>
            </a:pPr>
            <a:r>
              <a:rPr lang="ru-RU" dirty="0" smtClean="0"/>
              <a:t>по </a:t>
            </a:r>
            <a:r>
              <a:rPr lang="ru-RU" dirty="0"/>
              <a:t>Вашей </a:t>
            </a:r>
            <a:r>
              <a:rPr lang="ru-RU" dirty="0" smtClean="0"/>
              <a:t>специальности</a:t>
            </a:r>
          </a:p>
          <a:p>
            <a:r>
              <a:rPr lang="ru-RU" dirty="0" smtClean="0"/>
              <a:t>С разложением на знать, уметь, владеть</a:t>
            </a:r>
          </a:p>
          <a:p>
            <a:pPr>
              <a:buNone/>
            </a:pPr>
            <a:r>
              <a:rPr lang="ru-RU" dirty="0" smtClean="0">
                <a:solidFill>
                  <a:srgbClr val="00B050"/>
                </a:solidFill>
              </a:rPr>
              <a:t>(пример)</a:t>
            </a:r>
            <a:endParaRPr lang="ru-RU" dirty="0">
              <a:solidFill>
                <a:srgbClr val="00B050"/>
              </a:solidFill>
            </a:endParaRPr>
          </a:p>
        </p:txBody>
      </p:sp>
    </p:spTree>
    <p:extLst>
      <p:ext uri="{BB962C8B-B14F-4D97-AF65-F5344CB8AC3E}">
        <p14:creationId xmlns:p14="http://schemas.microsoft.com/office/powerpoint/2010/main" xmlns="" val="2025153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t>Задание 2.</a:t>
            </a:r>
            <a:r>
              <a:rPr lang="ru-RU" sz="2400" dirty="0" smtClean="0"/>
              <a:t/>
            </a:r>
            <a:br>
              <a:rPr lang="ru-RU" sz="2400" dirty="0" smtClean="0"/>
            </a:br>
            <a:r>
              <a:rPr lang="ru-RU" sz="2400" dirty="0" smtClean="0"/>
              <a:t>Структура профессиональных компетенций по специальности «Физиология»</a:t>
            </a:r>
            <a:br>
              <a:rPr lang="ru-RU" sz="2400" dirty="0" smtClean="0"/>
            </a:br>
            <a:r>
              <a:rPr lang="ru-RU" sz="2400" dirty="0" smtClean="0"/>
              <a:t> </a:t>
            </a:r>
            <a:br>
              <a:rPr lang="ru-RU" sz="2400" dirty="0" smtClean="0"/>
            </a:br>
            <a:endParaRPr lang="ru-RU" sz="2400" dirty="0"/>
          </a:p>
        </p:txBody>
      </p:sp>
      <p:sp>
        <p:nvSpPr>
          <p:cNvPr id="3" name="Содержимое 2"/>
          <p:cNvSpPr>
            <a:spLocks noGrp="1"/>
          </p:cNvSpPr>
          <p:nvPr>
            <p:ph idx="1"/>
          </p:nvPr>
        </p:nvSpPr>
        <p:spPr>
          <a:xfrm>
            <a:off x="457200" y="1052736"/>
            <a:ext cx="8229600" cy="5616624"/>
          </a:xfrm>
        </p:spPr>
        <p:txBody>
          <a:bodyPr>
            <a:normAutofit fontScale="40000" lnSpcReduction="20000"/>
          </a:bodyPr>
          <a:lstStyle/>
          <a:p>
            <a:pPr lvl="0"/>
            <a:r>
              <a:rPr lang="ru-RU" sz="4000" dirty="0" smtClean="0"/>
              <a:t>ПК-1: Понимает современные проблемы биологии и использует фундаментальные биологические представления в сфере профессиональной деятельности для постановки и решения новых задач;</a:t>
            </a:r>
          </a:p>
          <a:p>
            <a:pPr lvl="0"/>
            <a:r>
              <a:rPr lang="ru-RU" sz="4000" dirty="0" smtClean="0"/>
              <a:t>ПК-2: Знает и использует основные теории, концепции и принципы в избранной области деятельности, способен к системному мышлению; </a:t>
            </a:r>
          </a:p>
          <a:p>
            <a:pPr lvl="0"/>
            <a:r>
              <a:rPr lang="ru-RU" sz="4000" dirty="0" smtClean="0"/>
              <a:t>ПК-3:Самостоятельно анализирует имеющуюся информацию, выявляет фундаментальные проблемы, ставит задачу и выполняет полевые, лабораторные биологические исследования при решении конкретных задач по специализации с использованием современной аппаратуры и вычислительных средств, демонстрирует ответственность за качество работ и научную достоверность результатов;</a:t>
            </a:r>
          </a:p>
          <a:p>
            <a:pPr lvl="0"/>
            <a:r>
              <a:rPr lang="ru-RU" sz="4000" dirty="0" smtClean="0"/>
              <a:t>ПК-4: Демонстрирует знание истории и методологии биологических наук, расширяющее </a:t>
            </a:r>
            <a:r>
              <a:rPr lang="ru-RU" sz="4000" dirty="0" err="1" smtClean="0"/>
              <a:t>общепрофессиональную</a:t>
            </a:r>
            <a:r>
              <a:rPr lang="ru-RU" sz="4000" dirty="0" smtClean="0"/>
              <a:t>, фундаментальную подготовку;</a:t>
            </a:r>
          </a:p>
          <a:p>
            <a:pPr lvl="0"/>
            <a:r>
              <a:rPr lang="ru-RU" sz="4000" dirty="0" smtClean="0"/>
              <a:t>ПК-5: Демонстрирует знание основ учения о биосфере, понимание современных биосферных процессов, способность к их системной оценке, способность прогнозировать последствия реализации социально значимых проектов;</a:t>
            </a:r>
          </a:p>
          <a:p>
            <a:pPr lvl="0"/>
            <a:r>
              <a:rPr lang="ru-RU" sz="4000" dirty="0" smtClean="0"/>
              <a:t>ПК-6: Творчески применяет современные компьютерные технологии при сборе, хранении, обработке, анализе и передаче биологической информации;</a:t>
            </a:r>
          </a:p>
          <a:p>
            <a:pPr lvl="0"/>
            <a:r>
              <a:rPr lang="ru-RU" sz="4000" dirty="0" smtClean="0"/>
              <a:t>ПК-7: Понимает и глубоко осмысливает философские концепции естествознания, место естественных наук в выработке научного мировоззрения;</a:t>
            </a:r>
          </a:p>
          <a:p>
            <a:pPr lvl="0"/>
            <a:r>
              <a:rPr lang="ru-RU" sz="4000" dirty="0" smtClean="0"/>
              <a:t>ПК-8: Использует навыки организации и руководства работой профессиональных коллективов, способен к междисциплинарному общению и к свободному деловому общению на русском и иностранных языках, работе в международных коллективах;</a:t>
            </a:r>
          </a:p>
          <a:p>
            <a:pPr lvl="0"/>
            <a:r>
              <a:rPr lang="ru-RU" sz="4000" dirty="0" smtClean="0"/>
              <a:t>ПК-9: Профессионально оформляет, представляет и докладывает результаты научно- исследовательских и производственно-технологических работ по утвержденным формам;</a:t>
            </a:r>
          </a:p>
          <a:p>
            <a:r>
              <a:rPr lang="ru-RU" sz="4000" dirty="0" smtClean="0"/>
              <a:t> </a:t>
            </a:r>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из открытого источника в Яндексе"/>
          <p:cNvPicPr>
            <a:picLocks noChangeAspect="1" noChangeArrowheads="1"/>
          </p:cNvPicPr>
          <p:nvPr/>
        </p:nvPicPr>
        <p:blipFill>
          <a:blip r:embed="rId2" cstate="print"/>
          <a:srcRect/>
          <a:stretch>
            <a:fillRect/>
          </a:stretch>
        </p:blipFill>
        <p:spPr bwMode="auto">
          <a:xfrm>
            <a:off x="95044" y="0"/>
            <a:ext cx="9048956" cy="636865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0"/>
            <a:ext cx="892971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Возможно, впереди ждет новый </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обрыв</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но с каждым разом он будет становится менее глубоким,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 пики </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тупости</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все более пологими, пока в конце концов эти колебания не затухнут и перейдут в плавную кривую.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Мне кажется, в этом смысле график может быть уточнен, по крайней мере, опыт подсказывает, что происходит так.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Приведу свое видение: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Рисунок 8"/>
          <p:cNvPicPr>
            <a:picLocks noChangeAspect="1" noChangeArrowheads="1"/>
          </p:cNvPicPr>
          <p:nvPr/>
        </p:nvPicPr>
        <p:blipFill>
          <a:blip r:embed="rId2"/>
          <a:srcRect/>
          <a:stretch>
            <a:fillRect/>
          </a:stretch>
        </p:blipFill>
        <p:spPr bwMode="auto">
          <a:xfrm>
            <a:off x="0" y="1357298"/>
            <a:ext cx="5935663" cy="3549665"/>
          </a:xfrm>
          <a:prstGeom prst="rect">
            <a:avLst/>
          </a:prstGeom>
          <a:noFill/>
        </p:spPr>
      </p:pic>
      <p:sp>
        <p:nvSpPr>
          <p:cNvPr id="1027" name="Rectangle 3"/>
          <p:cNvSpPr>
            <a:spLocks noChangeArrowheads="1"/>
          </p:cNvSpPr>
          <p:nvPr/>
        </p:nvSpPr>
        <p:spPr bwMode="auto">
          <a:xfrm>
            <a:off x="500034" y="4906963"/>
            <a:ext cx="815727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думаю, что нельзя исключать множественные случаи потери уверенности в своих силах даже на пути освоения одной дисциплины,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только после некоторого количества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преодолений</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появляется умозрительная граница, на рисунке обозначенная пунктиром,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которая может служить началом пути 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просветлению</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indent="269875" fontAlgn="base">
              <a:spcBef>
                <a:spcPct val="0"/>
              </a:spcBef>
              <a:spcAft>
                <a:spcPct val="0"/>
              </a:spcAft>
            </a:pPr>
            <a:r>
              <a:rPr lang="ru-RU" sz="1400" dirty="0" smtClean="0"/>
              <a:t>Максина </a:t>
            </a:r>
            <a:r>
              <a:rPr lang="ru-RU" sz="1400" dirty="0" smtClean="0"/>
              <a:t>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a:t> </a:t>
            </a:r>
          </a:p>
          <a:p>
            <a:pPr>
              <a:buNone/>
            </a:pPr>
            <a:r>
              <a:rPr lang="ru-RU" dirty="0"/>
              <a:t>     </a:t>
            </a:r>
            <a:r>
              <a:rPr lang="ru-RU" sz="38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a:t>образование трактуется как результат усвоения человеком опыта поколений в виде системы знаний, навыков и умений, отношений</a:t>
            </a:r>
            <a:r>
              <a:rPr lang="ru-RU" sz="3800" dirty="0"/>
              <a:t>.</a:t>
            </a:r>
          </a:p>
          <a:p>
            <a:pPr>
              <a:buNone/>
            </a:pPr>
            <a:r>
              <a:rPr lang="ru-RU" sz="3800" dirty="0"/>
              <a:t>          В образовании выделяют процессы, которые обозначают непосредственно сам акт передачи и усвоения опыта. Это </a:t>
            </a:r>
            <a:r>
              <a:rPr lang="ru-RU" sz="3800" b="1" dirty="0"/>
              <a:t>ядро образования - обучение.</a:t>
            </a:r>
          </a:p>
          <a:p>
            <a:pPr>
              <a:buNone/>
            </a:pPr>
            <a:r>
              <a:rPr lang="ru-RU" sz="3800" dirty="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a:t>
            </a:r>
            <a:r>
              <a:rPr lang="ru-RU" sz="3800" b="1" dirty="0"/>
              <a:t>преподавание</a:t>
            </a:r>
            <a:r>
              <a:rPr lang="ru-RU" sz="3800" dirty="0"/>
              <a:t>, в ходе которого осуществляется передача (трансформация) системы знаний, умений, опыта деятельности, и </a:t>
            </a:r>
            <a:r>
              <a:rPr lang="ru-RU" sz="3800" b="1" dirty="0"/>
              <a:t>учение,</a:t>
            </a:r>
            <a:r>
              <a:rPr lang="ru-RU" sz="3800" dirty="0"/>
              <a:t> как усвоение опыта через его восприятие, осмысление, преобразование и использование.</a:t>
            </a:r>
          </a:p>
          <a:p>
            <a:pPr>
              <a:buNone/>
            </a:pPr>
            <a:r>
              <a:rPr lang="ru-RU" sz="4400" b="1" dirty="0"/>
              <a:t>Образование – это, что остается, когда все выученное забывается</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0"/>
            <a:ext cx="8229600" cy="6126163"/>
          </a:xfrm>
        </p:spPr>
        <p:txBody>
          <a:bodyPr>
            <a:noAutofit/>
          </a:bodyPr>
          <a:lstStyle/>
          <a:p>
            <a:pPr marL="0" indent="0" algn="just">
              <a:buNone/>
            </a:pPr>
            <a:r>
              <a:rPr lang="ru-RU" sz="2400" dirty="0" smtClean="0"/>
              <a:t>1.Образованность — один из решающих компонентов ценностных ориентации. Тяга к образованию обусловлена не только стремлением обрести знания как гарант извлечения материальных благ, но и осознанием необходимости широкой культуры. При ранжировании жизненных ценностей большинство населения развитых стран отдает предпочтение образованию. </a:t>
            </a:r>
          </a:p>
          <a:p>
            <a:pPr marL="0" indent="0" algn="just">
              <a:buNone/>
            </a:pPr>
            <a:r>
              <a:rPr lang="ru-RU" sz="2400" dirty="0" smtClean="0"/>
              <a:t>2.При осмыслении значения и цели образования в отдельных странах сказываются национальные традиции. В Англии образование рассматривают как перспективу социальной судьбы. В Германии и Франции к получению образования особенно привлекает возможность развития интеллекта. В США образование зачастую рассматривается сквозь призму прагматизма</a:t>
            </a:r>
          </a:p>
          <a:p>
            <a:pPr>
              <a:buNone/>
            </a:pPr>
            <a:r>
              <a:rPr lang="ru-RU" sz="2400" dirty="0" smtClean="0"/>
              <a:t>«Когда речь заходит об образовании, немец спрашивает, что будет знать, француз – какие будут экзамены, американец- что будет уметь, англичанин – какой будет карьера» (М. </a:t>
            </a:r>
            <a:r>
              <a:rPr lang="ru-RU" sz="2400" dirty="0" err="1" smtClean="0"/>
              <a:t>Садлер</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Рисунок 4"/>
          <p:cNvPicPr>
            <a:picLocks noGrp="1"/>
          </p:cNvPicPr>
          <p:nvPr>
            <p:ph type="pic" idx="1"/>
          </p:nvPr>
        </p:nvPicPr>
        <p:blipFill rotWithShape="1">
          <a:blip r:embed="rId2" cstate="print"/>
          <a:srcRect l="12518" r="12518"/>
          <a:stretch/>
        </p:blipFill>
        <p:spPr bwMode="auto">
          <a:xfrm>
            <a:off x="683568" y="620688"/>
            <a:ext cx="8064896" cy="5616624"/>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025" name="Rectangle 1"/>
          <p:cNvSpPr>
            <a:spLocks noChangeArrowheads="1"/>
          </p:cNvSpPr>
          <p:nvPr/>
        </p:nvSpPr>
        <p:spPr bwMode="auto">
          <a:xfrm>
            <a:off x="323528" y="-63787"/>
            <a:ext cx="668638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Пирамида предоставлена Центром обучения Университета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Вандербильта</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(2001 г.)</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000000"/>
                </a:solidFill>
                <a:latin typeface="Times New Roman"/>
                <a:ea typeface="Calibri"/>
                <a:cs typeface="Times New Roman"/>
              </a:rPr>
              <a:t>ПРОТИВОРЕЧИЯ ПЕДАГОГИЧЕСКОГО ПРОЦЕССА В ВУЗЕ </a:t>
            </a:r>
            <a:r>
              <a:rPr lang="ru-RU" sz="3200" dirty="0" smtClean="0">
                <a:solidFill>
                  <a:srgbClr val="000000"/>
                </a:solidFill>
                <a:latin typeface="Times New Roman"/>
                <a:ea typeface="Calibri"/>
                <a:cs typeface="Times New Roman"/>
              </a:rPr>
              <a:t/>
            </a:r>
            <a:br>
              <a:rPr lang="ru-RU" sz="3200" dirty="0" smtClean="0">
                <a:solidFill>
                  <a:srgbClr val="000000"/>
                </a:solidFill>
                <a:latin typeface="Times New Roman"/>
                <a:ea typeface="Calibri"/>
                <a:cs typeface="Times New Roman"/>
              </a:rPr>
            </a:br>
            <a:endParaRPr lang="ru-RU" sz="3200" dirty="0"/>
          </a:p>
        </p:txBody>
      </p:sp>
      <p:graphicFrame>
        <p:nvGraphicFramePr>
          <p:cNvPr id="4" name="Содержимое 3"/>
          <p:cNvGraphicFramePr>
            <a:graphicFrameLocks noGrp="1"/>
          </p:cNvGraphicFramePr>
          <p:nvPr>
            <p:ph idx="1"/>
          </p:nvPr>
        </p:nvGraphicFramePr>
        <p:xfrm>
          <a:off x="971599" y="1052736"/>
          <a:ext cx="7848872" cy="5392550"/>
        </p:xfrm>
        <a:graphic>
          <a:graphicData uri="http://schemas.openxmlformats.org/drawingml/2006/table">
            <a:tbl>
              <a:tblPr/>
              <a:tblGrid>
                <a:gridCol w="3816425"/>
                <a:gridCol w="108011"/>
                <a:gridCol w="3924436"/>
              </a:tblGrid>
              <a:tr h="361488">
                <a:tc gridSpan="3">
                  <a:txBody>
                    <a:bodyPr/>
                    <a:lstStyle/>
                    <a:p>
                      <a:pPr>
                        <a:lnSpc>
                          <a:spcPct val="100000"/>
                        </a:lnSpc>
                        <a:spcAft>
                          <a:spcPts val="0"/>
                        </a:spcAft>
                      </a:pPr>
                      <a:endParaRPr lang="ru-RU" sz="12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hMerge="1">
                  <a:txBody>
                    <a:bodyPr/>
                    <a:lstStyle/>
                    <a:p>
                      <a:endParaRPr lang="ru-RU"/>
                    </a:p>
                  </a:txBody>
                  <a:tcPr/>
                </a:tc>
              </a:tr>
              <a:tr h="9613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latin typeface="Times New Roman"/>
                          <a:ea typeface="Calibri"/>
                          <a:cs typeface="Times New Roman"/>
                        </a:rPr>
                        <a:t>Между учебными требованиями к </a:t>
                      </a:r>
                      <a:r>
                        <a:rPr lang="ru-RU" sz="1800" dirty="0" err="1">
                          <a:solidFill>
                            <a:srgbClr val="000000"/>
                          </a:solidFill>
                          <a:latin typeface="Times New Roman"/>
                          <a:ea typeface="Calibri"/>
                          <a:cs typeface="Times New Roman"/>
                        </a:rPr>
                        <a:t>сту-дентам</a:t>
                      </a:r>
                      <a:r>
                        <a:rPr lang="ru-RU" sz="1800" dirty="0">
                          <a:solidFill>
                            <a:srgbClr val="000000"/>
                          </a:solidFill>
                          <a:latin typeface="Times New Roman"/>
                          <a:ea typeface="Calibri"/>
                          <a:cs typeface="Times New Roman"/>
                        </a:rPr>
                        <a:t>, слушателям и уровнем их </a:t>
                      </a:r>
                      <a:r>
                        <a:rPr lang="ru-RU" sz="1800" dirty="0" smtClean="0">
                          <a:solidFill>
                            <a:srgbClr val="000000"/>
                          </a:solidFill>
                          <a:latin typeface="Times New Roman"/>
                          <a:ea typeface="Calibri"/>
                          <a:cs typeface="Times New Roman"/>
                        </a:rPr>
                        <a:t>познавательных возможностей </a:t>
                      </a:r>
                    </a:p>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a:txBody>
                    <a:bodyPr/>
                    <a:lstStyle/>
                    <a:p>
                      <a:pPr>
                        <a:lnSpc>
                          <a:spcPct val="100000"/>
                        </a:lnSpc>
                        <a:spcAft>
                          <a:spcPts val="0"/>
                        </a:spcAft>
                      </a:pPr>
                      <a:r>
                        <a:rPr lang="ru-RU" sz="1800">
                          <a:solidFill>
                            <a:srgbClr val="000000"/>
                          </a:solidFill>
                          <a:latin typeface="Times New Roman"/>
                          <a:ea typeface="Calibri"/>
                          <a:cs typeface="Times New Roman"/>
                        </a:rPr>
                        <a:t>Между теоретической и практической подготовкой студентов, слушателей. </a:t>
                      </a:r>
                    </a:p>
                  </a:txBody>
                  <a:tcPr marL="68580" marR="68580" marT="0" marB="0">
                    <a:lnL>
                      <a:noFill/>
                    </a:lnL>
                    <a:lnR>
                      <a:noFill/>
                    </a:lnR>
                    <a:lnT>
                      <a:noFill/>
                    </a:lnT>
                    <a:lnB>
                      <a:noFill/>
                    </a:lnB>
                  </a:tcPr>
                </a:tc>
              </a:tr>
              <a:tr h="361487">
                <a:tc gridSpan="3">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hMerge="1">
                  <a:txBody>
                    <a:bodyPr/>
                    <a:lstStyle/>
                    <a:p>
                      <a:endParaRPr lang="ru-RU"/>
                    </a:p>
                  </a:txBody>
                  <a:tcPr/>
                </a:tc>
              </a:tr>
              <a:tr h="722973">
                <a:tc>
                  <a:txBody>
                    <a:bodyPr/>
                    <a:lstStyle/>
                    <a:p>
                      <a:pPr>
                        <a:lnSpc>
                          <a:spcPct val="100000"/>
                        </a:lnSpc>
                        <a:spcAft>
                          <a:spcPts val="0"/>
                        </a:spcAft>
                      </a:pPr>
                      <a:r>
                        <a:rPr lang="ru-RU" sz="1800" dirty="0">
                          <a:solidFill>
                            <a:srgbClr val="000000"/>
                          </a:solidFill>
                          <a:latin typeface="Times New Roman"/>
                          <a:ea typeface="Calibri"/>
                          <a:cs typeface="Times New Roman"/>
                        </a:rPr>
                        <a:t>Между содержанием, сложностью </a:t>
                      </a:r>
                      <a:r>
                        <a:rPr lang="ru-RU" sz="1800" dirty="0" smtClean="0">
                          <a:solidFill>
                            <a:srgbClr val="000000"/>
                          </a:solidFill>
                          <a:latin typeface="Times New Roman"/>
                          <a:ea typeface="Calibri"/>
                          <a:cs typeface="Times New Roman"/>
                        </a:rPr>
                        <a:t>профессиональной </a:t>
                      </a:r>
                      <a:r>
                        <a:rPr lang="ru-RU" sz="1800" dirty="0">
                          <a:solidFill>
                            <a:srgbClr val="000000"/>
                          </a:solidFill>
                          <a:latin typeface="Times New Roman"/>
                          <a:ea typeface="Calibri"/>
                          <a:cs typeface="Times New Roman"/>
                        </a:rPr>
                        <a:t>деятельности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Между растущими требованиями к объему знаний, навыков и умений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1204506">
                <a:tc>
                  <a:txBody>
                    <a:bodyPr/>
                    <a:lstStyle/>
                    <a:p>
                      <a:pPr>
                        <a:lnSpc>
                          <a:spcPct val="100000"/>
                        </a:lnSpc>
                        <a:spcAft>
                          <a:spcPts val="0"/>
                        </a:spcAft>
                      </a:pPr>
                      <a:r>
                        <a:rPr lang="ru-RU" sz="1800" dirty="0">
                          <a:solidFill>
                            <a:srgbClr val="000000"/>
                          </a:solidFill>
                          <a:latin typeface="Times New Roman"/>
                          <a:ea typeface="Calibri"/>
                          <a:cs typeface="Times New Roman"/>
                        </a:rPr>
                        <a:t>специалиста и возможностями ее </a:t>
                      </a:r>
                      <a:r>
                        <a:rPr lang="ru-RU" sz="1800" dirty="0" smtClean="0">
                          <a:solidFill>
                            <a:srgbClr val="000000"/>
                          </a:solidFill>
                          <a:latin typeface="Times New Roman"/>
                          <a:ea typeface="Calibri"/>
                          <a:cs typeface="Times New Roman"/>
                        </a:rPr>
                        <a:t>моделирования </a:t>
                      </a:r>
                      <a:r>
                        <a:rPr lang="ru-RU" sz="1800" dirty="0">
                          <a:solidFill>
                            <a:srgbClr val="000000"/>
                          </a:solidFill>
                          <a:latin typeface="Times New Roman"/>
                          <a:ea typeface="Calibri"/>
                          <a:cs typeface="Times New Roman"/>
                        </a:rPr>
                        <a:t>в педагогическом процессе вуза.</a:t>
                      </a:r>
                    </a:p>
                    <a:p>
                      <a:pPr>
                        <a:lnSpc>
                          <a:spcPct val="100000"/>
                        </a:lnSpc>
                        <a:spcAft>
                          <a:spcPts val="0"/>
                        </a:spcAft>
                      </a:pPr>
                      <a:r>
                        <a:rPr lang="ru-RU" sz="1800" dirty="0">
                          <a:solidFill>
                            <a:srgbClr val="000000"/>
                          </a:solidFill>
                          <a:latin typeface="Times New Roman"/>
                          <a:ea typeface="Calibri"/>
                          <a:cs typeface="Times New Roman"/>
                        </a:rPr>
                        <a:t>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специалиста и ограниченным временем на его подготовку.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921843">
                <a:tc>
                  <a:txBody>
                    <a:bodyPr/>
                    <a:lstStyle/>
                    <a:p>
                      <a:pPr>
                        <a:lnSpc>
                          <a:spcPct val="100000"/>
                        </a:lnSpc>
                        <a:spcAft>
                          <a:spcPts val="0"/>
                        </a:spcAft>
                      </a:pPr>
                      <a:r>
                        <a:rPr lang="ru-RU" sz="1800" dirty="0">
                          <a:solidFill>
                            <a:srgbClr val="000000"/>
                          </a:solidFill>
                          <a:latin typeface="Times New Roman"/>
                          <a:ea typeface="Calibri"/>
                          <a:cs typeface="Times New Roman"/>
                        </a:rPr>
                        <a:t>Между групповой формой организации и необходимостью индивидуального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Между современными требованиями к </a:t>
                      </a:r>
                      <a:r>
                        <a:rPr lang="ru-RU" sz="1800" dirty="0" smtClean="0">
                          <a:solidFill>
                            <a:srgbClr val="000000"/>
                          </a:solidFill>
                          <a:latin typeface="Times New Roman"/>
                          <a:ea typeface="Calibri"/>
                          <a:cs typeface="Times New Roman"/>
                        </a:rPr>
                        <a:t>педагогической </a:t>
                      </a:r>
                      <a:r>
                        <a:rPr lang="ru-RU" sz="1800" dirty="0">
                          <a:solidFill>
                            <a:srgbClr val="000000"/>
                          </a:solidFill>
                          <a:latin typeface="Times New Roman"/>
                          <a:ea typeface="Calibri"/>
                          <a:cs typeface="Times New Roman"/>
                        </a:rPr>
                        <a:t>деятельности и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722973">
                <a:tc>
                  <a:txBody>
                    <a:bodyPr/>
                    <a:lstStyle/>
                    <a:p>
                      <a:pPr>
                        <a:lnSpc>
                          <a:spcPct val="100000"/>
                        </a:lnSpc>
                        <a:spcAft>
                          <a:spcPts val="0"/>
                        </a:spcAft>
                      </a:pPr>
                      <a:r>
                        <a:rPr lang="ru-RU" sz="1800" dirty="0">
                          <a:solidFill>
                            <a:srgbClr val="000000"/>
                          </a:solidFill>
                          <a:latin typeface="Times New Roman"/>
                          <a:ea typeface="Calibri"/>
                          <a:cs typeface="Times New Roman"/>
                        </a:rPr>
                        <a:t>подхода к формированию личности </a:t>
                      </a:r>
                      <a:r>
                        <a:rPr lang="ru-RU" sz="1800" dirty="0" smtClean="0">
                          <a:solidFill>
                            <a:srgbClr val="000000"/>
                          </a:solidFill>
                          <a:latin typeface="Times New Roman"/>
                          <a:ea typeface="Calibri"/>
                          <a:cs typeface="Times New Roman"/>
                        </a:rPr>
                        <a:t>студента </a:t>
                      </a: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уровнем квалификации </a:t>
                      </a:r>
                      <a:r>
                        <a:rPr lang="ru-RU" sz="1800" dirty="0" smtClean="0">
                          <a:solidFill>
                            <a:srgbClr val="000000"/>
                          </a:solidFill>
                          <a:latin typeface="Times New Roman"/>
                          <a:ea typeface="Calibri"/>
                          <a:cs typeface="Times New Roman"/>
                        </a:rPr>
                        <a:t>преподавательского </a:t>
                      </a:r>
                      <a:r>
                        <a:rPr lang="ru-RU" sz="1800" dirty="0">
                          <a:solidFill>
                            <a:srgbClr val="000000"/>
                          </a:solidFill>
                          <a:latin typeface="Times New Roman"/>
                          <a:ea typeface="Calibri"/>
                          <a:cs typeface="Times New Roman"/>
                        </a:rPr>
                        <a:t>состава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В.П. Беспалько</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Различие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Ученический (деятельность по узнаванию)</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ru-RU" sz="1600" dirty="0">
                          <a:latin typeface="Times New Roman"/>
                          <a:ea typeface="Calibri"/>
                          <a:cs typeface="Times New Roman"/>
                        </a:rPr>
                        <a:t>Алгоритмический (решение типовых задач)</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ru-RU" sz="1600" dirty="0">
                          <a:latin typeface="Times New Roman"/>
                          <a:ea typeface="Calibri"/>
                          <a:cs typeface="Times New Roman"/>
                        </a:rPr>
                        <a:t>Эвристический (выбор действий)</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xmlns="" val="20000"/>
                    </a:ext>
                  </a:extLst>
                </a:gridCol>
                <a:gridCol w="5338936">
                  <a:extLst>
                    <a:ext uri="{9D8B030D-6E8A-4147-A177-3AD203B41FA5}">
                      <a16:colId xmlns:a16="http://schemas.microsoft.com/office/drawing/2014/main" xmlns=""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dirty="0">
                          <a:latin typeface="Calibri"/>
                          <a:ea typeface="Calibri"/>
                          <a:cs typeface="Times New Roman"/>
                        </a:rPr>
                        <a:t>Способен пересказать текст, воспроизвести формулировку закона (что еще не может служить </a:t>
                      </a:r>
                      <a:r>
                        <a:rPr lang="ru-RU" sz="1600" dirty="0" err="1">
                          <a:latin typeface="Calibri"/>
                          <a:ea typeface="Calibri"/>
                          <a:cs typeface="Times New Roman"/>
                        </a:rPr>
                        <a:t>док-вом</a:t>
                      </a:r>
                      <a:r>
                        <a:rPr lang="ru-RU" sz="1600" dirty="0">
                          <a:latin typeface="Calibri"/>
                          <a:ea typeface="Calibri"/>
                          <a:cs typeface="Times New Roman"/>
                        </a:rPr>
                        <a:t> его понимания). Повторяет рассказ преподавателя.</a:t>
                      </a: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1500166" y="2285992"/>
            <a:ext cx="5904656" cy="3816424"/>
          </a:xfrm>
          <a:prstGeom prst="rect">
            <a:avLst/>
          </a:prstGeom>
          <a:noFill/>
          <a:ln w="9525">
            <a:noFill/>
            <a:miter lim="800000"/>
            <a:headEnd/>
            <a:tailEnd/>
          </a:ln>
        </p:spPr>
      </p:pic>
      <p:cxnSp>
        <p:nvCxnSpPr>
          <p:cNvPr id="6" name="Прямая соединительная линия 5"/>
          <p:cNvCxnSpPr/>
          <p:nvPr/>
        </p:nvCxnSpPr>
        <p:spPr>
          <a:xfrm>
            <a:off x="6300192" y="270892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436096" y="328498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716016" y="3861048"/>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8304" y="2276872"/>
            <a:ext cx="1224136" cy="369332"/>
          </a:xfrm>
          <a:prstGeom prst="rect">
            <a:avLst/>
          </a:prstGeom>
          <a:noFill/>
        </p:spPr>
        <p:txBody>
          <a:bodyPr wrap="square" rtlCol="0">
            <a:spAutoFit/>
          </a:bodyPr>
          <a:lstStyle/>
          <a:p>
            <a:r>
              <a:rPr lang="ru-RU" dirty="0" smtClean="0"/>
              <a:t>100% -5</a:t>
            </a:r>
            <a:endParaRPr lang="ru-RU" dirty="0"/>
          </a:p>
        </p:txBody>
      </p:sp>
      <p:sp>
        <p:nvSpPr>
          <p:cNvPr id="12" name="TextBox 11"/>
          <p:cNvSpPr txBox="1"/>
          <p:nvPr/>
        </p:nvSpPr>
        <p:spPr>
          <a:xfrm>
            <a:off x="7380312" y="2924944"/>
            <a:ext cx="1008112" cy="369332"/>
          </a:xfrm>
          <a:prstGeom prst="rect">
            <a:avLst/>
          </a:prstGeom>
          <a:noFill/>
        </p:spPr>
        <p:txBody>
          <a:bodyPr wrap="square" rtlCol="0">
            <a:spAutoFit/>
          </a:bodyPr>
          <a:lstStyle/>
          <a:p>
            <a:r>
              <a:rPr lang="ru-RU" dirty="0" smtClean="0"/>
              <a:t>64% -4</a:t>
            </a:r>
            <a:endParaRPr lang="ru-RU" dirty="0"/>
          </a:p>
        </p:txBody>
      </p:sp>
      <p:sp>
        <p:nvSpPr>
          <p:cNvPr id="13" name="TextBox 12"/>
          <p:cNvSpPr txBox="1"/>
          <p:nvPr/>
        </p:nvSpPr>
        <p:spPr>
          <a:xfrm>
            <a:off x="7308304" y="3501008"/>
            <a:ext cx="1152128" cy="369332"/>
          </a:xfrm>
          <a:prstGeom prst="rect">
            <a:avLst/>
          </a:prstGeom>
          <a:noFill/>
        </p:spPr>
        <p:txBody>
          <a:bodyPr wrap="square" rtlCol="0">
            <a:spAutoFit/>
          </a:bodyPr>
          <a:lstStyle/>
          <a:p>
            <a:r>
              <a:rPr lang="ru-RU" dirty="0" smtClean="0"/>
              <a:t>36%- 3</a:t>
            </a:r>
            <a:endParaRPr lang="ru-RU" dirty="0"/>
          </a:p>
        </p:txBody>
      </p:sp>
      <p:sp>
        <p:nvSpPr>
          <p:cNvPr id="14" name="Правая фигурная скобка 13"/>
          <p:cNvSpPr/>
          <p:nvPr/>
        </p:nvSpPr>
        <p:spPr>
          <a:xfrm>
            <a:off x="7812360" y="2204864"/>
            <a:ext cx="79208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8388424" y="2708920"/>
            <a:ext cx="755576" cy="369332"/>
          </a:xfrm>
          <a:prstGeom prst="rect">
            <a:avLst/>
          </a:prstGeom>
          <a:noFill/>
        </p:spPr>
        <p:txBody>
          <a:bodyPr wrap="square" rtlCol="0">
            <a:spAutoFit/>
          </a:bodyPr>
          <a:lstStyle/>
          <a:p>
            <a:r>
              <a:rPr lang="ru-RU" dirty="0" smtClean="0"/>
              <a:t>35%</a:t>
            </a:r>
            <a:endParaRPr lang="ru-RU" dirty="0"/>
          </a:p>
        </p:txBody>
      </p:sp>
      <p:graphicFrame>
        <p:nvGraphicFramePr>
          <p:cNvPr id="16" name="Таблица 15"/>
          <p:cNvGraphicFramePr>
            <a:graphicFrameLocks noGrp="1"/>
          </p:cNvGraphicFramePr>
          <p:nvPr/>
        </p:nvGraphicFramePr>
        <p:xfrm>
          <a:off x="395536" y="1268760"/>
          <a:ext cx="1645920" cy="3567160"/>
        </p:xfrm>
        <a:graphic>
          <a:graphicData uri="http://schemas.openxmlformats.org/drawingml/2006/table">
            <a:tbl>
              <a:tblPr firstRow="1" bandRow="1">
                <a:tableStyleId>{5C22544A-7EE6-4342-B048-85BDC9FD1C3A}</a:tableStyleId>
              </a:tblPr>
              <a:tblGrid>
                <a:gridCol w="1645920"/>
              </a:tblGrid>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Различие</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Запоминание</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Понимание</a:t>
                      </a:r>
                      <a:endParaRPr lang="ru-RU" sz="1600" dirty="0">
                        <a:solidFill>
                          <a:srgbClr val="FFC000"/>
                        </a:solidFill>
                        <a:latin typeface="Calibri"/>
                        <a:ea typeface="Calibri"/>
                        <a:cs typeface="Times New Roman"/>
                      </a:endParaRPr>
                    </a:p>
                  </a:txBody>
                  <a:tcPr marL="68580" marR="68580" marT="0" marB="0"/>
                </a:tc>
              </a:tr>
              <a:tr h="82838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Простейшие умения и навыки</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Перенос</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endParaRPr lang="ru-RU" sz="1600" dirty="0">
                        <a:solidFill>
                          <a:srgbClr val="FFC000"/>
                        </a:solidFill>
                        <a:latin typeface="Times New Roman"/>
                        <a:ea typeface="Calibri"/>
                        <a:cs typeface="Times New Roman"/>
                      </a:endParaRPr>
                    </a:p>
                  </a:txBody>
                  <a:tcPr marL="68580" marR="68580" marT="0" marB="0"/>
                </a:tc>
              </a:tr>
            </a:tbl>
          </a:graphicData>
        </a:graphic>
      </p:graphicFrame>
      <p:cxnSp>
        <p:nvCxnSpPr>
          <p:cNvPr id="18" name="Прямая со стрелкой 17"/>
          <p:cNvCxnSpPr/>
          <p:nvPr/>
        </p:nvCxnSpPr>
        <p:spPr>
          <a:xfrm>
            <a:off x="1475656" y="1412776"/>
            <a:ext cx="1296144" cy="42484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892943" y="2607463"/>
            <a:ext cx="3071834" cy="21431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214414" y="2571744"/>
            <a:ext cx="3143272" cy="221457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285852" y="3214686"/>
            <a:ext cx="3857652" cy="13573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142976" y="3857628"/>
            <a:ext cx="4714908" cy="10001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smtClean="0"/>
              <a:t>эксперимента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457200" y="274638"/>
            <a:ext cx="7560840" cy="5760639"/>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Профессор университета Огайо Эдгар Дейл преподавал студентам один и тот же материал, но делал это разными способами: чтение, лекция, демонстрация, дискуссия, имитация ситуации. Он анализировал способность студентов вспомнить изученный материал через некоторое время. В результате, Дейл выяснил: самый неэффективный метод обучения — это чтение, а самый продуктивный — практика и обучение других. Дейл представил все формы подачи информации в виде конуса. В основании пирамиды – формы обучения, благодаря которым информация запоминается лучше всего, а в вершине – те, при которых она воспринимается и усваивается хуже. </a:t>
            </a: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a16="http://schemas.microsoft.com/office/drawing/2014/main" xmlns=""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a:t>
            </a:r>
            <a:r>
              <a:rPr lang="ru-RU" dirty="0" smtClean="0"/>
              <a:t>темы</a:t>
            </a:r>
          </a:p>
          <a:p>
            <a:r>
              <a:rPr lang="ru-RU" dirty="0" smtClean="0"/>
              <a:t>Примеры</a:t>
            </a:r>
            <a:endParaRPr lang="ru-RU" dirty="0"/>
          </a:p>
        </p:txBody>
      </p:sp>
    </p:spTree>
    <p:extLst>
      <p:ext uri="{BB962C8B-B14F-4D97-AF65-F5344CB8AC3E}">
        <p14:creationId xmlns:p14="http://schemas.microsoft.com/office/powerpoint/2010/main" xmlns="" val="2233478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Тема</a:t>
            </a:r>
            <a:r>
              <a:rPr lang="ru-RU" sz="2000" dirty="0" smtClean="0"/>
              <a:t>: «Физиология мышц и нервов. Методы исследования функционального состояния мышц и нервов».</a:t>
            </a:r>
            <a:br>
              <a:rPr lang="ru-RU" sz="2000" dirty="0" smtClean="0"/>
            </a:br>
            <a:r>
              <a:rPr lang="ru-RU" sz="2000" dirty="0" smtClean="0"/>
              <a:t>Уровни освоения содержания по В.П. Симонову для выбранной темы</a:t>
            </a:r>
            <a:endParaRPr lang="ru-RU" sz="2000" dirty="0"/>
          </a:p>
        </p:txBody>
      </p:sp>
      <p:sp>
        <p:nvSpPr>
          <p:cNvPr id="3" name="Содержимое 2"/>
          <p:cNvSpPr>
            <a:spLocks noGrp="1"/>
          </p:cNvSpPr>
          <p:nvPr>
            <p:ph idx="1"/>
          </p:nvPr>
        </p:nvSpPr>
        <p:spPr>
          <a:xfrm>
            <a:off x="457200" y="1268760"/>
            <a:ext cx="8229600" cy="5328592"/>
          </a:xfrm>
        </p:spPr>
        <p:txBody>
          <a:bodyPr>
            <a:normAutofit fontScale="47500" lnSpcReduction="20000"/>
          </a:bodyPr>
          <a:lstStyle/>
          <a:p>
            <a:pPr lvl="0"/>
            <a:r>
              <a:rPr lang="ru-RU" dirty="0" smtClean="0"/>
              <a:t>Различение: студент способен отличить мышечную ткань от нервной по основным признакам: форма клеток, расположение в организме человека, выполнение основных функций. Студент дает односложные ответы.</a:t>
            </a:r>
          </a:p>
          <a:p>
            <a:pPr lvl="0"/>
            <a:r>
              <a:rPr lang="ru-RU" dirty="0" smtClean="0"/>
              <a:t> Запоминание: студент способен дать определения нервного и мышечного волокон, нарисовать их схематичные изображения, описать особенности проведения возбуждения по нервному волокну, назвать типы мышечных волокон и обозначить их характеристики, нарисовать строение </a:t>
            </a:r>
            <a:r>
              <a:rPr lang="ru-RU" dirty="0" err="1" smtClean="0"/>
              <a:t>саркомера</a:t>
            </a:r>
            <a:r>
              <a:rPr lang="ru-RU" dirty="0" smtClean="0"/>
              <a:t>. Студент способен пересказать текст по теме или повторить рассказ преподавателя.</a:t>
            </a:r>
          </a:p>
          <a:p>
            <a:pPr lvl="0"/>
            <a:r>
              <a:rPr lang="ru-RU" dirty="0" smtClean="0"/>
              <a:t>Понимание: студент способен объяснить, за счет каких факторов осуществляется проведение возбуждения по миелиновому и </a:t>
            </a:r>
            <a:r>
              <a:rPr lang="ru-RU" dirty="0" err="1" smtClean="0"/>
              <a:t>безмиелиновому</a:t>
            </a:r>
            <a:r>
              <a:rPr lang="ru-RU" dirty="0" smtClean="0"/>
              <a:t> нервному волокну; как нервное возбуждение достигает нервно-мышечного синапса и какие клеточные механизмы вовлечены в передачу возбуждения на мышцу; какие механизмы участвуют в сокращении мышечного волокна. Студент демонстрирует самостоятельное рассуждение по теме с привлечением знаний, полученных на лекциях и при изучении литературных источников.</a:t>
            </a:r>
          </a:p>
          <a:p>
            <a:pPr lvl="0"/>
            <a:r>
              <a:rPr lang="ru-RU" dirty="0" smtClean="0"/>
              <a:t>Применение: студент способен к решению ситуационных задач по теме, к осуществлению регистрации </a:t>
            </a:r>
            <a:r>
              <a:rPr lang="ru-RU" dirty="0" err="1" smtClean="0"/>
              <a:t>электромиограммы</a:t>
            </a:r>
            <a:r>
              <a:rPr lang="ru-RU" dirty="0" smtClean="0"/>
              <a:t> и ее расшифровке; студент овладел методом определения скорости проведения возбуждения по нерву. Студент способен применить полученные знания для реализации умений и навыков.</a:t>
            </a:r>
          </a:p>
          <a:p>
            <a:pPr lvl="0"/>
            <a:r>
              <a:rPr lang="ru-RU" dirty="0" smtClean="0"/>
              <a:t>Перенос знаний и умений в новую ситуацию: студент способен охарактеризовать, как свойства мышечной и нервной ткани изменяются при патологии. Студент способен объяснить причины различий в </a:t>
            </a:r>
            <a:r>
              <a:rPr lang="ru-RU" dirty="0" err="1" smtClean="0"/>
              <a:t>электромиограммах</a:t>
            </a:r>
            <a:r>
              <a:rPr lang="ru-RU" dirty="0" smtClean="0"/>
              <a:t>. Студент способен построить модель проведения возбуждения от нервного волокна к мышечному при конкретных биологических условиях. Студент применяет полученные знания и умения в новых ситуациях и создает собственные способы деятельности.</a:t>
            </a:r>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Разберем процесс запоминания материала по теме </a:t>
            </a:r>
            <a:r>
              <a:rPr lang="ru-RU" sz="1800" b="1" dirty="0" smtClean="0"/>
              <a:t>«Получение и химические свойства </a:t>
            </a:r>
            <a:r>
              <a:rPr lang="ru-RU" sz="1800" b="1" dirty="0" err="1" smtClean="0"/>
              <a:t>алканов</a:t>
            </a:r>
            <a:r>
              <a:rPr lang="ru-RU" sz="1800" b="1" dirty="0" smtClean="0"/>
              <a:t>, </a:t>
            </a:r>
            <a:r>
              <a:rPr lang="ru-RU" sz="1800" b="1" dirty="0" err="1" smtClean="0"/>
              <a:t>алкенов</a:t>
            </a:r>
            <a:r>
              <a:rPr lang="ru-RU" sz="1800" b="1" dirty="0" smtClean="0"/>
              <a:t> и </a:t>
            </a:r>
            <a:r>
              <a:rPr lang="ru-RU" sz="1800" b="1" dirty="0" err="1" smtClean="0"/>
              <a:t>алкинов</a:t>
            </a:r>
            <a:r>
              <a:rPr lang="ru-RU" sz="1800" b="1" dirty="0" smtClean="0"/>
              <a:t>»</a:t>
            </a:r>
            <a:r>
              <a:rPr lang="ru-RU" sz="1800" dirty="0" smtClean="0"/>
              <a:t> для студентов 3 курса химического факультета по направлению подготовки 04.03.01 «Химия» (уровень </a:t>
            </a:r>
            <a:r>
              <a:rPr lang="ru-RU" sz="1800" dirty="0" err="1" smtClean="0"/>
              <a:t>бакалавриата</a:t>
            </a:r>
            <a:r>
              <a:rPr lang="ru-RU" sz="1800" dirty="0" smtClean="0"/>
              <a:t>) в рамках усвоения дисциплины «Органическая химия».</a:t>
            </a:r>
            <a:br>
              <a:rPr lang="ru-RU" sz="1800" dirty="0" smtClean="0"/>
            </a:br>
            <a:endParaRPr lang="ru-RU" sz="1800" dirty="0"/>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pPr lvl="1"/>
            <a:r>
              <a:rPr lang="ru-RU" u="sng" dirty="0" smtClean="0"/>
              <a:t>Чтение</a:t>
            </a:r>
            <a:endParaRPr lang="ru-RU" dirty="0" smtClean="0"/>
          </a:p>
          <a:p>
            <a:r>
              <a:rPr lang="ru-RU" dirty="0" smtClean="0"/>
              <a:t>Студенты готовятся к семинарскому и практическому занятию дома, вспоминая прочитанную ранее лекцию по данному материалу.</a:t>
            </a:r>
          </a:p>
          <a:p>
            <a:r>
              <a:rPr lang="ru-RU" dirty="0" smtClean="0"/>
              <a:t>Процент усвоения – 10 %</a:t>
            </a:r>
          </a:p>
          <a:p>
            <a:pPr lvl="1"/>
            <a:r>
              <a:rPr lang="ru-RU" u="sng" dirty="0" smtClean="0"/>
              <a:t>Слушание</a:t>
            </a:r>
            <a:endParaRPr lang="ru-RU" dirty="0" smtClean="0"/>
          </a:p>
          <a:p>
            <a:r>
              <a:rPr lang="ru-RU" dirty="0" smtClean="0"/>
              <a:t>Преподаватель объясняет материал, начиная с </a:t>
            </a:r>
            <a:r>
              <a:rPr lang="ru-RU" dirty="0" err="1" smtClean="0"/>
              <a:t>алканов</a:t>
            </a:r>
            <a:r>
              <a:rPr lang="ru-RU" dirty="0" smtClean="0"/>
              <a:t> как простейших представителей углеводородов. Поскольку часть материала уже знакома с лекций, студенты слушают и вспоминают, конспектируя лишь новые знания.</a:t>
            </a:r>
          </a:p>
          <a:p>
            <a:r>
              <a:rPr lang="ru-RU" dirty="0" smtClean="0"/>
              <a:t>Процент усвоения – 20 %</a:t>
            </a:r>
          </a:p>
          <a:p>
            <a:pPr lvl="1"/>
            <a:r>
              <a:rPr lang="ru-RU" u="sng" dirty="0" smtClean="0"/>
              <a:t>Взгляд на рисунок</a:t>
            </a:r>
            <a:endParaRPr lang="ru-RU" dirty="0" smtClean="0"/>
          </a:p>
          <a:p>
            <a:r>
              <a:rPr lang="ru-RU" dirty="0" smtClean="0"/>
              <a:t>Разбор основных свойств </a:t>
            </a:r>
            <a:r>
              <a:rPr lang="ru-RU" dirty="0" err="1" smtClean="0"/>
              <a:t>алканов</a:t>
            </a:r>
            <a:r>
              <a:rPr lang="ru-RU" dirty="0" smtClean="0"/>
              <a:t>, </a:t>
            </a:r>
            <a:r>
              <a:rPr lang="ru-RU" dirty="0" err="1" smtClean="0"/>
              <a:t>алкенов</a:t>
            </a:r>
            <a:r>
              <a:rPr lang="ru-RU" dirty="0" smtClean="0"/>
              <a:t> и </a:t>
            </a:r>
            <a:r>
              <a:rPr lang="ru-RU" dirty="0" err="1" smtClean="0"/>
              <a:t>алкинов</a:t>
            </a:r>
            <a:r>
              <a:rPr lang="ru-RU" dirty="0" smtClean="0"/>
              <a:t>. Для наглядности механизмы реакций изображаются на доске, например, механизм </a:t>
            </a:r>
            <a:r>
              <a:rPr lang="ru-RU" dirty="0" err="1" smtClean="0"/>
              <a:t>свободнорадикального</a:t>
            </a:r>
            <a:r>
              <a:rPr lang="ru-RU" dirty="0" smtClean="0"/>
              <a:t> замещения в </a:t>
            </a:r>
            <a:r>
              <a:rPr lang="ru-RU" dirty="0" err="1" smtClean="0"/>
              <a:t>алканах</a:t>
            </a:r>
            <a:r>
              <a:rPr lang="ru-RU" dirty="0" smtClean="0"/>
              <a:t>:</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126163"/>
          </a:xfrm>
        </p:spPr>
        <p:txBody>
          <a:bodyPr>
            <a:normAutofit fontScale="40000" lnSpcReduction="20000"/>
          </a:bodyPr>
          <a:lstStyle/>
          <a:p>
            <a:pPr lvl="1"/>
            <a:r>
              <a:rPr lang="ru-RU" u="sng" dirty="0" smtClean="0"/>
              <a:t>Взгляд на образец</a:t>
            </a:r>
            <a:endParaRPr lang="ru-RU" dirty="0" smtClean="0"/>
          </a:p>
          <a:p>
            <a:r>
              <a:rPr lang="ru-RU" dirty="0" smtClean="0"/>
              <a:t>После того, как теоретический материал был полностью разобран, студентам предлагается выполнить лабораторную работу по получению и изучению свойств метана, пропилена и ацетилена. Дежурные группы приносят поднос с реактивами, и ребята внимательно изучают химическую посуду, а также агрегатные состояния предложенных реагентов.</a:t>
            </a:r>
          </a:p>
          <a:p>
            <a:r>
              <a:rPr lang="ru-RU" dirty="0" smtClean="0"/>
              <a:t>Процент усвоения – 40 %</a:t>
            </a:r>
          </a:p>
          <a:p>
            <a:r>
              <a:rPr lang="ru-RU" dirty="0" smtClean="0"/>
              <a:t> </a:t>
            </a:r>
          </a:p>
          <a:p>
            <a:pPr lvl="1"/>
            <a:r>
              <a:rPr lang="ru-RU" u="sng" dirty="0" smtClean="0"/>
              <a:t>Наблюдение за демонстрацией</a:t>
            </a:r>
            <a:endParaRPr lang="ru-RU" dirty="0" smtClean="0"/>
          </a:p>
          <a:p>
            <a:r>
              <a:rPr lang="ru-RU" dirty="0" smtClean="0"/>
              <a:t>Инженер практикума вводит бакалавров в курс дела: объясняет порядок действий и показывает, как обращаться с реактивами, напоминает правила техники безопасности при работе со спиртовкой и проводит показательный эксперимент.</a:t>
            </a:r>
          </a:p>
          <a:p>
            <a:r>
              <a:rPr lang="ru-RU" dirty="0" smtClean="0"/>
              <a:t>Процент усвоения – 50 %</a:t>
            </a:r>
          </a:p>
          <a:p>
            <a:r>
              <a:rPr lang="ru-RU" dirty="0" smtClean="0"/>
              <a:t> </a:t>
            </a:r>
          </a:p>
          <a:p>
            <a:pPr lvl="1"/>
            <a:r>
              <a:rPr lang="ru-RU" u="sng" dirty="0" smtClean="0"/>
              <a:t>Участие в дискуссии и выступление</a:t>
            </a:r>
            <a:endParaRPr lang="ru-RU" dirty="0" smtClean="0"/>
          </a:p>
          <a:p>
            <a:r>
              <a:rPr lang="ru-RU" dirty="0" smtClean="0"/>
              <a:t>Здесь можно привести в пример сдачу допуска к лабораторной работе. Преподаватель может попросить написать уравнения протекающих реакций на доске, пояснить ход работы и описать возможные наблюдения. При этом студентам рекомендуется самим поправлять и указывать на недочеты (если таковые имеются) отвечающего </a:t>
            </a:r>
            <a:r>
              <a:rPr lang="ru-RU" dirty="0" err="1" smtClean="0"/>
              <a:t>отдногруппника</a:t>
            </a:r>
            <a:r>
              <a:rPr lang="ru-RU" dirty="0" smtClean="0"/>
              <a:t>.</a:t>
            </a:r>
          </a:p>
          <a:p>
            <a:r>
              <a:rPr lang="ru-RU" dirty="0" smtClean="0"/>
              <a:t>Процент усвоения – 70 %</a:t>
            </a:r>
          </a:p>
          <a:p>
            <a:r>
              <a:rPr lang="ru-RU" dirty="0" smtClean="0"/>
              <a:t> </a:t>
            </a:r>
          </a:p>
          <a:p>
            <a:pPr lvl="1"/>
            <a:r>
              <a:rPr lang="ru-RU" u="sng" dirty="0" smtClean="0"/>
              <a:t>Имитация реальной деятельности</a:t>
            </a:r>
            <a:endParaRPr lang="ru-RU" dirty="0" smtClean="0"/>
          </a:p>
          <a:p>
            <a:r>
              <a:rPr lang="ru-RU" dirty="0" smtClean="0"/>
              <a:t>После успешной сдачи допуска бакалавры приступают к подготовке посуды и реактивов, наливают вспомогательные вещества перед началом хода реакции, собирают установки, определяют порядок действий лабораторной работы, разбиваются на группы по 2 человека</a:t>
            </a:r>
          </a:p>
          <a:p>
            <a:r>
              <a:rPr lang="ru-RU" dirty="0" smtClean="0"/>
              <a:t>Процент усвоения – 80 %</a:t>
            </a:r>
          </a:p>
          <a:p>
            <a:r>
              <a:rPr lang="ru-RU" dirty="0" smtClean="0"/>
              <a:t> </a:t>
            </a:r>
          </a:p>
          <a:p>
            <a:pPr lvl="1"/>
            <a:r>
              <a:rPr lang="ru-RU" u="sng" dirty="0" smtClean="0"/>
              <a:t>Выполнение реального действия</a:t>
            </a:r>
            <a:endParaRPr lang="ru-RU" dirty="0" smtClean="0"/>
          </a:p>
          <a:p>
            <a:r>
              <a:rPr lang="ru-RU" dirty="0" smtClean="0"/>
              <a:t>Студенты выполняют практикум под контролем инженера и преподавателя, фиксируют в протоколе свои наблюдения: метан горит синим пламенем, не обесцвечивает бромную воду и перманганат калия; пропилен и ацетилен обесцвечивают бромную воду и перманганат калия; при взаимодействии с ацетиленом лакмусовая бумажка, смоченная аммиачным раствором оксида меди (</a:t>
            </a:r>
            <a:r>
              <a:rPr lang="en-US" dirty="0" smtClean="0"/>
              <a:t>I</a:t>
            </a:r>
            <a:r>
              <a:rPr lang="ru-RU" dirty="0" smtClean="0"/>
              <a:t>), меняет цвет с синего на красно-коричневый и так далее. По итогам лабораторной работы пишется отчет, включающий теоретическую и экспериментальную части с объяснением всех явлений.</a:t>
            </a:r>
          </a:p>
          <a:p>
            <a:r>
              <a:rPr lang="ru-RU" dirty="0" smtClean="0"/>
              <a:t>Процент усвоения – 90 %</a:t>
            </a:r>
          </a:p>
          <a:p>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 Б У Ч Е Н И Е </a:t>
            </a:r>
            <a:endParaRPr lang="ru-RU" dirty="0"/>
          </a:p>
        </p:txBody>
      </p:sp>
      <p:sp>
        <p:nvSpPr>
          <p:cNvPr id="3" name="Содержимое 2"/>
          <p:cNvSpPr>
            <a:spLocks noGrp="1"/>
          </p:cNvSpPr>
          <p:nvPr>
            <p:ph idx="1"/>
          </p:nvPr>
        </p:nvSpPr>
        <p:spPr/>
        <p:txBody>
          <a:bodyPr>
            <a:normAutofit lnSpcReduction="10000"/>
          </a:bodyPr>
          <a:lstStyle/>
          <a:p>
            <a:r>
              <a:rPr lang="ru-RU" b="1" dirty="0" smtClean="0"/>
              <a:t>	целенаправленный педагогический процесс организации и стимулирования активной учебно-познавательной деятельности студентов по овладению научными и прикладными знаниями, навыками, умениями, развитию мышления, творческих способностей, личностных качеств, необходимых для осуществления профессиональной деятельности 	</a:t>
            </a:r>
          </a:p>
          <a:p>
            <a:endParaRPr lang="ru-R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skills.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a:t>
            </a:r>
            <a:r>
              <a:rPr lang="en-US" sz="4900" dirty="0" smtClean="0"/>
              <a:t>self</a:t>
            </a:r>
            <a:r>
              <a:rPr lang="en-US" sz="4900" dirty="0"/>
              <a:t>,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274042"/>
          </a:xfrm>
        </p:spPr>
        <p:txBody>
          <a:bodyPr>
            <a:normAutofit fontScale="90000"/>
          </a:bodyPr>
          <a:lstStyle/>
          <a:p>
            <a:r>
              <a:rPr lang="ru-RU" dirty="0" smtClean="0"/>
              <a:t>Обучение это -</a:t>
            </a:r>
            <a:endParaRPr lang="ru-RU" dirty="0"/>
          </a:p>
        </p:txBody>
      </p:sp>
      <p:sp>
        <p:nvSpPr>
          <p:cNvPr id="3" name="Содержимое 2"/>
          <p:cNvSpPr>
            <a:spLocks noGrp="1"/>
          </p:cNvSpPr>
          <p:nvPr>
            <p:ph idx="1"/>
          </p:nvPr>
        </p:nvSpPr>
        <p:spPr>
          <a:xfrm>
            <a:off x="179512" y="692696"/>
            <a:ext cx="8507288" cy="6165304"/>
          </a:xfrm>
        </p:spPr>
        <p:txBody>
          <a:bodyPr>
            <a:normAutofit fontScale="40000" lnSpcReduction="20000"/>
          </a:bodyPr>
          <a:lstStyle/>
          <a:p>
            <a:r>
              <a:rPr lang="ru-RU" sz="4000" dirty="0" smtClean="0"/>
              <a:t>1. Обучение – это приобретение новых знаний и навыков. </a:t>
            </a:r>
          </a:p>
          <a:p>
            <a:r>
              <a:rPr lang="ru-RU" sz="4000" dirty="0" smtClean="0"/>
              <a:t> 2. Обучение – это приобретение новой информации или понимания.  </a:t>
            </a:r>
          </a:p>
          <a:p>
            <a:r>
              <a:rPr lang="ru-RU" sz="4000" dirty="0" smtClean="0"/>
              <a:t>3. Обучение – это изменение поведения, которое происходит в результате обучения или опыта.  </a:t>
            </a:r>
          </a:p>
          <a:p>
            <a:r>
              <a:rPr lang="ru-RU" sz="4000" dirty="0" smtClean="0"/>
              <a:t>4. Обучение - это способность использовать новые знания или навыки для решения проблем или создания продуктов.  </a:t>
            </a:r>
          </a:p>
          <a:p>
            <a:r>
              <a:rPr lang="ru-RU" sz="4000" dirty="0" smtClean="0"/>
              <a:t>5. Обучение - это способность использовать новые знания или навыки, чтобы заработать награды и избежать наказания.  </a:t>
            </a:r>
          </a:p>
          <a:p>
            <a:r>
              <a:rPr lang="ru-RU" sz="4000" dirty="0" smtClean="0"/>
              <a:t>6. Обучение связывает новые знания со старыми знаниями для конструировать смысл.  </a:t>
            </a:r>
          </a:p>
          <a:p>
            <a:r>
              <a:rPr lang="ru-RU" sz="4000" dirty="0" smtClean="0"/>
              <a:t>7. Обучение - это улучшение мыслительных процессов, которые приводят к повышению производительности и решению проблем. </a:t>
            </a:r>
          </a:p>
          <a:p>
            <a:r>
              <a:rPr lang="ru-RU" sz="4000" dirty="0" smtClean="0"/>
              <a:t> 8. Обучение – это изменение структуры или содержания знаний, хранящихся в долговременной памяти. </a:t>
            </a:r>
          </a:p>
          <a:p>
            <a:r>
              <a:rPr lang="ru-RU" sz="4000" dirty="0" smtClean="0"/>
              <a:t> 9. Обучение - это новое поведение или изменения в поведении, которые приобретаются в результате реакции человека на стимулы.  </a:t>
            </a:r>
          </a:p>
          <a:p>
            <a:r>
              <a:rPr lang="ru-RU" sz="4000" dirty="0" smtClean="0"/>
              <a:t>10. Обучение развивает новые способы мышления.  </a:t>
            </a:r>
          </a:p>
          <a:p>
            <a:r>
              <a:rPr lang="ru-RU" sz="4000" dirty="0" smtClean="0"/>
              <a:t>11. Обучение расширяет сознание. </a:t>
            </a:r>
          </a:p>
          <a:p>
            <a:r>
              <a:rPr lang="ru-RU" sz="4000" dirty="0" smtClean="0"/>
              <a:t> 12. Обучение </a:t>
            </a:r>
            <a:r>
              <a:rPr lang="ru-RU" sz="4000" dirty="0" smtClean="0"/>
              <a:t>– это приобретение, организация и хранение новых знаний.  </a:t>
            </a:r>
          </a:p>
          <a:p>
            <a:r>
              <a:rPr lang="ru-RU" sz="4000" dirty="0" smtClean="0"/>
              <a:t> 13. Обучение – это относительно постоянное изменение навыков, знаний и/или отношения.  </a:t>
            </a:r>
          </a:p>
          <a:p>
            <a:r>
              <a:rPr lang="ru-RU" sz="4000" dirty="0" smtClean="0"/>
              <a:t>14</a:t>
            </a:r>
            <a:r>
              <a:rPr lang="ru-RU" sz="4000" dirty="0" smtClean="0"/>
              <a:t>. Обучение улучшает способность решать проблемы таким образом, чтобы воспитывать себя, других и окружающую среду.  </a:t>
            </a:r>
          </a:p>
          <a:p>
            <a:r>
              <a:rPr lang="ru-RU" sz="4000" dirty="0" smtClean="0"/>
              <a:t>15. Обучение улучшает способность настраиваться и использовать многочисленные измерения себя.  </a:t>
            </a:r>
          </a:p>
          <a:p>
            <a:r>
              <a:rPr lang="ru-RU" sz="4000" dirty="0" smtClean="0"/>
              <a:t>16. Обучение – это умение использовать новые знания и навыки....</a:t>
            </a:r>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72D19C-3BA8-4DEE-BD13-7B730D989496}"/>
              </a:ext>
            </a:extLst>
          </p:cNvPr>
          <p:cNvSpPr>
            <a:spLocks noGrp="1"/>
          </p:cNvSpPr>
          <p:nvPr>
            <p:ph type="title"/>
          </p:nvPr>
        </p:nvSpPr>
        <p:spPr/>
        <p:txBody>
          <a:bodyPr>
            <a:normAutofit fontScale="90000"/>
          </a:bodyPr>
          <a:lstStyle/>
          <a:p>
            <a:r>
              <a:rPr lang="ru-RU" dirty="0" smtClean="0"/>
              <a:t>Задание 4. </a:t>
            </a:r>
            <a:r>
              <a:rPr lang="en-US" dirty="0" smtClean="0"/>
              <a:t/>
            </a:r>
            <a:br>
              <a:rPr lang="en-US" dirty="0" smtClean="0"/>
            </a:br>
            <a:endParaRPr lang="ru-RU" dirty="0"/>
          </a:p>
        </p:txBody>
      </p:sp>
      <p:sp>
        <p:nvSpPr>
          <p:cNvPr id="3" name="Объект 2">
            <a:extLst>
              <a:ext uri="{FF2B5EF4-FFF2-40B4-BE49-F238E27FC236}">
                <a16:creationId xmlns:a16="http://schemas.microsoft.com/office/drawing/2014/main" xmlns="" id="{B2C0C713-C8A3-4EE3-A2A9-22C943FFFC8F}"/>
              </a:ext>
            </a:extLst>
          </p:cNvPr>
          <p:cNvSpPr>
            <a:spLocks noGrp="1"/>
          </p:cNvSpPr>
          <p:nvPr>
            <p:ph idx="1"/>
          </p:nvPr>
        </p:nvSpPr>
        <p:spPr/>
        <p:txBody>
          <a:bodyPr/>
          <a:lstStyle/>
          <a:p>
            <a:pPr>
              <a:buNone/>
            </a:pPr>
            <a:r>
              <a:rPr lang="ru-RU" dirty="0" smtClean="0"/>
              <a:t>Разделить </a:t>
            </a:r>
            <a:r>
              <a:rPr lang="ru-RU" dirty="0"/>
              <a:t>процесс обучения и результат – обученность.</a:t>
            </a:r>
          </a:p>
          <a:p>
            <a:pPr>
              <a:buNone/>
            </a:pPr>
            <a:r>
              <a:rPr lang="ru-RU" dirty="0"/>
              <a:t>Выбор определений, наиболее точно отвечающих Вашим </a:t>
            </a:r>
            <a:r>
              <a:rPr lang="ru-RU" dirty="0" smtClean="0"/>
              <a:t>представлениям</a:t>
            </a:r>
          </a:p>
          <a:p>
            <a:pPr>
              <a:buNone/>
            </a:pPr>
            <a:r>
              <a:rPr lang="ru-RU" dirty="0" smtClean="0"/>
              <a:t>Привести примеры реализации выбранных Вами определений в Вашем предмете или учебном процессе</a:t>
            </a:r>
            <a:endParaRPr lang="ru-RU" dirty="0"/>
          </a:p>
        </p:txBody>
      </p:sp>
    </p:spTree>
    <p:extLst>
      <p:ext uri="{BB962C8B-B14F-4D97-AF65-F5344CB8AC3E}">
        <p14:creationId xmlns:p14="http://schemas.microsoft.com/office/powerpoint/2010/main" xmlns="" val="942103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Образовательные парадигмы</a:t>
            </a:r>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1052736"/>
            <a:ext cx="9144000"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2400" dirty="0" smtClean="0"/>
              <a:t>Современные образовательные парадигмы</a:t>
            </a:r>
            <a:endParaRPr lang="ru-RU" sz="2400" dirty="0"/>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764704"/>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p14="http://schemas.microsoft.com/office/powerpoint/2010/main" xmlns="" val="30215778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xmlns="" val="3555376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5976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Основные новации Федерального закона от 30.12.2020 №517-ФЗ, определившие особенности реализации программ аспирантуры • </a:t>
            </a:r>
            <a:endParaRPr lang="ru-RU" sz="2800" dirty="0"/>
          </a:p>
        </p:txBody>
      </p:sp>
      <p:sp>
        <p:nvSpPr>
          <p:cNvPr id="3" name="Содержимое 2"/>
          <p:cNvSpPr>
            <a:spLocks noGrp="1"/>
          </p:cNvSpPr>
          <p:nvPr>
            <p:ph idx="1"/>
          </p:nvPr>
        </p:nvSpPr>
        <p:spPr/>
        <p:txBody>
          <a:bodyPr>
            <a:normAutofit fontScale="77500" lnSpcReduction="20000"/>
          </a:bodyPr>
          <a:lstStyle/>
          <a:p>
            <a:r>
              <a:rPr lang="ru-RU" dirty="0" smtClean="0"/>
              <a:t>Итоговая аттестация по программам аспирантуры проводится в форме оценки подготовленной аспирантом диссертации на соискание ученой степени кандидата наук на предмет ее соответствия критериям, установленным в соответствии с Федеральным законом от 23 августа 1996 года N 127-ФЗ "О науке и государственной научно-технической политике». • </a:t>
            </a:r>
          </a:p>
          <a:p>
            <a:r>
              <a:rPr lang="ru-RU" dirty="0" smtClean="0"/>
              <a:t>Лицам, успешно прошедшим итоговую аттестацию по программам аспирантуры, выдается Заключение организации о соответствии диссертации на соискание ученой степени кандидата наук критериям, установленным в соответствии с 127-ФЗ, и свидетельство об окончании аспирантуры.</a:t>
            </a:r>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p14="http://schemas.microsoft.com/office/powerpoint/2010/main" xmlns="" val="7921356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a:xfrm>
            <a:off x="457200" y="1124744"/>
            <a:ext cx="8229600" cy="5001419"/>
          </a:xfrm>
        </p:spPr>
        <p:txBody>
          <a:bodyPr>
            <a:noAutofit/>
          </a:bodyPr>
          <a:lstStyle/>
          <a:p>
            <a:r>
              <a:rPr lang="ru-RU" sz="2400"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sz="2400" dirty="0"/>
              <a:t>PCK</a:t>
            </a:r>
            <a:r>
              <a:rPr lang="ru-RU" sz="2400"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9D59FA-0612-4178-AABA-E45262482DF8}"/>
              </a:ext>
            </a:extLst>
          </p:cNvPr>
          <p:cNvSpPr>
            <a:spLocks noGrp="1"/>
          </p:cNvSpPr>
          <p:nvPr>
            <p:ph type="title"/>
          </p:nvPr>
        </p:nvSpPr>
        <p:spPr/>
        <p:txBody>
          <a:bodyPr/>
          <a:lstStyle/>
          <a:p>
            <a:r>
              <a:rPr lang="ru-RU" dirty="0" smtClean="0"/>
              <a:t>Методы обучения</a:t>
            </a:r>
            <a:endParaRPr lang="ru-RU" dirty="0"/>
          </a:p>
        </p:txBody>
      </p:sp>
      <p:sp>
        <p:nvSpPr>
          <p:cNvPr id="3" name="Объект 2">
            <a:extLst>
              <a:ext uri="{FF2B5EF4-FFF2-40B4-BE49-F238E27FC236}">
                <a16:creationId xmlns:a16="http://schemas.microsoft.com/office/drawing/2014/main" xmlns=""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xmlns="" val="2606577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Об изменениях в подходах к реализации программ аспирантуры как программам подготовки научных и научно – педагогических кадров высшей квалификации </a:t>
            </a:r>
            <a:endParaRPr lang="ru-RU" sz="2400" dirty="0"/>
          </a:p>
        </p:txBody>
      </p:sp>
      <p:sp>
        <p:nvSpPr>
          <p:cNvPr id="3" name="Содержимое 2"/>
          <p:cNvSpPr>
            <a:spLocks noGrp="1"/>
          </p:cNvSpPr>
          <p:nvPr>
            <p:ph idx="1"/>
          </p:nvPr>
        </p:nvSpPr>
        <p:spPr/>
        <p:txBody>
          <a:bodyPr>
            <a:normAutofit/>
          </a:bodyPr>
          <a:lstStyle/>
          <a:p>
            <a:r>
              <a:rPr lang="ru-RU" dirty="0" smtClean="0"/>
              <a:t>Главной задачей принятого закона является смещение акцента с формальной оценки соответствия программ федеральным государственным образовательным стандартам к оценке уровня научной работы аспирантов и ее результативности, а также качества подготовленных диссертаций на соискание ученой степени.</a:t>
            </a:r>
            <a:endParaRPr lang="ru-R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en-US" dirty="0" smtClean="0">
                <a:hlinkClick r:id="rId2"/>
              </a:rPr>
              <a:t>https://www.edsys.in/151-teaching-methods/</a:t>
            </a:r>
            <a:endParaRPr lang="en-US" dirty="0" smtClean="0"/>
          </a:p>
          <a:p>
            <a:pPr fontAlgn="base"/>
            <a:r>
              <a:rPr lang="ru-RU" dirty="0" smtClean="0"/>
              <a:t>Каждый учитель индивидуален с точки зрения своих способов, стилей и методов преподавания. Наилучшие методы обучения</a:t>
            </a:r>
            <a:r>
              <a:rPr lang="en-US" dirty="0" smtClean="0"/>
              <a:t> </a:t>
            </a:r>
            <a:r>
              <a:rPr lang="ru-RU" dirty="0" smtClean="0"/>
              <a:t>-это те, которые разрабатываются с учетом интересов учащихся и изучаемых предметов. Методы обучения могут быть ориентированы на преподавателя, ученика, содержание, интерактивные или </a:t>
            </a:r>
            <a:r>
              <a:rPr lang="ru-RU" dirty="0" err="1" smtClean="0"/>
              <a:t>партисипативные</a:t>
            </a:r>
            <a:r>
              <a:rPr lang="ru-RU" dirty="0" smtClean="0"/>
              <a:t>.</a:t>
            </a:r>
          </a:p>
          <a:p>
            <a:pPr fontAlgn="base"/>
            <a:r>
              <a:rPr lang="ru-RU" dirty="0" smtClean="0"/>
              <a:t>Каждая методика обучения имеет свои плюсы и минусы. Чтобы сделать весь процесс эффективным, учителя обычно комбинируют два или более из этих методов обучения. Здесь давайте рассмотрим некоторые из наиболее широко принятых и используемых </a:t>
            </a:r>
            <a:r>
              <a:rPr lang="ru-RU" b="1" dirty="0" smtClean="0"/>
              <a:t>методов обучения по всей стране.</a:t>
            </a:r>
            <a:endParaRPr lang="ru-RU" dirty="0" smtClean="0"/>
          </a:p>
          <a:p>
            <a:endParaRPr lang="ru-RU"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a16="http://schemas.microsoft.com/office/drawing/2014/main" xmlns="" id="{0721BF85-B3F6-4181-91C4-5AD432E11C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357166"/>
            <a:ext cx="8363272"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3919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a16="http://schemas.microsoft.com/office/drawing/2014/main" xmlns="" id="{772ECEE9-7160-492A-83E9-D4844B9BBEB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5" cy="6009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4095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Образовательно-теоретическая модель дидактического анализа </a:t>
            </a:r>
            <a:r>
              <a:rPr lang="ru-RU" sz="2000" dirty="0" err="1" smtClean="0"/>
              <a:t>Клафки</a:t>
            </a:r>
            <a:endParaRPr lang="ru-RU" dirty="0"/>
          </a:p>
        </p:txBody>
      </p:sp>
      <p:sp>
        <p:nvSpPr>
          <p:cNvPr id="3" name="Содержимое 2"/>
          <p:cNvSpPr>
            <a:spLocks noGrp="1"/>
          </p:cNvSpPr>
          <p:nvPr>
            <p:ph idx="1"/>
          </p:nvPr>
        </p:nvSpPr>
        <p:spPr/>
        <p:txBody>
          <a:bodyPr/>
          <a:lstStyle/>
          <a:p>
            <a:endParaRPr lang="ru-RU"/>
          </a:p>
        </p:txBody>
      </p:sp>
      <p:pic>
        <p:nvPicPr>
          <p:cNvPr id="4" name="Рисунок 3"/>
          <p:cNvPicPr/>
          <p:nvPr/>
        </p:nvPicPr>
        <p:blipFill>
          <a:blip r:embed="rId2" cstate="print"/>
          <a:stretch>
            <a:fillRect/>
          </a:stretch>
        </p:blipFill>
        <p:spPr>
          <a:xfrm>
            <a:off x="323529" y="1089342"/>
            <a:ext cx="8820472" cy="5436002"/>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55000" lnSpcReduction="20000"/>
          </a:bodyPr>
          <a:lstStyle/>
          <a:p>
            <a:r>
              <a:rPr lang="ru-RU" dirty="0" err="1" smtClean="0"/>
              <a:t>Клафки</a:t>
            </a:r>
            <a:r>
              <a:rPr lang="ru-RU" dirty="0" smtClean="0"/>
              <a:t> трактует связь преподавания и обучения как </a:t>
            </a:r>
            <a:r>
              <a:rPr lang="ru-RU" dirty="0" err="1" smtClean="0"/>
              <a:t>интерактивныи</a:t>
            </a:r>
            <a:r>
              <a:rPr lang="ru-RU" dirty="0" smtClean="0"/>
              <a:t>̆ процесс, в котором обучающиеся под руководством </a:t>
            </a:r>
            <a:r>
              <a:rPr lang="ru-RU" dirty="0" err="1" smtClean="0"/>
              <a:t>преподавателеи</a:t>
            </a:r>
            <a:r>
              <a:rPr lang="ru-RU" dirty="0" smtClean="0"/>
              <a:t>̆ в </a:t>
            </a:r>
            <a:r>
              <a:rPr lang="ru-RU" dirty="0" err="1" smtClean="0"/>
              <a:t>увеличивающейся</a:t>
            </a:r>
            <a:r>
              <a:rPr lang="ru-RU" dirty="0" smtClean="0"/>
              <a:t> степени приобретают собственные познания и умения для объяснения </a:t>
            </a:r>
            <a:r>
              <a:rPr lang="ru-RU" dirty="0" err="1" smtClean="0"/>
              <a:t>исторически-общественнои</a:t>
            </a:r>
            <a:r>
              <a:rPr lang="ru-RU" dirty="0" smtClean="0"/>
              <a:t>̆ </a:t>
            </a:r>
            <a:r>
              <a:rPr lang="ru-RU" dirty="0" err="1" smtClean="0"/>
              <a:t>действительности</a:t>
            </a:r>
            <a:r>
              <a:rPr lang="ru-RU" dirty="0" smtClean="0"/>
              <a:t>. Такое обучение должно быть по сути </a:t>
            </a:r>
            <a:r>
              <a:rPr lang="ru-RU" dirty="0" err="1" smtClean="0"/>
              <a:t>своеи</a:t>
            </a:r>
            <a:r>
              <a:rPr lang="ru-RU" dirty="0" smtClean="0"/>
              <a:t>̆ исследовательским и осмысленным, организованным в форме упражнений, повторения и так далее. Преподавание в соответствии с вышеназванными предпосылками должно планироваться и проводиться дискурсивно, то есть с привлечением к планированию обучающихся, проведением совместного критического анализа занятия, ориентацией̆ на интересы студентов. Поскольку занятие есть социальный̆ процесс, оно должно соответствовать принципам демократического социального воспитания. </a:t>
            </a:r>
          </a:p>
          <a:p>
            <a:r>
              <a:rPr lang="ru-RU" dirty="0" smtClean="0"/>
              <a:t>С точки зрения данных основополагающих предпосылок </a:t>
            </a:r>
            <a:r>
              <a:rPr lang="ru-RU" dirty="0" err="1" smtClean="0"/>
              <a:t>Клафки</a:t>
            </a:r>
            <a:r>
              <a:rPr lang="ru-RU" dirty="0" smtClean="0"/>
              <a:t> развивает перспективы конкретного планирования обучения. Во главе его </a:t>
            </a:r>
            <a:r>
              <a:rPr lang="ru-RU" dirty="0" err="1" smtClean="0"/>
              <a:t>перспективнои</a:t>
            </a:r>
            <a:r>
              <a:rPr lang="ru-RU" dirty="0" smtClean="0"/>
              <a:t>̆ схемы плана находится анализ условий обучения: конкретных, </a:t>
            </a:r>
            <a:r>
              <a:rPr lang="ru-RU" dirty="0" err="1" smtClean="0"/>
              <a:t>социо-культурных</a:t>
            </a:r>
            <a:r>
              <a:rPr lang="ru-RU" dirty="0" smtClean="0"/>
              <a:t> преподаваемых исходных условий группы обучающихся, </a:t>
            </a:r>
            <a:r>
              <a:rPr lang="ru-RU" dirty="0" err="1" smtClean="0"/>
              <a:t>преподавателеи</a:t>
            </a:r>
            <a:r>
              <a:rPr lang="ru-RU" dirty="0" smtClean="0"/>
              <a:t>̆, а также актуальных для преподавания (изменяемых или неизменяемых) организационных условий, включая возможные или вероятные трудности и помехи. При этом учитываются возраст обучающихся, их мотивация, состояние их подготовки. Затем следуют взаимосвязи на следующем уровне, охватывающем четыре больших комплекса: связь мотиваций, тематическое структурирование, определение </a:t>
            </a:r>
            <a:r>
              <a:rPr lang="ru-RU" dirty="0" err="1" smtClean="0"/>
              <a:t>возможностеи</a:t>
            </a:r>
            <a:r>
              <a:rPr lang="ru-RU" dirty="0" smtClean="0"/>
              <a:t>̆ подхода и изложения, методическое структурирование. </a:t>
            </a:r>
          </a:p>
          <a:p>
            <a:endParaRPr lang="ru-RU"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1000100" y="1859340"/>
            <a:ext cx="7215238" cy="4401205"/>
          </a:xfrm>
          <a:prstGeom prst="rect">
            <a:avLst/>
          </a:prstGeom>
        </p:spPr>
        <p:txBody>
          <a:bodyPr wrap="square">
            <a:spAutoFit/>
          </a:bodyPr>
          <a:lstStyle/>
          <a:p>
            <a:r>
              <a:rPr lang="ru-RU" sz="2800" dirty="0" smtClean="0"/>
              <a:t>Согласно закону интеграция образовательной и научной (научно-исследовательской) деятельности в высшем образовании в рамках реализации программ подготовки научных и </a:t>
            </a:r>
            <a:r>
              <a:rPr lang="ru-RU" sz="2800" dirty="0" err="1" smtClean="0"/>
              <a:t>научнопедагогических</a:t>
            </a:r>
            <a:r>
              <a:rPr lang="ru-RU" sz="2800" dirty="0" smtClean="0"/>
              <a:t> кадров в аспирантуре (адъюнктуре) будет обеспечиваться путем проведения итоговой аттестации в форме оценки диссертации на соискание ученой степени кандидата наук и последующего ее представления к защите</a:t>
            </a:r>
            <a:endParaRPr lang="ru-RU"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E35B5CD-1EE4-4104-9FC0-546F3BA75FFF}"/>
              </a:ext>
            </a:extLst>
          </p:cNvPr>
          <p:cNvSpPr>
            <a:spLocks noGrp="1"/>
          </p:cNvSpPr>
          <p:nvPr>
            <p:ph idx="1"/>
          </p:nvPr>
        </p:nvSpPr>
        <p:spPr>
          <a:xfrm>
            <a:off x="-214346" y="1500174"/>
            <a:ext cx="8229600" cy="4525963"/>
          </a:xfrm>
        </p:spPr>
        <p:txBody>
          <a:bodyPr/>
          <a:lstStyle/>
          <a:p>
            <a:r>
              <a:rPr lang="ru-RU" dirty="0"/>
              <a:t>Задание 6.</a:t>
            </a:r>
          </a:p>
          <a:p>
            <a:pPr>
              <a:buNone/>
            </a:pPr>
            <a:r>
              <a:rPr lang="ru-RU" dirty="0"/>
              <a:t>Сконструировать логически обоснованный вариант учебного процесса по Вашей </a:t>
            </a:r>
            <a:r>
              <a:rPr lang="ru-RU" dirty="0" smtClean="0"/>
              <a:t>теме</a:t>
            </a:r>
          </a:p>
          <a:p>
            <a:pPr>
              <a:buNone/>
            </a:pPr>
            <a:r>
              <a:rPr lang="ru-RU" dirty="0" smtClean="0"/>
              <a:t>Пример</a:t>
            </a:r>
            <a:endParaRPr lang="ru-RU" dirty="0"/>
          </a:p>
        </p:txBody>
      </p:sp>
    </p:spTree>
    <p:extLst>
      <p:ext uri="{BB962C8B-B14F-4D97-AF65-F5344CB8AC3E}">
        <p14:creationId xmlns:p14="http://schemas.microsoft.com/office/powerpoint/2010/main" xmlns="" val="738976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25000" lnSpcReduction="20000"/>
          </a:bodyPr>
          <a:lstStyle/>
          <a:p>
            <a:r>
              <a:rPr lang="ru-RU" sz="4000" dirty="0" smtClean="0"/>
              <a:t>Рассмотрим план проведения занятия (положив в основу концепцию </a:t>
            </a:r>
            <a:r>
              <a:rPr lang="ru-RU" sz="4000" dirty="0" err="1" smtClean="0"/>
              <a:t>Клафки</a:t>
            </a:r>
            <a:r>
              <a:rPr lang="ru-RU" sz="4000" dirty="0" smtClean="0"/>
              <a:t>) по дисциплине «Статистика» для студентов 2 курса (бакалавриат) </a:t>
            </a:r>
            <a:r>
              <a:rPr lang="ru-RU" sz="4000" dirty="0" err="1" smtClean="0"/>
              <a:t>Балахнинского</a:t>
            </a:r>
            <a:r>
              <a:rPr lang="ru-RU" sz="4000" dirty="0" smtClean="0"/>
              <a:t> филиала по направлению подготовки 38.03.04 «Государственное и муниципальное управление».</a:t>
            </a:r>
          </a:p>
          <a:p>
            <a:r>
              <a:rPr lang="ru-RU" sz="4000" b="1" dirty="0" smtClean="0"/>
              <a:t> </a:t>
            </a:r>
            <a:endParaRPr lang="ru-RU" sz="4000" dirty="0" smtClean="0"/>
          </a:p>
          <a:p>
            <a:r>
              <a:rPr lang="ru-RU" sz="4000" b="1" dirty="0" smtClean="0"/>
              <a:t>Тема «Статистические методы изучения взаимосвязи»</a:t>
            </a:r>
            <a:endParaRPr lang="ru-RU" sz="4000" dirty="0" smtClean="0"/>
          </a:p>
          <a:p>
            <a:r>
              <a:rPr lang="ru-RU" sz="4000" dirty="0" smtClean="0"/>
              <a:t>1. В рамках предыдущего занятия по теме «Анализ рядов динамики» со студентами обсуждается вопрос наличия связей между явлениями, что явления представляют собой результат одновременного воздействия большого числа причин и необходимость выявления основных причин влияния.</a:t>
            </a:r>
          </a:p>
          <a:p>
            <a:r>
              <a:rPr lang="ru-RU" sz="4000" dirty="0" smtClean="0"/>
              <a:t>2. В начале занятия проводится контроль по теме предыдущего занятия в форме опроса (письменная или устная форма):</a:t>
            </a:r>
          </a:p>
          <a:p>
            <a:r>
              <a:rPr lang="ru-RU" sz="4000" dirty="0" smtClean="0"/>
              <a:t>Что такое ряды динамики?</a:t>
            </a:r>
          </a:p>
          <a:p>
            <a:r>
              <a:rPr lang="ru-RU" sz="4000" dirty="0" smtClean="0"/>
              <a:t>Чем ряды динамики отличаются от рядов распределения?</a:t>
            </a:r>
          </a:p>
          <a:p>
            <a:r>
              <a:rPr lang="ru-RU" sz="4000" dirty="0" smtClean="0"/>
              <a:t>Какие виды рядов динамики бывают?</a:t>
            </a:r>
          </a:p>
          <a:p>
            <a:r>
              <a:rPr lang="ru-RU" sz="4000" dirty="0" smtClean="0"/>
              <a:t>Перечислите абсолютные показатели рядов динамики и формулы их расчета?</a:t>
            </a:r>
          </a:p>
          <a:p>
            <a:r>
              <a:rPr lang="ru-RU" sz="4000" dirty="0" smtClean="0"/>
              <a:t>Перечислите относительные показатели рядов динамики и формулы их расчета?</a:t>
            </a:r>
          </a:p>
          <a:p>
            <a:r>
              <a:rPr lang="ru-RU" sz="4000" dirty="0" smtClean="0"/>
              <a:t>О чем говорит результат расчета темпа роста?</a:t>
            </a:r>
          </a:p>
          <a:p>
            <a:r>
              <a:rPr lang="ru-RU" sz="4000" dirty="0" smtClean="0"/>
              <a:t>О чем говорит результат расчета абсолютного отклонения?</a:t>
            </a:r>
          </a:p>
          <a:p>
            <a:r>
              <a:rPr lang="ru-RU" sz="4000" dirty="0" smtClean="0"/>
              <a:t>О чем говорит результат расчета темпа прироста?</a:t>
            </a:r>
          </a:p>
          <a:p>
            <a:r>
              <a:rPr lang="ru-RU" sz="4000" dirty="0" smtClean="0"/>
              <a:t>Опишите метод укрупнения интервалов?</a:t>
            </a:r>
          </a:p>
          <a:p>
            <a:r>
              <a:rPr lang="ru-RU" sz="4000" dirty="0" smtClean="0"/>
              <a:t>Опишите метод скользящей средней?</a:t>
            </a:r>
          </a:p>
          <a:p>
            <a:r>
              <a:rPr lang="ru-RU" sz="4000" dirty="0" smtClean="0"/>
              <a:t>Опишите метод аналитического выравнивания?</a:t>
            </a:r>
          </a:p>
          <a:p>
            <a:r>
              <a:rPr lang="ru-RU" sz="4000" dirty="0" smtClean="0"/>
              <a:t>Студент вспоминает предыдущий материал, что облегчает восприятие новой темы и способствует формированию причинно-следственных связей.</a:t>
            </a:r>
          </a:p>
          <a:p>
            <a:r>
              <a:rPr lang="ru-RU" sz="4000" dirty="0" smtClean="0"/>
              <a:t>3. Новый материал излагается в форме лекции, в рамках которой студенты привлекаются к обсуждению и отвечают с места (так они могут законспектировать всю новую информацию).</a:t>
            </a:r>
          </a:p>
          <a:p>
            <a:r>
              <a:rPr lang="ru-RU" sz="4000" dirty="0" smtClean="0"/>
              <a:t>Для обоснования связи нового материала с предыдущим строим ряд динамики и вспоминает метод аналитического выравнивания, который заключается в замене первоначальных уровней ряда новыми, найденными во времени </a:t>
            </a:r>
            <a:r>
              <a:rPr lang="ru-RU" sz="4000" i="1" dirty="0" err="1" smtClean="0"/>
              <a:t>t</a:t>
            </a:r>
            <a:r>
              <a:rPr lang="ru-RU" sz="4000" i="1" dirty="0" smtClean="0"/>
              <a:t> </a:t>
            </a:r>
            <a:r>
              <a:rPr lang="ru-RU" sz="4000" dirty="0" smtClean="0"/>
              <a:t>путем построения аналитического уравнения </a:t>
            </a:r>
            <a:r>
              <a:rPr lang="ru-RU" sz="4000" dirty="0" err="1" smtClean="0"/>
              <a:t>связи%</a:t>
            </a:r>
            <a:endParaRPr lang="ru-RU" sz="4000" dirty="0" smtClean="0"/>
          </a:p>
          <a:p>
            <a:r>
              <a:rPr lang="ru-RU" sz="4000" dirty="0" smtClean="0"/>
              <a:t>= </a:t>
            </a:r>
            <a:r>
              <a:rPr lang="ru-RU" sz="4000" i="1" dirty="0" err="1" smtClean="0"/>
              <a:t>a</a:t>
            </a:r>
            <a:r>
              <a:rPr lang="ru-RU" sz="4000" i="1" dirty="0" smtClean="0"/>
              <a:t> </a:t>
            </a:r>
            <a:r>
              <a:rPr lang="ru-RU" sz="4000" baseline="-25000" dirty="0" smtClean="0"/>
              <a:t>0</a:t>
            </a:r>
            <a:r>
              <a:rPr lang="ru-RU" sz="4000" dirty="0" smtClean="0"/>
              <a:t> + </a:t>
            </a:r>
            <a:r>
              <a:rPr lang="ru-RU" sz="4000" i="1" dirty="0" err="1" smtClean="0"/>
              <a:t>a</a:t>
            </a:r>
            <a:r>
              <a:rPr lang="ru-RU" sz="4000" i="1" dirty="0" smtClean="0"/>
              <a:t> </a:t>
            </a:r>
            <a:r>
              <a:rPr lang="ru-RU" sz="4000" baseline="-25000" dirty="0" smtClean="0"/>
              <a:t>1</a:t>
            </a:r>
            <a:r>
              <a:rPr lang="ru-RU" sz="4000" i="1" dirty="0" smtClean="0"/>
              <a:t> </a:t>
            </a:r>
            <a:r>
              <a:rPr lang="ru-RU" sz="4000" i="1" dirty="0" err="1" smtClean="0"/>
              <a:t>t</a:t>
            </a:r>
            <a:r>
              <a:rPr lang="ru-RU" sz="4000" i="1" dirty="0" smtClean="0"/>
              <a:t> </a:t>
            </a:r>
            <a:r>
              <a:rPr lang="ru-RU" sz="4000" dirty="0" smtClean="0"/>
              <a:t>, где – ордината прямой,	</a:t>
            </a:r>
            <a:r>
              <a:rPr lang="ru-RU" sz="4000" i="1" dirty="0" err="1" smtClean="0"/>
              <a:t>t</a:t>
            </a:r>
            <a:r>
              <a:rPr lang="ru-RU" sz="4000" i="1" dirty="0" smtClean="0"/>
              <a:t> </a:t>
            </a:r>
            <a:r>
              <a:rPr lang="ru-RU" sz="4000" dirty="0" smtClean="0"/>
              <a:t>– порядковый номер периода времени,</a:t>
            </a:r>
          </a:p>
          <a:p>
            <a:r>
              <a:rPr lang="ru-RU" sz="4000" i="1" dirty="0" err="1" smtClean="0"/>
              <a:t>a</a:t>
            </a:r>
            <a:r>
              <a:rPr lang="ru-RU" sz="4000" i="1" dirty="0" smtClean="0"/>
              <a:t> </a:t>
            </a:r>
            <a:r>
              <a:rPr lang="ru-RU" sz="4000" baseline="-25000" dirty="0" smtClean="0"/>
              <a:t>0</a:t>
            </a:r>
            <a:r>
              <a:rPr lang="ru-RU" sz="4000" dirty="0" smtClean="0"/>
              <a:t> , </a:t>
            </a:r>
            <a:r>
              <a:rPr lang="ru-RU" sz="4000" i="1" dirty="0" err="1" smtClean="0"/>
              <a:t>a</a:t>
            </a:r>
            <a:r>
              <a:rPr lang="ru-RU" sz="4000" i="1" dirty="0" smtClean="0"/>
              <a:t> </a:t>
            </a:r>
            <a:r>
              <a:rPr lang="ru-RU" sz="4000" baseline="-25000" dirty="0" smtClean="0"/>
              <a:t>1</a:t>
            </a:r>
            <a:r>
              <a:rPr lang="ru-RU" sz="4000" dirty="0" smtClean="0"/>
              <a:t> – параметры уравнения.</a:t>
            </a:r>
          </a:p>
          <a:p>
            <a:r>
              <a:rPr lang="ru-RU" sz="4000" dirty="0" smtClean="0"/>
              <a:t>Для нахождения параметров </a:t>
            </a:r>
            <a:r>
              <a:rPr lang="ru-RU" sz="4000" i="1" dirty="0" err="1" smtClean="0"/>
              <a:t>a</a:t>
            </a:r>
            <a:r>
              <a:rPr lang="ru-RU" sz="4000" i="1" dirty="0" smtClean="0"/>
              <a:t> </a:t>
            </a:r>
            <a:r>
              <a:rPr lang="ru-RU" sz="4000" baseline="-25000" dirty="0" smtClean="0"/>
              <a:t>0</a:t>
            </a:r>
            <a:r>
              <a:rPr lang="ru-RU" sz="4000" dirty="0" smtClean="0"/>
              <a:t> и </a:t>
            </a:r>
            <a:r>
              <a:rPr lang="ru-RU" sz="4000" i="1" dirty="0" err="1" smtClean="0"/>
              <a:t>a</a:t>
            </a:r>
            <a:r>
              <a:rPr lang="ru-RU" sz="4000" i="1" dirty="0" smtClean="0"/>
              <a:t> </a:t>
            </a:r>
            <a:r>
              <a:rPr lang="ru-RU" sz="4000" baseline="-25000" dirty="0" smtClean="0"/>
              <a:t>1</a:t>
            </a:r>
            <a:r>
              <a:rPr lang="ru-RU" sz="4000" dirty="0" smtClean="0"/>
              <a:t> используем систему уравнений:</a:t>
            </a:r>
          </a:p>
          <a:p>
            <a:r>
              <a:rPr lang="ru-RU" sz="4000" dirty="0" smtClean="0"/>
              <a:t>Для упрощения расчетов необходимо вести отсчет времени так, чтобы сумма показателей времени ряда (</a:t>
            </a:r>
            <a:r>
              <a:rPr lang="ru-RU" sz="4000" baseline="-25000" dirty="0" smtClean="0"/>
              <a:t> </a:t>
            </a:r>
            <a:r>
              <a:rPr lang="ru-RU" sz="4000" dirty="0" smtClean="0"/>
              <a:t>) была равна нулю. </a:t>
            </a:r>
          </a:p>
          <a:p>
            <a:r>
              <a:rPr lang="ru-RU" sz="4000" dirty="0" smtClean="0"/>
              <a:t>Указываем, что изучаем изменение явления во времени. В рамках новой темы мы будем изучать взаимосвязь между двумя явлениями.</a:t>
            </a:r>
          </a:p>
          <a:p>
            <a:r>
              <a:rPr lang="ru-RU" sz="4000" dirty="0" smtClean="0"/>
              <a:t>4. Новый материал необходимо представлять структурировано: </a:t>
            </a:r>
          </a:p>
          <a:p>
            <a:pPr lvl="0"/>
            <a:r>
              <a:rPr lang="ru-RU" sz="4000" dirty="0" smtClean="0"/>
              <a:t>понятие сущности и ее виды</a:t>
            </a:r>
          </a:p>
          <a:p>
            <a:pPr lvl="0"/>
            <a:r>
              <a:rPr lang="ru-RU" sz="4000" dirty="0" smtClean="0"/>
              <a:t>методы изучения связи социально-экономических явлений</a:t>
            </a:r>
          </a:p>
          <a:p>
            <a:pPr lvl="0"/>
            <a:r>
              <a:rPr lang="ru-RU" sz="4000" dirty="0" smtClean="0"/>
              <a:t>качественный анализ явлений методами экономической теории, социологии и других наук</a:t>
            </a:r>
          </a:p>
          <a:p>
            <a:pPr lvl="0"/>
            <a:r>
              <a:rPr lang="ru-RU" sz="4000" dirty="0" smtClean="0"/>
              <a:t>построение модели связи</a:t>
            </a:r>
          </a:p>
          <a:p>
            <a:pPr lvl="0"/>
            <a:r>
              <a:rPr lang="ru-RU" sz="4000" dirty="0" smtClean="0"/>
              <a:t>расчет коэффициента корреляции</a:t>
            </a:r>
          </a:p>
          <a:p>
            <a:pPr lvl="0"/>
            <a:r>
              <a:rPr lang="ru-RU" sz="4000" dirty="0" smtClean="0"/>
              <a:t>интерпретация результатов</a:t>
            </a:r>
          </a:p>
          <a:p>
            <a:r>
              <a:rPr lang="ru-RU" sz="4000" dirty="0" smtClean="0"/>
              <a:t>5. Необходимо указать, где можно применять данный вид анализа: не только при написании курсовых работы и выпускной работы, он и в практике. Например, для подготовки данных о разных сторонах деятельности компании (отслеживание оперативного изменения текущей ситуации и принятие управленческих решений), оценка уровня рыночной стоимости предприятия,  методику можно применять при формировании ценовой политики, составлении бизнес-планов, проработке вопроса о расширении ассортиментного ряда.</a:t>
            </a:r>
          </a:p>
          <a:p>
            <a:r>
              <a:rPr lang="ru-RU" sz="4000" dirty="0" smtClean="0"/>
              <a:t>6. В заключении занятия с целью закрепления пройденного материала и обобщения (указав на междисциплинарные связи) вместе со студентами составить схему проведения корреляционно-регрессионного анализа.</a:t>
            </a:r>
          </a:p>
          <a:p>
            <a:r>
              <a:rPr lang="ru-RU" sz="4000" dirty="0" smtClean="0"/>
              <a:t> </a:t>
            </a:r>
          </a:p>
          <a:p>
            <a:endParaRPr lang="ru-RU"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1853952">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3131840">
                  <a:extLst>
                    <a:ext uri="{9D8B030D-6E8A-4147-A177-3AD203B41FA5}">
                      <a16:colId xmlns:a16="http://schemas.microsoft.com/office/drawing/2014/main" xmlns=""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r>
                        <a:rPr lang="ru-RU" sz="1400" dirty="0" smtClean="0">
                          <a:solidFill>
                            <a:srgbClr val="000000"/>
                          </a:solidFill>
                          <a:latin typeface="Times New Roman"/>
                          <a:ea typeface="Times New Roman"/>
                          <a:cs typeface="Times New Roman"/>
                        </a:rPr>
                        <a:t>(экспертная оценка)</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smtClean="0"/>
              <a:t>закономерностью </a:t>
            </a:r>
            <a:r>
              <a:rPr lang="ru-RU" dirty="0" smtClean="0"/>
              <a:t>в </a:t>
            </a:r>
            <a:r>
              <a:rPr lang="ru-RU" dirty="0"/>
              <a:t>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a16="http://schemas.microsoft.com/office/drawing/2014/main" xmlns=""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xmlns="" val="444168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13725</TotalTime>
  <Words>6589</Words>
  <Application>Microsoft Office PowerPoint</Application>
  <PresentationFormat>Экран (4:3)</PresentationFormat>
  <Paragraphs>700</Paragraphs>
  <Slides>114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114</vt:i4>
      </vt:variant>
    </vt:vector>
  </HeadingPairs>
  <TitlesOfParts>
    <vt:vector size="115" baseType="lpstr">
      <vt:lpstr>Тема Office</vt:lpstr>
      <vt:lpstr>Педагогика высшей школы. Дидактика. Для аспирантов </vt:lpstr>
      <vt:lpstr>Вопросы для обсуждения</vt:lpstr>
      <vt:lpstr>Литература </vt:lpstr>
      <vt:lpstr>ПЕДАГОГИКА ВЫСШЕЙ ШКОЛЫ </vt:lpstr>
      <vt:lpstr>ПРОТИВОРЕЧИЯ ПЕДАГОГИЧЕСКОГО ПРОЦЕССА В ВУЗЕ  </vt:lpstr>
      <vt:lpstr>Мотивы совершенствования системы ВО и аспирантуры  </vt:lpstr>
      <vt:lpstr>Основные новации Федерального закона от 30.12.2020 №517-ФЗ, определившие особенности реализации программ аспирантуры • </vt:lpstr>
      <vt:lpstr>Об изменениях в подходах к реализации программ аспирантуры как программам подготовки научных и научно – педагогических кадров высшей квалификации </vt:lpstr>
      <vt:lpstr>Слайд 9</vt:lpstr>
      <vt:lpstr>Существенные отличия нормативных требований для программ аспирантуры (ФГОС) и программ аспирантуры (ФГТ)</vt:lpstr>
      <vt:lpstr>Слайд 11</vt:lpstr>
      <vt:lpstr>Слайд 12</vt:lpstr>
      <vt:lpstr>Компетентностный подход</vt:lpstr>
      <vt:lpstr>Компетенция</vt:lpstr>
      <vt:lpstr>профессиональная компетентность </vt:lpstr>
      <vt:lpstr>Состав компетенций</vt:lpstr>
      <vt:lpstr>Слайд 17</vt:lpstr>
      <vt:lpstr>Зна́ние —</vt:lpstr>
      <vt:lpstr>Слайд 19</vt:lpstr>
      <vt:lpstr>Содержание обучения</vt:lpstr>
      <vt:lpstr>Задание 1</vt:lpstr>
      <vt:lpstr>Слайд 22</vt:lpstr>
      <vt:lpstr>Слайд 23</vt:lpstr>
      <vt:lpstr>Слайд 24</vt:lpstr>
      <vt:lpstr>Компетенции выпускника аспирантуры</vt:lpstr>
      <vt:lpstr> Универсальные компетенции</vt:lpstr>
      <vt:lpstr>Слайд 27</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преподавательская деятельность</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Задание 2. Структура профессиональных компетенций по специальности «Физиология»   </vt:lpstr>
      <vt:lpstr>Слайд 42</vt:lpstr>
      <vt:lpstr>Слайд 43</vt:lpstr>
      <vt:lpstr>Назначение педагогики</vt:lpstr>
      <vt:lpstr>Процесс обучения</vt:lpstr>
      <vt:lpstr>Образование </vt:lpstr>
      <vt:lpstr>Слайд 47</vt:lpstr>
      <vt:lpstr>Слайд 48</vt:lpstr>
      <vt:lpstr>Таксономия Блума</vt:lpstr>
      <vt:lpstr>Варианты таксономий</vt:lpstr>
      <vt:lpstr>Уровни усвоения содержания</vt:lpstr>
      <vt:lpstr>Уровни усвоения по В.П. Симонову</vt:lpstr>
      <vt:lpstr>Результаты познавательной деятельности учащихся  по ФГОС</vt:lpstr>
      <vt:lpstr>Результаты пед. эксперимента</vt:lpstr>
      <vt:lpstr>Слайд 55</vt:lpstr>
      <vt:lpstr>Слайд 56</vt:lpstr>
      <vt:lpstr>Задание 3</vt:lpstr>
      <vt:lpstr>Тема: «Физиология мышц и нервов. Методы исследования функционального состояния мышц и нервов». Уровни освоения содержания по В.П. Симонову для выбранной темы</vt:lpstr>
      <vt:lpstr>Разберем процесс запоминания материала по теме «Получение и химические свойства алканов, алкенов и алкинов» для студентов 3 курса химического факультета по направлению подготовки 04.03.01 «Химия» (уровень бакалавриата) в рамках усвоения дисциплины «Органическая химия». </vt:lpstr>
      <vt:lpstr>Слайд 60</vt:lpstr>
      <vt:lpstr>О Б У Ч Е Н И Е </vt:lpstr>
      <vt:lpstr>Definitions of learning</vt:lpstr>
      <vt:lpstr>Обучение это -</vt:lpstr>
      <vt:lpstr>Задание 4.  </vt:lpstr>
      <vt:lpstr>Образовательные парадигмы</vt:lpstr>
      <vt:lpstr>Современные образовательные парадигмы</vt:lpstr>
      <vt:lpstr>Слайд 67</vt:lpstr>
      <vt:lpstr>Слайд 68</vt:lpstr>
      <vt:lpstr>Слайд 69</vt:lpstr>
      <vt:lpstr>Слайд 70</vt:lpstr>
      <vt:lpstr>Методическая компетентность </vt:lpstr>
      <vt:lpstr>Слайд 72</vt:lpstr>
      <vt:lpstr>РСК</vt:lpstr>
      <vt:lpstr>Уровни методической компетентности преподавателя (РСК)</vt:lpstr>
      <vt:lpstr>Дидактическая система</vt:lpstr>
      <vt:lpstr>Слайд 76</vt:lpstr>
      <vt:lpstr>Слайд 77</vt:lpstr>
      <vt:lpstr>Алгоритм конструирования учебного процесса (ОПК 6)- обоснованно и т.д.</vt:lpstr>
      <vt:lpstr>Методы обучения</vt:lpstr>
      <vt:lpstr>Слайд 80</vt:lpstr>
      <vt:lpstr>Слайд 81</vt:lpstr>
      <vt:lpstr>Содержание обучения</vt:lpstr>
      <vt:lpstr>Слайд 83</vt:lpstr>
      <vt:lpstr>Логика учебного процесса</vt:lpstr>
      <vt:lpstr>Слайд 85</vt:lpstr>
      <vt:lpstr>Слайд 86</vt:lpstr>
      <vt:lpstr>Образовательно-теоретическая модель дидактического анализа Клафки</vt:lpstr>
      <vt:lpstr>Слайд 88</vt:lpstr>
      <vt:lpstr>Слайд 89</vt:lpstr>
      <vt:lpstr>Слайд 90</vt:lpstr>
      <vt:lpstr>Слайд 91</vt:lpstr>
      <vt:lpstr>Слайд 92</vt:lpstr>
      <vt:lpstr>Нормативные элементы дидактики</vt:lpstr>
      <vt:lpstr>Законы и закономерности</vt:lpstr>
      <vt:lpstr>Слайд 95</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Кривая забывания и её коррекция</vt:lpstr>
      <vt:lpstr>Слайд 100</vt:lpstr>
      <vt:lpstr>Слайд 101</vt:lpstr>
      <vt:lpstr>Закономерности воспитательного процесса</vt:lpstr>
      <vt:lpstr>Принципы обучения</vt:lpstr>
      <vt:lpstr>Слайд 104</vt:lpstr>
      <vt:lpstr>Слайд 105</vt:lpstr>
      <vt:lpstr>Принцип научности для подготовки преподавателей физики в классическом университете</vt:lpstr>
      <vt:lpstr>Слайд 107</vt:lpstr>
      <vt:lpstr>ТЕОРИЯ ПОЭТАПНОГО ФОРМИРОВАНИЯ УМСТВЕННЫХ ДЕЙСТВИЙ </vt:lpstr>
      <vt:lpstr>Теория поэтапного формирования умственных действий (П.Я. Гальперин- Н.Ф. Талызина)</vt:lpstr>
      <vt:lpstr>Слайд 110</vt:lpstr>
      <vt:lpstr>Слайд 111</vt:lpstr>
      <vt:lpstr>Последовательность обобщенных шагов по организации поискового учебного процесса: </vt:lpstr>
      <vt:lpstr>Традиции и инновации в обучении</vt:lpstr>
      <vt:lpstr>Цитата из одной работы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HP</cp:lastModifiedBy>
  <cp:revision>179</cp:revision>
  <dcterms:created xsi:type="dcterms:W3CDTF">2015-09-27T12:18:50Z</dcterms:created>
  <dcterms:modified xsi:type="dcterms:W3CDTF">2024-03-12T16:24:21Z</dcterms:modified>
</cp:coreProperties>
</file>