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111"/>
  </p:notesMasterIdLst>
  <p:sldIdLst>
    <p:sldId id="256" r:id="rId2"/>
    <p:sldId id="286" r:id="rId3"/>
    <p:sldId id="269" r:id="rId4"/>
    <p:sldId id="366" r:id="rId5"/>
    <p:sldId id="367" r:id="rId6"/>
    <p:sldId id="283" r:id="rId7"/>
    <p:sldId id="293" r:id="rId8"/>
    <p:sldId id="274" r:id="rId9"/>
    <p:sldId id="262" r:id="rId10"/>
    <p:sldId id="308" r:id="rId11"/>
    <p:sldId id="309" r:id="rId12"/>
    <p:sldId id="296" r:id="rId13"/>
    <p:sldId id="370" r:id="rId14"/>
    <p:sldId id="371" r:id="rId15"/>
    <p:sldId id="311" r:id="rId16"/>
    <p:sldId id="369" r:id="rId17"/>
    <p:sldId id="348" r:id="rId18"/>
    <p:sldId id="349" r:id="rId19"/>
    <p:sldId id="350" r:id="rId20"/>
    <p:sldId id="275" r:id="rId21"/>
    <p:sldId id="257" r:id="rId22"/>
    <p:sldId id="259" r:id="rId23"/>
    <p:sldId id="297" r:id="rId24"/>
    <p:sldId id="258" r:id="rId25"/>
    <p:sldId id="260" r:id="rId26"/>
    <p:sldId id="261" r:id="rId27"/>
    <p:sldId id="263" r:id="rId28"/>
    <p:sldId id="264" r:id="rId29"/>
    <p:sldId id="265" r:id="rId30"/>
    <p:sldId id="266" r:id="rId31"/>
    <p:sldId id="267" r:id="rId32"/>
    <p:sldId id="270" r:id="rId33"/>
    <p:sldId id="271" r:id="rId34"/>
    <p:sldId id="272" r:id="rId35"/>
    <p:sldId id="273" r:id="rId36"/>
    <p:sldId id="360" r:id="rId37"/>
    <p:sldId id="386" r:id="rId38"/>
    <p:sldId id="384" r:id="rId39"/>
    <p:sldId id="333" r:id="rId40"/>
    <p:sldId id="376" r:id="rId41"/>
    <p:sldId id="284" r:id="rId42"/>
    <p:sldId id="377" r:id="rId43"/>
    <p:sldId id="385" r:id="rId44"/>
    <p:sldId id="330" r:id="rId45"/>
    <p:sldId id="339" r:id="rId46"/>
    <p:sldId id="338" r:id="rId47"/>
    <p:sldId id="337" r:id="rId48"/>
    <p:sldId id="334" r:id="rId49"/>
    <p:sldId id="335" r:id="rId50"/>
    <p:sldId id="351" r:id="rId51"/>
    <p:sldId id="388" r:id="rId52"/>
    <p:sldId id="361" r:id="rId53"/>
    <p:sldId id="387" r:id="rId54"/>
    <p:sldId id="389" r:id="rId55"/>
    <p:sldId id="390" r:id="rId56"/>
    <p:sldId id="373" r:id="rId57"/>
    <p:sldId id="344" r:id="rId58"/>
    <p:sldId id="372" r:id="rId59"/>
    <p:sldId id="354" r:id="rId60"/>
    <p:sldId id="346" r:id="rId61"/>
    <p:sldId id="345" r:id="rId62"/>
    <p:sldId id="331" r:id="rId63"/>
    <p:sldId id="332" r:id="rId64"/>
    <p:sldId id="302" r:id="rId65"/>
    <p:sldId id="355" r:id="rId66"/>
    <p:sldId id="327" r:id="rId67"/>
    <p:sldId id="289" r:id="rId68"/>
    <p:sldId id="326" r:id="rId69"/>
    <p:sldId id="328" r:id="rId70"/>
    <p:sldId id="288" r:id="rId71"/>
    <p:sldId id="352" r:id="rId72"/>
    <p:sldId id="353" r:id="rId73"/>
    <p:sldId id="290" r:id="rId74"/>
    <p:sldId id="362" r:id="rId75"/>
    <p:sldId id="365" r:id="rId76"/>
    <p:sldId id="363" r:id="rId77"/>
    <p:sldId id="378" r:id="rId78"/>
    <p:sldId id="364" r:id="rId79"/>
    <p:sldId id="298" r:id="rId80"/>
    <p:sldId id="340" r:id="rId81"/>
    <p:sldId id="341" r:id="rId82"/>
    <p:sldId id="391" r:id="rId83"/>
    <p:sldId id="392" r:id="rId84"/>
    <p:sldId id="342" r:id="rId85"/>
    <p:sldId id="356" r:id="rId86"/>
    <p:sldId id="393" r:id="rId87"/>
    <p:sldId id="299" r:id="rId88"/>
    <p:sldId id="285" r:id="rId89"/>
    <p:sldId id="317" r:id="rId90"/>
    <p:sldId id="316" r:id="rId91"/>
    <p:sldId id="313" r:id="rId92"/>
    <p:sldId id="319" r:id="rId93"/>
    <p:sldId id="318" r:id="rId94"/>
    <p:sldId id="357" r:id="rId95"/>
    <p:sldId id="322" r:id="rId96"/>
    <p:sldId id="347" r:id="rId97"/>
    <p:sldId id="314" r:id="rId98"/>
    <p:sldId id="291" r:id="rId99"/>
    <p:sldId id="320" r:id="rId100"/>
    <p:sldId id="321" r:id="rId101"/>
    <p:sldId id="292" r:id="rId102"/>
    <p:sldId id="358" r:id="rId103"/>
    <p:sldId id="379" r:id="rId104"/>
    <p:sldId id="279" r:id="rId105"/>
    <p:sldId id="380" r:id="rId106"/>
    <p:sldId id="359" r:id="rId107"/>
    <p:sldId id="280" r:id="rId108"/>
    <p:sldId id="329" r:id="rId109"/>
    <p:sldId id="382" r:id="rId1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p:cViewPr varScale="1">
        <p:scale>
          <a:sx n="84" d="100"/>
          <a:sy n="84" d="100"/>
        </p:scale>
        <p:origin x="-1354"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Контрольные группы</a:t>
            </a:r>
          </a:p>
        </c:rich>
      </c:tx>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extLst xmlns:c16r2="http://schemas.microsoft.com/office/drawing/2015/06/chart">
            <c:ext xmlns:c16="http://schemas.microsoft.com/office/drawing/2014/chart" uri="{C3380CC4-5D6E-409C-BE32-E72D297353CC}">
              <c16:uniqueId val="{00000000-5B38-4D7C-BED5-0C0147C095C1}"/>
            </c:ext>
          </c:extLst>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extLst xmlns:c16r2="http://schemas.microsoft.com/office/drawing/2015/06/chart">
            <c:ext xmlns:c16="http://schemas.microsoft.com/office/drawing/2014/chart" uri="{C3380CC4-5D6E-409C-BE32-E72D297353CC}">
              <c16:uniqueId val="{00000001-5B38-4D7C-BED5-0C0147C095C1}"/>
            </c:ext>
          </c:extLst>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extLst xmlns:c16r2="http://schemas.microsoft.com/office/drawing/2015/06/chart">
            <c:ext xmlns:c16="http://schemas.microsoft.com/office/drawing/2014/chart" uri="{C3380CC4-5D6E-409C-BE32-E72D297353CC}">
              <c16:uniqueId val="{00000002-5B38-4D7C-BED5-0C0147C095C1}"/>
            </c:ext>
          </c:extLst>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extLst xmlns:c16r2="http://schemas.microsoft.com/office/drawing/2015/06/chart">
            <c:ext xmlns:c16="http://schemas.microsoft.com/office/drawing/2014/chart" uri="{C3380CC4-5D6E-409C-BE32-E72D297353CC}">
              <c16:uniqueId val="{00000003-5B38-4D7C-BED5-0C0147C095C1}"/>
            </c:ext>
          </c:extLst>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extLst xmlns:c16r2="http://schemas.microsoft.com/office/drawing/2015/06/chart">
            <c:ext xmlns:c16="http://schemas.microsoft.com/office/drawing/2014/chart" uri="{C3380CC4-5D6E-409C-BE32-E72D297353CC}">
              <c16:uniqueId val="{00000004-5B38-4D7C-BED5-0C0147C095C1}"/>
            </c:ext>
          </c:extLst>
        </c:ser>
        <c:axId val="104792448"/>
        <c:axId val="104794368"/>
      </c:barChart>
      <c:catAx>
        <c:axId val="104792448"/>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title>
        <c:numFmt formatCode="General" sourceLinked="0"/>
        <c:tickLblPos val="nextTo"/>
        <c:crossAx val="104794368"/>
        <c:crosses val="autoZero"/>
        <c:auto val="1"/>
        <c:lblAlgn val="ctr"/>
        <c:lblOffset val="100"/>
      </c:catAx>
      <c:valAx>
        <c:axId val="104794368"/>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85E-2"/>
              <c:y val="0.13400738920373806"/>
            </c:manualLayout>
          </c:layout>
        </c:title>
        <c:numFmt formatCode="General" sourceLinked="1"/>
        <c:tickLblPos val="nextTo"/>
        <c:crossAx val="104792448"/>
        <c:crosses val="autoZero"/>
        <c:crossBetween val="between"/>
      </c:valAx>
    </c:plotArea>
    <c:legend>
      <c:legendPos val="b"/>
      <c:layout>
        <c:manualLayout>
          <c:xMode val="edge"/>
          <c:yMode val="edge"/>
          <c:x val="1.0946009972249173E-2"/>
          <c:y val="0.73131049701590001"/>
          <c:w val="0.97810798005550159"/>
          <c:h val="0.25170436497985726"/>
        </c:manualLayout>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16.03.2023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a:t>Это просто, а вот УК1</a:t>
            </a:r>
          </a:p>
        </p:txBody>
      </p:sp>
      <p:sp>
        <p:nvSpPr>
          <p:cNvPr id="4" name="Номер слайда 3"/>
          <p:cNvSpPr>
            <a:spLocks noGrp="1"/>
          </p:cNvSpPr>
          <p:nvPr>
            <p:ph type="sldNum" sz="quarter" idx="10"/>
          </p:nvPr>
        </p:nvSpPr>
        <p:spPr/>
        <p:txBody>
          <a:bodyPr/>
          <a:lstStyle/>
          <a:p>
            <a:fld id="{41AFF4D8-7249-4A2A-B9CB-D182AF11CA73}" type="slidenum">
              <a:rPr lang="ru-RU" smtClean="0"/>
              <a:pPr/>
              <a:t>23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101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16.03.2023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16.03.2023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vgrebenev@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s://www.edsys.in/151-teaching-methods/"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a:t>Педагогика высшей школы.</a:t>
            </a:r>
            <a:br>
              <a:rPr lang="ru-RU" dirty="0"/>
            </a:br>
            <a:r>
              <a:rPr lang="ru-RU" dirty="0"/>
              <a:t>Дидактика. Для аспирантов</a:t>
            </a:r>
            <a:br>
              <a:rPr lang="ru-RU" dirty="0"/>
            </a:br>
            <a:endParaRPr lang="ru-RU" dirty="0"/>
          </a:p>
        </p:txBody>
      </p:sp>
      <p:sp>
        <p:nvSpPr>
          <p:cNvPr id="3" name="Подзаголовок 2"/>
          <p:cNvSpPr>
            <a:spLocks noGrp="1"/>
          </p:cNvSpPr>
          <p:nvPr>
            <p:ph type="subTitle" idx="1"/>
          </p:nvPr>
        </p:nvSpPr>
        <p:spPr/>
        <p:txBody>
          <a:bodyPr/>
          <a:lstStyle/>
          <a:p>
            <a:r>
              <a:rPr lang="ru-RU" dirty="0"/>
              <a:t>И.В. Гребенев</a:t>
            </a:r>
            <a:endParaRPr lang="en-US" dirty="0"/>
          </a:p>
          <a:p>
            <a:r>
              <a:rPr lang="en-US" dirty="0" smtClean="0">
                <a:hlinkClick r:id="rId2"/>
              </a:rPr>
              <a:t>ivgrebenev@yandex.ru</a:t>
            </a:r>
            <a:endParaRPr lang="ru-RU" dirty="0" smtClean="0"/>
          </a:p>
          <a:p>
            <a:r>
              <a:rPr lang="ru-RU" dirty="0" smtClean="0"/>
              <a:t>3к. </a:t>
            </a:r>
            <a:r>
              <a:rPr lang="en-US" dirty="0" smtClean="0"/>
              <a:t> </a:t>
            </a:r>
            <a:r>
              <a:rPr lang="ru-RU" dirty="0" smtClean="0"/>
              <a:t>ауд.</a:t>
            </a:r>
            <a:r>
              <a:rPr lang="en-US" dirty="0" smtClean="0"/>
              <a:t>438</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a:t>профессиональная компетентность</a:t>
            </a:r>
            <a:r>
              <a:rPr lang="ru-RU" dirty="0"/>
              <a:t> </a:t>
            </a:r>
          </a:p>
        </p:txBody>
      </p:sp>
      <p:sp>
        <p:nvSpPr>
          <p:cNvPr id="3" name="Содержимое 2"/>
          <p:cNvSpPr>
            <a:spLocks noGrp="1"/>
          </p:cNvSpPr>
          <p:nvPr>
            <p:ph idx="1"/>
          </p:nvPr>
        </p:nvSpPr>
        <p:spPr>
          <a:xfrm>
            <a:off x="457200" y="1124744"/>
            <a:ext cx="8229600" cy="5001419"/>
          </a:xfrm>
        </p:spPr>
        <p:txBody>
          <a:bodyPr>
            <a:normAutofit fontScale="77500" lnSpcReduction="20000"/>
          </a:bodyPr>
          <a:lstStyle/>
          <a:p>
            <a:r>
              <a:rPr lang="ru-RU" sz="2900" dirty="0"/>
              <a:t>- </a:t>
            </a:r>
            <a:r>
              <a:rPr lang="ru-RU" sz="2900" dirty="0">
                <a:latin typeface="Times New Roman" pitchFamily="18" charset="0"/>
                <a:cs typeface="Times New Roman" pitchFamily="18" charset="0"/>
              </a:rPr>
              <a:t>это целостная системная совокупность свойств (компетенций) человека, специалиста, профессионала, позволяющая ему: </a:t>
            </a:r>
          </a:p>
          <a:p>
            <a:pPr lvl="1"/>
            <a:r>
              <a:rPr lang="ru-RU" sz="2900" dirty="0">
                <a:latin typeface="Times New Roman" pitchFamily="18" charset="0"/>
                <a:cs typeface="Times New Roman" pitchFamily="18" charset="0"/>
              </a:rPr>
              <a:t>целенаправленно, успешно и достаточно эффективно выполнять типовую профессиональную деятельность; </a:t>
            </a:r>
          </a:p>
          <a:p>
            <a:pPr lvl="1"/>
            <a:r>
              <a:rPr lang="ru-RU" sz="2900" dirty="0">
                <a:latin typeface="Times New Roman" pitchFamily="18" charset="0"/>
                <a:cs typeface="Times New Roman" pitchFamily="18" charset="0"/>
              </a:rPr>
              <a:t>адаптироваться к меняющимся условиям;</a:t>
            </a:r>
          </a:p>
          <a:p>
            <a:pPr lvl="1"/>
            <a:r>
              <a:rPr lang="ru-RU" sz="2900" dirty="0">
                <a:latin typeface="Times New Roman" pitchFamily="18" charset="0"/>
                <a:cs typeface="Times New Roman" pitchFamily="18" charset="0"/>
              </a:rPr>
              <a:t>разрешать проблемные ситуации, возникающие в реальной профессиональной деятельности; </a:t>
            </a:r>
          </a:p>
          <a:p>
            <a:pPr lvl="1"/>
            <a:r>
              <a:rPr lang="ru-RU" sz="2900" dirty="0">
                <a:latin typeface="Times New Roman" pitchFamily="18" charset="0"/>
                <a:cs typeface="Times New Roman" pitchFamily="18" charset="0"/>
              </a:rPr>
              <a:t>успешно заниматься саморазвитием, самосовершенствованием; </a:t>
            </a:r>
          </a:p>
          <a:p>
            <a:pPr lvl="1"/>
            <a:r>
              <a:rPr lang="ru-RU" sz="2900" dirty="0">
                <a:latin typeface="Times New Roman" pitchFamily="18" charset="0"/>
                <a:cs typeface="Times New Roman" pitchFamily="18" charset="0"/>
              </a:rPr>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p>
          <a:p>
            <a:endParaRPr lang="ru-RU"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a:t>Принцип </a:t>
            </a:r>
            <a:r>
              <a:rPr lang="ru-RU" sz="1800" i="1" dirty="0"/>
              <a:t>сознательности и активности </a:t>
            </a:r>
            <a:r>
              <a:rPr lang="ru-RU" sz="1800"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a:t>Принцип </a:t>
            </a:r>
            <a:r>
              <a:rPr lang="ru-RU" sz="1800" i="1" dirty="0"/>
              <a:t>систематичности </a:t>
            </a:r>
            <a:r>
              <a:rPr lang="ru-RU" sz="1800"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a:t>Принцип </a:t>
            </a:r>
            <a:r>
              <a:rPr lang="ru-RU" sz="1800" i="1" dirty="0"/>
              <a:t>последовательности </a:t>
            </a:r>
            <a:r>
              <a:rPr lang="ru-RU" sz="1800"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a:t>Принцип </a:t>
            </a:r>
            <a:r>
              <a:rPr lang="ru-RU" sz="1800" i="1" dirty="0"/>
              <a:t>доступности </a:t>
            </a:r>
            <a:r>
              <a:rPr lang="ru-RU" sz="1800"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a:t>Принцип </a:t>
            </a:r>
            <a:r>
              <a:rPr lang="ru-RU" sz="1800" i="1" dirty="0"/>
              <a:t>научности </a:t>
            </a:r>
            <a:r>
              <a:rPr lang="ru-RU" sz="1800" dirty="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Принцип научности для подготовки преподавателей физики в классическом университете</a:t>
            </a:r>
          </a:p>
        </p:txBody>
      </p:sp>
      <p:sp>
        <p:nvSpPr>
          <p:cNvPr id="3" name="Содержимое 2"/>
          <p:cNvSpPr>
            <a:spLocks noGrp="1"/>
          </p:cNvSpPr>
          <p:nvPr>
            <p:ph idx="1"/>
          </p:nvPr>
        </p:nvSpPr>
        <p:spPr/>
        <p:txBody>
          <a:bodyPr>
            <a:normAutofit/>
          </a:bodyPr>
          <a:lstStyle/>
          <a:p>
            <a:r>
              <a:rPr lang="ru-RU" i="1" dirty="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a:t>Е.В. Чупрунов, И.В. Гребенев </a:t>
            </a:r>
            <a:r>
              <a:rPr lang="ru-RU" sz="1600" dirty="0"/>
              <a:t>Фундаментальная научная подготовка учителя как основа его профессиональной компетентности// Педагогика, 2010, № 8, с.65-71</a:t>
            </a:r>
            <a:r>
              <a:rPr lang="ru-RU" sz="1600" i="1" dirty="0"/>
              <a:t>. </a:t>
            </a:r>
            <a:endParaRPr lang="ru-RU" sz="1600"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E3B7A2-29D3-4FCE-85F9-01C15AAAD9BD}"/>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xmlns="" id="{3BDE0FF7-6CA5-43BE-8A39-88189C0FCF8E}"/>
              </a:ext>
            </a:extLst>
          </p:cNvPr>
          <p:cNvSpPr>
            <a:spLocks noGrp="1"/>
          </p:cNvSpPr>
          <p:nvPr>
            <p:ph idx="1"/>
          </p:nvPr>
        </p:nvSpPr>
        <p:spPr/>
        <p:txBody>
          <a:bodyPr/>
          <a:lstStyle/>
          <a:p>
            <a:r>
              <a:rPr lang="ru-RU" dirty="0"/>
              <a:t>Задание 7</a:t>
            </a:r>
          </a:p>
          <a:p>
            <a:pPr>
              <a:buNone/>
            </a:pPr>
            <a:r>
              <a:rPr lang="ru-RU" dirty="0"/>
              <a:t>Принципы, законы и закономерности – реализация в учебном процессе. </a:t>
            </a:r>
          </a:p>
        </p:txBody>
      </p:sp>
    </p:spTree>
    <p:extLst>
      <p:ext uri="{BB962C8B-B14F-4D97-AF65-F5344CB8AC3E}">
        <p14:creationId xmlns:p14="http://schemas.microsoft.com/office/powerpoint/2010/main" xmlns="" val="363844776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ТЕОРИЯ ПОЭТАПНОГО ФОРМИРОВАНИЯ УМСТВЕННЫХ ДЕЙСТВИЙ </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	</a:t>
            </a:r>
          </a:p>
          <a:p>
            <a:r>
              <a:rPr lang="ru-RU" dirty="0" smtClean="0"/>
              <a:t>В ее основе лежит идея о принципиальной общности строения внутренней и внешней деятельности человека. Согласно этой идее умственное развитие, как и усвоение знаний, навыков, умений происходит путем </a:t>
            </a:r>
            <a:r>
              <a:rPr lang="ru-RU" i="1" dirty="0" err="1" smtClean="0"/>
              <a:t>интериоризации</a:t>
            </a:r>
            <a:r>
              <a:rPr lang="ru-RU" i="1" dirty="0" smtClean="0"/>
              <a:t>, т.е. поэтапным переходом “материальной” (внешней) деятельности во внутренний умственный план. В результате такого перехода внешние действия с внешними предметами преобразуются в умственные. При этом они подвергаются обобщению, </a:t>
            </a:r>
            <a:r>
              <a:rPr lang="ru-RU" i="1" dirty="0" err="1" smtClean="0"/>
              <a:t>вербализуются</a:t>
            </a:r>
            <a:r>
              <a:rPr lang="ru-RU" i="1" dirty="0" smtClean="0"/>
              <a:t>, сокращаются, становятся готовыми к дальнейшему развитию, которое может превышать возможности внешней деятельности. 	</a:t>
            </a:r>
          </a:p>
          <a:p>
            <a:endParaRPr lang="ru-RU"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Теория поэтапного формирования умственных действий (П.Я. Гальперин- Н.Ф. Талызина)</a:t>
            </a:r>
          </a:p>
        </p:txBody>
      </p:sp>
      <p:sp>
        <p:nvSpPr>
          <p:cNvPr id="3" name="Содержимое 2"/>
          <p:cNvSpPr>
            <a:spLocks noGrp="1"/>
          </p:cNvSpPr>
          <p:nvPr>
            <p:ph idx="1"/>
          </p:nvPr>
        </p:nvSpPr>
        <p:spPr/>
        <p:txBody>
          <a:bodyPr>
            <a:normAutofit fontScale="70000" lnSpcReduction="20000"/>
          </a:bodyPr>
          <a:lstStyle/>
          <a:p>
            <a:pPr>
              <a:buNone/>
            </a:pPr>
            <a:r>
              <a:rPr lang="ru-RU" dirty="0"/>
              <a:t>система превращение действия в умственное.</a:t>
            </a:r>
          </a:p>
          <a:p>
            <a:r>
              <a:rPr lang="ru-RU" sz="3400" b="1" i="1" dirty="0"/>
              <a:t>Первый этап</a:t>
            </a:r>
            <a:r>
              <a:rPr lang="ru-RU" sz="3400" b="1" dirty="0"/>
              <a:t> –</a:t>
            </a:r>
            <a:r>
              <a:rPr lang="ru-RU" sz="3400" dirty="0"/>
              <a:t> формирование мотивационной основы, т.е. мотивации действия.</a:t>
            </a:r>
          </a:p>
          <a:p>
            <a:r>
              <a:rPr lang="ru-RU" sz="3400" b="1" i="1" dirty="0"/>
              <a:t>Второй этап</a:t>
            </a:r>
            <a:r>
              <a:rPr lang="ru-RU" sz="3400" i="1" dirty="0"/>
              <a:t> </a:t>
            </a:r>
            <a:r>
              <a:rPr lang="ru-RU" sz="3400" dirty="0"/>
              <a:t>– формирование </a:t>
            </a:r>
            <a:r>
              <a:rPr lang="ru-RU" sz="3400" dirty="0" smtClean="0"/>
              <a:t>ориентировочной </a:t>
            </a:r>
            <a:r>
              <a:rPr lang="ru-RU" sz="3400" dirty="0"/>
              <a:t>основы действия.</a:t>
            </a:r>
          </a:p>
          <a:p>
            <a:r>
              <a:rPr lang="ru-RU" sz="3400" b="1" i="1" dirty="0"/>
              <a:t>Третий этап</a:t>
            </a:r>
            <a:r>
              <a:rPr lang="ru-RU" sz="3400" dirty="0"/>
              <a:t> – формирование действия в его начальной, материальной, затем материализованной форме.</a:t>
            </a:r>
          </a:p>
          <a:p>
            <a:r>
              <a:rPr lang="ru-RU" sz="3400" b="1" i="1" dirty="0"/>
              <a:t>Четвертый этап</a:t>
            </a:r>
            <a:r>
              <a:rPr lang="ru-RU" sz="3400" dirty="0"/>
              <a:t> – формирование действия в громкой социализированной, внешней речи.</a:t>
            </a:r>
          </a:p>
          <a:p>
            <a:r>
              <a:rPr lang="ru-RU" sz="3400" b="1" i="1" dirty="0"/>
              <a:t>Пятый этап</a:t>
            </a:r>
            <a:r>
              <a:rPr lang="ru-RU" sz="3400" dirty="0"/>
              <a:t> – формирование действия во внутренней речи «про себя».</a:t>
            </a:r>
          </a:p>
          <a:p>
            <a:r>
              <a:rPr lang="ru-RU" sz="3400" b="1" i="1" dirty="0"/>
              <a:t>Шестой этап</a:t>
            </a:r>
            <a:r>
              <a:rPr lang="ru-RU" sz="3400" dirty="0"/>
              <a:t> - формирование свернутого, умственного действия. Проверка уровня сформированности.</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62500" lnSpcReduction="20000"/>
          </a:bodyPr>
          <a:lstStyle/>
          <a:p>
            <a:r>
              <a:rPr lang="ru-RU" dirty="0" smtClean="0"/>
              <a:t>Обучаемые выполняют материальное (</a:t>
            </a:r>
            <a:r>
              <a:rPr lang="ru-RU" dirty="0" err="1" smtClean="0"/>
              <a:t>материализован-ное</a:t>
            </a:r>
            <a:r>
              <a:rPr lang="ru-RU" dirty="0" smtClean="0"/>
              <a:t>) действие в соответствии с учебным заданием во внешней материальной, развернутой форме. Они </a:t>
            </a:r>
            <a:r>
              <a:rPr lang="ru-RU" dirty="0" err="1" smtClean="0"/>
              <a:t>рабо-тают</a:t>
            </a:r>
            <a:r>
              <a:rPr lang="ru-RU" dirty="0" smtClean="0"/>
              <a:t> с информацией в виде различных материальных объектов: моделей, приборов, схем и т.д., сверяя свои действия с письменной инструкцией. </a:t>
            </a:r>
          </a:p>
          <a:p>
            <a:r>
              <a:rPr lang="ru-RU" dirty="0" smtClean="0"/>
              <a:t>После выполнения нескольких однотипных действий необходимость обращаться к инструкции отпадает и функцию ООД выполняет внешняя речь. Обучаемые проговаривают вслух то действие, ту операцию, которую в данный момент осваивают. В их сознании происходит обобщение, сокращение учебной информации, </a:t>
            </a:r>
            <a:r>
              <a:rPr lang="ru-RU" dirty="0" err="1" smtClean="0"/>
              <a:t>выпол-няемое</a:t>
            </a:r>
            <a:r>
              <a:rPr lang="ru-RU" dirty="0" smtClean="0"/>
              <a:t> действие начинает автоматизироваться. </a:t>
            </a:r>
          </a:p>
          <a:p>
            <a:r>
              <a:rPr lang="ru-RU" dirty="0" smtClean="0"/>
              <a:t>Обучаемые проговаривают выполняемое действие, операцию про себя; при этом проговариваемый текст может быть неполным, </a:t>
            </a:r>
            <a:r>
              <a:rPr lang="ru-RU" dirty="0" err="1" smtClean="0"/>
              <a:t>вербализуются</a:t>
            </a:r>
            <a:r>
              <a:rPr lang="ru-RU" dirty="0" smtClean="0"/>
              <a:t> только наиболее сложные, значимые элементы действия, что способствует его дальнейшему мысленному свертыванию и обобщению. </a:t>
            </a:r>
          </a:p>
          <a:p>
            <a:r>
              <a:rPr lang="ru-RU" dirty="0" smtClean="0"/>
              <a:t>Обучаемые автоматически выполняют отрабатываемое действие, мысленно не контролируя себя, правильно ли оно выполняется. Это свидетельствует о том, что действие сократилось, перешло во внутренний план и внешняя опора не нужна. </a:t>
            </a:r>
          </a:p>
          <a:p>
            <a:endParaRPr lang="ru-RU"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7482AB3-2C09-4CCB-9E04-B6FA1598DC3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25096097-31FB-4BFB-9E88-45434F81E7D1}"/>
              </a:ext>
            </a:extLst>
          </p:cNvPr>
          <p:cNvSpPr>
            <a:spLocks noGrp="1"/>
          </p:cNvSpPr>
          <p:nvPr>
            <p:ph idx="1"/>
          </p:nvPr>
        </p:nvSpPr>
        <p:spPr/>
        <p:txBody>
          <a:bodyPr/>
          <a:lstStyle/>
          <a:p>
            <a:r>
              <a:rPr lang="ru-RU" dirty="0"/>
              <a:t>Задание 8</a:t>
            </a:r>
          </a:p>
          <a:p>
            <a:pPr>
              <a:buNone/>
            </a:pPr>
            <a:r>
              <a:rPr lang="ru-RU" dirty="0"/>
              <a:t>Реализовать теорию Г-Т</a:t>
            </a:r>
          </a:p>
        </p:txBody>
      </p:sp>
    </p:spTree>
    <p:extLst>
      <p:ext uri="{BB962C8B-B14F-4D97-AF65-F5344CB8AC3E}">
        <p14:creationId xmlns:p14="http://schemas.microsoft.com/office/powerpoint/2010/main" xmlns="" val="277282915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a:t>Последовательность обобщенных шагов по организации поискового учебного процесса:</a:t>
            </a:r>
            <a:br>
              <a:rPr lang="ru-RU" sz="3600" dirty="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a:t>Постановка проблемы, поиск ее формулировки с различных точек зрения.</a:t>
            </a:r>
          </a:p>
          <a:p>
            <a:r>
              <a:rPr lang="ru-RU" dirty="0"/>
              <a:t>Поиск фактов для лучшего понимания проблемы, возможностей ее решения.</a:t>
            </a:r>
          </a:p>
          <a:p>
            <a:r>
              <a:rPr lang="ru-RU" dirty="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a:t>Поиск решения, при котором высказанные идеи подвергаются анализу, оценке; для воплощения, разработки выбираются лучшие из них.</a:t>
            </a:r>
          </a:p>
          <a:p>
            <a:r>
              <a:rPr lang="ru-RU" dirty="0"/>
              <a:t>Поиск признания найденного решения окружающими</a:t>
            </a:r>
          </a:p>
          <a:p>
            <a:endParaRPr lang="ru-RU"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Традиции и инновации в обучении</a:t>
            </a:r>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a:t>общеучебными</a:t>
            </a:r>
            <a:r>
              <a:rPr lang="ru-RU" dirty="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a:t>Kirschner</a:t>
            </a:r>
            <a:r>
              <a:rPr lang="en-US" i="1" dirty="0"/>
              <a:t> P.A., </a:t>
            </a:r>
            <a:r>
              <a:rPr lang="en-US" i="1" dirty="0" err="1"/>
              <a:t>Sweller</a:t>
            </a:r>
            <a:r>
              <a:rPr lang="en-US" i="1" dirty="0"/>
              <a:t> J., and Clark R.E.</a:t>
            </a:r>
            <a:r>
              <a:rPr lang="en-US" dirty="0"/>
              <a:t> Why minimal guidance during instruction does not work: an analysis of the failure of constructivist, discovery, problem-based, experiential, and inquiry-based teaching // Educational Psychologist. - (2006). - № 41 (2): 75–86. </a:t>
            </a:r>
            <a:r>
              <a:rPr lang="en-US" dirty="0">
                <a:hlinkClick r:id="rId2" tooltip="Digital object identifier"/>
              </a:rPr>
              <a:t>doi</a:t>
            </a:r>
            <a:r>
              <a:rPr lang="en-US" dirty="0"/>
              <a:t>:</a:t>
            </a:r>
            <a:r>
              <a:rPr lang="en-US" dirty="0">
                <a:hlinkClick r:id="rId3"/>
              </a:rPr>
              <a:t>10.1207/s15326985ep4102_1</a:t>
            </a:r>
            <a:r>
              <a:rPr lang="en-US" dirty="0"/>
              <a:t>.</a:t>
            </a:r>
            <a:endParaRPr lang="ru-RU" dirty="0"/>
          </a:p>
          <a:p>
            <a:endParaRPr lang="ru-RU"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Цитата из одной работы </a:t>
            </a:r>
            <a:endParaRPr lang="ru-RU" dirty="0"/>
          </a:p>
        </p:txBody>
      </p:sp>
      <p:sp>
        <p:nvSpPr>
          <p:cNvPr id="3" name="Содержимое 2"/>
          <p:cNvSpPr>
            <a:spLocks noGrp="1"/>
          </p:cNvSpPr>
          <p:nvPr>
            <p:ph idx="1"/>
          </p:nvPr>
        </p:nvSpPr>
        <p:spPr/>
        <p:txBody>
          <a:bodyPr/>
          <a:lstStyle/>
          <a:p>
            <a:r>
              <a:rPr lang="ru-RU" dirty="0" smtClean="0"/>
              <a:t>«Но при этом то классическое образование, которое в меня успели вложить ,позволяет мне прорываться через современные тенденции в образовании».</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a:t>Состав компетенций</a:t>
            </a:r>
          </a:p>
        </p:txBody>
      </p:sp>
      <p:sp>
        <p:nvSpPr>
          <p:cNvPr id="3" name="Содержимое 2"/>
          <p:cNvSpPr>
            <a:spLocks noGrp="1"/>
          </p:cNvSpPr>
          <p:nvPr>
            <p:ph idx="1"/>
          </p:nvPr>
        </p:nvSpPr>
        <p:spPr/>
        <p:txBody>
          <a:bodyPr>
            <a:normAutofit fontScale="77500" lnSpcReduction="20000"/>
          </a:bodyPr>
          <a:lstStyle/>
          <a:p>
            <a:pPr marL="0" indent="0">
              <a:buNone/>
            </a:pPr>
            <a:r>
              <a:rPr lang="ru-RU" dirty="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a:t>знаниями</a:t>
            </a:r>
            <a:r>
              <a:rPr lang="ru-RU" dirty="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a:t>общепрофессиональной</a:t>
            </a:r>
            <a:r>
              <a:rPr lang="ru-RU" dirty="0"/>
              <a:t> и специальной подготовки;</a:t>
            </a:r>
          </a:p>
          <a:p>
            <a:pPr lvl="0"/>
            <a:r>
              <a:rPr lang="ru-RU" b="1" dirty="0"/>
              <a:t>умениями, </a:t>
            </a:r>
            <a:r>
              <a:rPr lang="ru-RU" dirty="0"/>
              <a:t>опирающимися на </a:t>
            </a:r>
            <a:r>
              <a:rPr lang="ru-RU" dirty="0" err="1"/>
              <a:t>знаниевую</a:t>
            </a:r>
            <a:r>
              <a:rPr lang="ru-RU" dirty="0"/>
              <a:t> базу, опыт, </a:t>
            </a:r>
          </a:p>
          <a:p>
            <a:pPr lvl="0"/>
            <a:r>
              <a:rPr lang="ru-RU" b="1" dirty="0"/>
              <a:t>сформированные навыки</a:t>
            </a:r>
            <a:r>
              <a:rPr lang="ru-RU" dirty="0"/>
              <a:t>, </a:t>
            </a:r>
          </a:p>
          <a:p>
            <a:pPr lvl="0"/>
            <a:r>
              <a:rPr lang="ru-RU" b="1" dirty="0"/>
              <a:t>ценностные установки,  которые в совокупности и обеспечивают реализацию представленных выше обобщенных компонентов. </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a:ln>
                  <a:noFill/>
                </a:ln>
                <a:solidFill>
                  <a:schemeClr val="tx1"/>
                </a:solidFill>
                <a:effectLst/>
                <a:uLnTx/>
                <a:uFillTx/>
                <a:latin typeface="+mj-lt"/>
                <a:ea typeface="+mj-ea"/>
                <a:cs typeface="+mj-cs"/>
              </a:rPr>
              <a:t>Компетенции</a:t>
            </a:r>
          </a:p>
        </p:txBody>
      </p:sp>
      <p:grpSp>
        <p:nvGrpSpPr>
          <p:cNvPr id="8" name="Organization Chart 17">
            <a:extLst>
              <a:ext uri="{FF2B5EF4-FFF2-40B4-BE49-F238E27FC236}">
                <a16:creationId xmlns:a16="http://schemas.microsoft.com/office/drawing/2014/main" xmlns="" id="{D1A91CFF-0C3F-4527-95C7-C5CCB1252147}"/>
              </a:ext>
            </a:extLst>
          </p:cNvPr>
          <p:cNvGrpSpPr>
            <a:grpSpLocks/>
          </p:cNvGrpSpPr>
          <p:nvPr/>
        </p:nvGrpSpPr>
        <p:grpSpPr bwMode="auto">
          <a:xfrm>
            <a:off x="468313" y="1484313"/>
            <a:ext cx="8208962" cy="4464050"/>
            <a:chOff x="272" y="924"/>
            <a:chExt cx="5171" cy="2812"/>
          </a:xfrm>
        </p:grpSpPr>
        <p:cxnSp>
          <p:nvCxnSpPr>
            <p:cNvPr id="2052" name="_s2052">
              <a:extLst>
                <a:ext uri="{FF2B5EF4-FFF2-40B4-BE49-F238E27FC236}">
                  <a16:creationId xmlns:a16="http://schemas.microsoft.com/office/drawing/2014/main" xmlns="" id="{E4CBE8FC-16A5-4DBC-87A0-6FA3A64E2C85}"/>
                </a:ext>
              </a:extLst>
            </p:cNvPr>
            <p:cNvCxnSpPr>
              <a:cxnSpLocks noChangeShapeType="1"/>
              <a:stCxn id="13" idx="3"/>
              <a:endCxn id="9" idx="2"/>
            </p:cNvCxnSpPr>
            <p:nvPr/>
          </p:nvCxnSpPr>
          <p:spPr bwMode="auto">
            <a:xfrm flipV="1">
              <a:off x="2598" y="1627"/>
              <a:ext cx="260" cy="703"/>
            </a:xfrm>
            <a:prstGeom prst="bentConnector2">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3" name="_s2053">
              <a:extLst>
                <a:ext uri="{FF2B5EF4-FFF2-40B4-BE49-F238E27FC236}">
                  <a16:creationId xmlns:a16="http://schemas.microsoft.com/office/drawing/2014/main" xmlns="" id="{4A30EEC0-B384-4844-8C6D-EA8190BA984F}"/>
                </a:ext>
              </a:extLst>
            </p:cNvPr>
            <p:cNvCxnSpPr>
              <a:cxnSpLocks noChangeShapeType="1"/>
              <a:stCxn id="12" idx="0"/>
              <a:endCxn id="9" idx="2"/>
            </p:cNvCxnSpPr>
            <p:nvPr/>
          </p:nvCxnSpPr>
          <p:spPr bwMode="auto">
            <a:xfrm rot="5400000" flipH="1">
              <a:off x="306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2054" name="_s2054">
              <a:extLst>
                <a:ext uri="{FF2B5EF4-FFF2-40B4-BE49-F238E27FC236}">
                  <a16:creationId xmlns:a16="http://schemas.microsoft.com/office/drawing/2014/main" xmlns="" id="{43524F2A-23D7-45F9-857B-3D5A29E03216}"/>
                </a:ext>
              </a:extLst>
            </p:cNvPr>
            <p:cNvCxnSpPr>
              <a:cxnSpLocks noChangeShapeType="1"/>
              <a:stCxn id="11" idx="0"/>
              <a:endCxn id="9" idx="2"/>
            </p:cNvCxnSpPr>
            <p:nvPr/>
          </p:nvCxnSpPr>
          <p:spPr bwMode="auto">
            <a:xfrm rot="16200000">
              <a:off x="2156" y="2329"/>
              <a:ext cx="1406" cy="1"/>
            </a:xfrm>
            <a:prstGeom prst="straightConnector1">
              <a:avLst/>
            </a:prstGeom>
            <a:noFill/>
            <a:ln w="28575">
              <a:solidFill>
                <a:schemeClr val="tx1"/>
              </a:solidFill>
              <a:round/>
              <a:headEnd/>
              <a:tailEnd/>
            </a:ln>
            <a:extLst>
              <a:ext uri="{909E8E84-426E-40DD-AFC4-6F175D3DCCD1}">
                <a14:hiddenFill xmlns:a14="http://schemas.microsoft.com/office/drawing/2010/main" xmlns="">
                  <a:noFill/>
                </a14:hiddenFill>
              </a:ext>
            </a:extLst>
          </p:spPr>
        </p:cxnSp>
        <p:cxnSp>
          <p:nvCxnSpPr>
            <p:cNvPr id="2055" name="_s2055">
              <a:extLst>
                <a:ext uri="{FF2B5EF4-FFF2-40B4-BE49-F238E27FC236}">
                  <a16:creationId xmlns:a16="http://schemas.microsoft.com/office/drawing/2014/main" xmlns="" id="{5D271D35-5499-4705-A884-A86129770417}"/>
                </a:ext>
              </a:extLst>
            </p:cNvPr>
            <p:cNvCxnSpPr>
              <a:cxnSpLocks noChangeShapeType="1"/>
              <a:stCxn id="10" idx="0"/>
              <a:endCxn id="9" idx="2"/>
            </p:cNvCxnSpPr>
            <p:nvPr/>
          </p:nvCxnSpPr>
          <p:spPr bwMode="auto">
            <a:xfrm rot="16200000">
              <a:off x="1250" y="1425"/>
              <a:ext cx="1406" cy="1810"/>
            </a:xfrm>
            <a:prstGeom prst="bentConnector3">
              <a:avLst>
                <a:gd name="adj1" fmla="val 512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9" name="_s2056">
              <a:extLst>
                <a:ext uri="{FF2B5EF4-FFF2-40B4-BE49-F238E27FC236}">
                  <a16:creationId xmlns:a16="http://schemas.microsoft.com/office/drawing/2014/main" xmlns="" id="{E7F864A1-D3F8-439E-9CB6-D8FCAABADC4F}"/>
                </a:ext>
              </a:extLst>
            </p:cNvPr>
            <p:cNvSpPr>
              <a:spLocks noChangeArrowheads="1"/>
            </p:cNvSpPr>
            <p:nvPr/>
          </p:nvSpPr>
          <p:spPr bwMode="auto">
            <a:xfrm>
              <a:off x="2082" y="924"/>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КОМПЕТЕНЦИЯ</a:t>
              </a:r>
            </a:p>
          </p:txBody>
        </p:sp>
        <p:sp>
          <p:nvSpPr>
            <p:cNvPr id="10" name="_s2057">
              <a:extLst>
                <a:ext uri="{FF2B5EF4-FFF2-40B4-BE49-F238E27FC236}">
                  <a16:creationId xmlns:a16="http://schemas.microsoft.com/office/drawing/2014/main" xmlns="" id="{93DC51E2-B9C2-449F-975D-FBB118C36D8D}"/>
                </a:ext>
              </a:extLst>
            </p:cNvPr>
            <p:cNvSpPr>
              <a:spLocks noChangeArrowheads="1"/>
            </p:cNvSpPr>
            <p:nvPr/>
          </p:nvSpPr>
          <p:spPr bwMode="auto">
            <a:xfrm>
              <a:off x="27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Знания</a:t>
              </a:r>
            </a:p>
          </p:txBody>
        </p:sp>
        <p:sp>
          <p:nvSpPr>
            <p:cNvPr id="11" name="_s2058">
              <a:extLst>
                <a:ext uri="{FF2B5EF4-FFF2-40B4-BE49-F238E27FC236}">
                  <a16:creationId xmlns:a16="http://schemas.microsoft.com/office/drawing/2014/main" xmlns="" id="{01ACC5D7-8197-4C4C-B633-115EAFEE33E6}"/>
                </a:ext>
              </a:extLst>
            </p:cNvPr>
            <p:cNvSpPr>
              <a:spLocks noChangeArrowheads="1"/>
            </p:cNvSpPr>
            <p:nvPr/>
          </p:nvSpPr>
          <p:spPr bwMode="auto">
            <a:xfrm>
              <a:off x="208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Умения</a:t>
              </a:r>
            </a:p>
          </p:txBody>
        </p:sp>
        <p:sp>
          <p:nvSpPr>
            <p:cNvPr id="12" name="_s2059">
              <a:extLst>
                <a:ext uri="{FF2B5EF4-FFF2-40B4-BE49-F238E27FC236}">
                  <a16:creationId xmlns:a16="http://schemas.microsoft.com/office/drawing/2014/main" xmlns="" id="{984434D1-40AB-48EA-957D-264A94897C11}"/>
                </a:ext>
              </a:extLst>
            </p:cNvPr>
            <p:cNvSpPr>
              <a:spLocks noChangeArrowheads="1"/>
            </p:cNvSpPr>
            <p:nvPr/>
          </p:nvSpPr>
          <p:spPr bwMode="auto">
            <a:xfrm>
              <a:off x="3892" y="3033"/>
              <a:ext cx="1551" cy="703"/>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Навыки</a:t>
              </a:r>
            </a:p>
          </p:txBody>
        </p:sp>
        <p:sp>
          <p:nvSpPr>
            <p:cNvPr id="13" name="_s2060">
              <a:extLst>
                <a:ext uri="{FF2B5EF4-FFF2-40B4-BE49-F238E27FC236}">
                  <a16:creationId xmlns:a16="http://schemas.microsoft.com/office/drawing/2014/main" xmlns="" id="{270B1433-BAA9-42C5-830C-529DF06534EF}"/>
                </a:ext>
              </a:extLst>
            </p:cNvPr>
            <p:cNvSpPr>
              <a:spLocks noChangeArrowheads="1"/>
            </p:cNvSpPr>
            <p:nvPr/>
          </p:nvSpPr>
          <p:spPr bwMode="auto">
            <a:xfrm>
              <a:off x="1047" y="1978"/>
              <a:ext cx="1551" cy="704"/>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Личностные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2100" b="0" i="0" u="none" strike="noStrike" cap="none" normalizeH="0" baseline="0">
                  <a:ln>
                    <a:noFill/>
                  </a:ln>
                  <a:solidFill>
                    <a:schemeClr val="tx1"/>
                  </a:solidFill>
                  <a:effectLst/>
                  <a:latin typeface="Arial" panose="020B0604020202020204" pitchFamily="34" charset="0"/>
                </a:rPr>
                <a:t>качества</a:t>
              </a:r>
            </a:p>
          </p:txBody>
        </p:sp>
        <p:sp>
          <p:nvSpPr>
            <p:cNvPr id="14" name="Text Box 29">
              <a:extLst>
                <a:ext uri="{FF2B5EF4-FFF2-40B4-BE49-F238E27FC236}">
                  <a16:creationId xmlns:a16="http://schemas.microsoft.com/office/drawing/2014/main" xmlns="" id="{B6730CCF-08F1-4699-840B-FC1FE8BD6C18}"/>
                </a:ext>
              </a:extLst>
            </p:cNvPr>
            <p:cNvSpPr txBox="1">
              <a:spLocks noChangeArrowheads="1"/>
            </p:cNvSpPr>
            <p:nvPr/>
          </p:nvSpPr>
          <p:spPr bwMode="auto">
            <a:xfrm>
              <a:off x="340" y="935"/>
              <a:ext cx="1677" cy="7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tx1"/>
                  </a:solidFill>
                  <a:effectLst/>
                  <a:latin typeface="Arial" panose="020B0604020202020204" pitchFamily="34" charset="0"/>
                </a:rPr>
                <a:t>Форма, понятная для работодателей, студентов, преподавателей</a:t>
              </a:r>
            </a:p>
          </p:txBody>
        </p:sp>
        <p:sp>
          <p:nvSpPr>
            <p:cNvPr id="15" name="Text Box 27">
              <a:extLst>
                <a:ext uri="{FF2B5EF4-FFF2-40B4-BE49-F238E27FC236}">
                  <a16:creationId xmlns:a16="http://schemas.microsoft.com/office/drawing/2014/main" xmlns="" id="{E9F8F822-EA38-42AD-97D7-78A4A8A2B592}"/>
                </a:ext>
              </a:extLst>
            </p:cNvPr>
            <p:cNvSpPr txBox="1">
              <a:spLocks noChangeArrowheads="1"/>
            </p:cNvSpPr>
            <p:nvPr/>
          </p:nvSpPr>
          <p:spPr bwMode="auto">
            <a:xfrm>
              <a:off x="3129" y="2689"/>
              <a:ext cx="2313"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r" defTabSz="914400" rtl="0" eaLnBrk="1" fontAlgn="base" latinLnBrk="0" hangingPunct="1">
                <a:lnSpc>
                  <a:spcPct val="100000"/>
                </a:lnSpc>
                <a:spcBef>
                  <a:spcPct val="50000"/>
                </a:spcBef>
                <a:spcAft>
                  <a:spcPct val="0"/>
                </a:spcAft>
                <a:buClrTx/>
                <a:buSzTx/>
                <a:buFontTx/>
                <a:buNone/>
                <a:tabLst/>
              </a:pPr>
              <a:r>
                <a:rPr kumimoji="0" lang="ru-RU" altLang="ru-RU" sz="1800" b="0" i="0" u="none" strike="noStrike" cap="none" normalizeH="0" baseline="0">
                  <a:ln>
                    <a:noFill/>
                  </a:ln>
                  <a:solidFill>
                    <a:schemeClr val="accent2"/>
                  </a:solidFill>
                  <a:effectLst/>
                  <a:latin typeface="Arial" panose="020B0604020202020204" pitchFamily="34" charset="0"/>
                </a:rPr>
                <a:t>Стандарты второго поколения</a:t>
              </a:r>
            </a:p>
          </p:txBody>
        </p:sp>
      </p:grpSp>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Зна́ние</a:t>
            </a:r>
            <a:r>
              <a:rPr lang="ru-RU" dirty="0" smtClean="0"/>
              <a:t> </a:t>
            </a:r>
            <a:r>
              <a:rPr lang="ru-RU" b="1" dirty="0" smtClean="0"/>
              <a:t>—</a:t>
            </a:r>
            <a:endParaRPr lang="ru-RU" dirty="0"/>
          </a:p>
        </p:txBody>
      </p:sp>
      <p:sp>
        <p:nvSpPr>
          <p:cNvPr id="3" name="Содержимое 2"/>
          <p:cNvSpPr>
            <a:spLocks noGrp="1"/>
          </p:cNvSpPr>
          <p:nvPr>
            <p:ph idx="1"/>
          </p:nvPr>
        </p:nvSpPr>
        <p:spPr>
          <a:xfrm>
            <a:off x="457200" y="1124744"/>
            <a:ext cx="8229600" cy="5001419"/>
          </a:xfrm>
        </p:spPr>
        <p:txBody>
          <a:bodyPr>
            <a:normAutofit fontScale="47500" lnSpcReduction="20000"/>
          </a:bodyPr>
          <a:lstStyle/>
          <a:p>
            <a:endParaRPr lang="ru-RU" b="1" dirty="0" smtClean="0"/>
          </a:p>
          <a:p>
            <a:r>
              <a:rPr lang="ru-RU" sz="4500" b="1" dirty="0" smtClean="0"/>
              <a:t>совокупность</a:t>
            </a:r>
            <a:r>
              <a:rPr lang="ru-RU" sz="4500" dirty="0" smtClean="0"/>
              <a:t> </a:t>
            </a:r>
            <a:r>
              <a:rPr lang="ru-RU" sz="4500" b="1" dirty="0" smtClean="0"/>
              <a:t>данных</a:t>
            </a:r>
            <a:r>
              <a:rPr lang="ru-RU" sz="4500" dirty="0" smtClean="0"/>
              <a:t> </a:t>
            </a:r>
            <a:r>
              <a:rPr lang="ru-RU" sz="4500" b="1" dirty="0" smtClean="0"/>
              <a:t>о</a:t>
            </a:r>
            <a:r>
              <a:rPr lang="ru-RU" sz="4500" dirty="0" smtClean="0"/>
              <a:t> </a:t>
            </a:r>
            <a:r>
              <a:rPr lang="ru-RU" sz="4500" b="1" dirty="0" smtClean="0"/>
              <a:t>мире, свойствах</a:t>
            </a:r>
            <a:r>
              <a:rPr lang="ru-RU" sz="4500" dirty="0" smtClean="0"/>
              <a:t> </a:t>
            </a:r>
            <a:r>
              <a:rPr lang="ru-RU" sz="4500" b="1" dirty="0" smtClean="0"/>
              <a:t>объектов, </a:t>
            </a:r>
            <a:r>
              <a:rPr lang="ru-RU" sz="4500" dirty="0" smtClean="0"/>
              <a:t>закономерностях процессов и явлений, а также правилах </a:t>
            </a:r>
            <a:r>
              <a:rPr lang="ru-RU" sz="4500" b="1" dirty="0" smtClean="0"/>
              <a:t>использования</a:t>
            </a:r>
            <a:r>
              <a:rPr lang="ru-RU" sz="4500" dirty="0" smtClean="0"/>
              <a:t> их для принятия решений; форма систематизации результатов </a:t>
            </a:r>
            <a:r>
              <a:rPr lang="ru-RU" sz="4500" b="1" dirty="0" smtClean="0"/>
              <a:t>познавательной деятельности </a:t>
            </a:r>
            <a:r>
              <a:rPr lang="ru-RU" sz="4500" dirty="0" smtClean="0"/>
              <a:t>человека. </a:t>
            </a:r>
          </a:p>
          <a:p>
            <a:r>
              <a:rPr lang="ru-RU" sz="4500" dirty="0" err="1" smtClean="0"/>
              <a:t>Зна́ние</a:t>
            </a:r>
            <a:r>
              <a:rPr lang="ru-RU" sz="4500" dirty="0" smtClean="0"/>
              <a:t> в широком смысле — </a:t>
            </a:r>
            <a:r>
              <a:rPr lang="ru-RU" sz="4500" b="1" dirty="0" smtClean="0"/>
              <a:t>субъективный</a:t>
            </a:r>
            <a:r>
              <a:rPr lang="ru-RU" sz="4500" dirty="0" smtClean="0"/>
              <a:t> образ реальности в форме понятий и представлений. </a:t>
            </a:r>
          </a:p>
          <a:p>
            <a:r>
              <a:rPr lang="ru-RU" sz="4500" dirty="0" smtClean="0"/>
              <a:t>Знание – форма </a:t>
            </a:r>
            <a:r>
              <a:rPr lang="ru-RU" sz="4500" b="1" dirty="0" smtClean="0"/>
              <a:t>социальной и индивидуальной памяти</a:t>
            </a:r>
            <a:r>
              <a:rPr lang="ru-RU" sz="4500" dirty="0" smtClean="0"/>
              <a:t>, свернутая </a:t>
            </a:r>
            <a:r>
              <a:rPr lang="ru-RU" sz="4500" b="1" dirty="0" smtClean="0"/>
              <a:t>схема деятельности </a:t>
            </a:r>
            <a:r>
              <a:rPr lang="ru-RU" sz="4500" dirty="0" smtClean="0"/>
              <a:t>и общения, результат обозначения, структурирования и осмысления объекта в процессе познания. Со времен элеатов, атомистов и Платона знание характеризуется через противоположность </a:t>
            </a:r>
            <a:r>
              <a:rPr lang="ru-RU" sz="4500" b="1" dirty="0" smtClean="0"/>
              <a:t>мнению</a:t>
            </a:r>
            <a:r>
              <a:rPr lang="ru-RU" sz="4500" dirty="0" smtClean="0"/>
              <a:t>. </a:t>
            </a:r>
          </a:p>
          <a:p>
            <a:r>
              <a:rPr lang="ru-RU" sz="4500" dirty="0" smtClean="0"/>
              <a:t>Глубокое, полное и </a:t>
            </a:r>
            <a:r>
              <a:rPr lang="ru-RU" sz="4500" b="1" dirty="0" smtClean="0"/>
              <a:t>совпадающее с объектом знание </a:t>
            </a:r>
            <a:r>
              <a:rPr lang="ru-RU" sz="4500" dirty="0" smtClean="0"/>
              <a:t>противопоставляется иному – поверхностному, фрагментарному и отклоняющемуся от подлинной реальности знанию, фактически лишаемому позитивного статуса и объявляемого </a:t>
            </a:r>
            <a:r>
              <a:rPr lang="ru-RU" sz="4500" b="1" dirty="0" smtClean="0"/>
              <a:t>заблуждением</a:t>
            </a:r>
            <a:r>
              <a:rPr lang="ru-RU" sz="4500"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Содержимое 2"/>
          <p:cNvSpPr>
            <a:spLocks noGrp="1"/>
          </p:cNvSpPr>
          <p:nvPr>
            <p:ph idx="1"/>
          </p:nvPr>
        </p:nvSpPr>
        <p:spPr/>
        <p:txBody>
          <a:bodyPr>
            <a:normAutofit fontScale="92500"/>
          </a:bodyPr>
          <a:lstStyle/>
          <a:p>
            <a:r>
              <a:rPr lang="ru-RU" b="1" dirty="0" err="1" smtClean="0"/>
              <a:t>Уме́ние</a:t>
            </a:r>
            <a:r>
              <a:rPr lang="ru-RU" dirty="0" smtClean="0"/>
              <a:t> — освоенный субъектом способ выполнения действия, обеспечиваемый совокупностью приобретённых </a:t>
            </a:r>
            <a:r>
              <a:rPr lang="ru-RU" b="1" dirty="0" smtClean="0"/>
              <a:t>знаний</a:t>
            </a:r>
            <a:r>
              <a:rPr lang="ru-RU" dirty="0" smtClean="0"/>
              <a:t> . Формируется путём упражнений и создаёт возможность выполнения действия не только в привычных, но и в изменившихся условиях.</a:t>
            </a:r>
          </a:p>
          <a:p>
            <a:r>
              <a:rPr lang="ru-RU" dirty="0" smtClean="0"/>
              <a:t> </a:t>
            </a:r>
            <a:r>
              <a:rPr lang="ru-RU" b="1" dirty="0" err="1" smtClean="0"/>
              <a:t>На́вык</a:t>
            </a:r>
            <a:r>
              <a:rPr lang="ru-RU" b="1" dirty="0" smtClean="0"/>
              <a:t> —</a:t>
            </a:r>
            <a:r>
              <a:rPr lang="ru-RU" dirty="0" smtClean="0"/>
              <a:t> </a:t>
            </a:r>
            <a:r>
              <a:rPr lang="ru-RU" b="1" dirty="0" smtClean="0"/>
              <a:t>способность</a:t>
            </a:r>
            <a:r>
              <a:rPr lang="ru-RU" dirty="0" smtClean="0"/>
              <a:t> деятельности, сформированная путём повторения и доведённая до автоматизма</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4414" y="785794"/>
            <a:ext cx="6595120" cy="1080120"/>
          </a:xfrm>
        </p:spPr>
        <p:txBody>
          <a:bodyPr>
            <a:normAutofit/>
          </a:bodyPr>
          <a:lstStyle/>
          <a:p>
            <a:r>
              <a:rPr lang="ru-RU" sz="2800" dirty="0" smtClean="0"/>
              <a:t>Задание 1</a:t>
            </a:r>
            <a:endParaRPr lang="ru-RU" sz="2800" dirty="0"/>
          </a:p>
        </p:txBody>
      </p:sp>
      <p:sp>
        <p:nvSpPr>
          <p:cNvPr id="4" name="Текст 3"/>
          <p:cNvSpPr>
            <a:spLocks noGrp="1"/>
          </p:cNvSpPr>
          <p:nvPr>
            <p:ph type="body" sz="half" idx="2"/>
          </p:nvPr>
        </p:nvSpPr>
        <p:spPr>
          <a:xfrm>
            <a:off x="714348" y="1785926"/>
            <a:ext cx="6739136" cy="4327376"/>
          </a:xfrm>
        </p:spPr>
        <p:txBody>
          <a:bodyPr>
            <a:normAutofit/>
          </a:bodyPr>
          <a:lstStyle/>
          <a:p>
            <a:r>
              <a:rPr lang="ru-RU" sz="2400" dirty="0" smtClean="0"/>
              <a:t>Заполнить пирамиду содержания обучения для вашей специальности по одной теме по следующему примеру </a:t>
            </a:r>
            <a:endParaRPr lang="ru-RU"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323528" y="260648"/>
            <a:ext cx="8496944" cy="5911552"/>
          </a:xfrm>
        </p:spPr>
        <p:txBody>
          <a:bodyPr>
            <a:normAutofit lnSpcReduction="10000"/>
          </a:bodyPr>
          <a:lstStyle/>
          <a:p>
            <a:r>
              <a:rPr lang="ru-RU" b="1" dirty="0" smtClean="0"/>
              <a:t>.</a:t>
            </a:r>
            <a:endParaRPr lang="ru-RU" dirty="0"/>
          </a:p>
          <a:p>
            <a:r>
              <a:rPr lang="ru-RU" b="1" dirty="0"/>
              <a:t>Тема: </a:t>
            </a:r>
            <a:r>
              <a:rPr lang="ru-RU" dirty="0"/>
              <a:t>"Эффект автоколебаний в нелинейных динамических системах«.</a:t>
            </a:r>
          </a:p>
          <a:p>
            <a:r>
              <a:rPr lang="ru-RU" dirty="0"/>
              <a:t> Занятия предназначены для студентов 3 курса, обучающихся по направлению подготовки</a:t>
            </a:r>
          </a:p>
          <a:p>
            <a:r>
              <a:rPr lang="ru-RU" dirty="0"/>
              <a:t>“Прикладная математика и информатика” Института информационных технологий, математики и механики.</a:t>
            </a:r>
          </a:p>
          <a:p>
            <a:r>
              <a:rPr lang="ru-RU" b="1" dirty="0"/>
              <a:t>Знания:</a:t>
            </a:r>
            <a:endParaRPr lang="ru-RU" dirty="0"/>
          </a:p>
          <a:p>
            <a:r>
              <a:rPr lang="ru-RU" dirty="0"/>
              <a:t>1. Понятие автоколебательной системы, явления автоколебаний, предельного </a:t>
            </a:r>
            <a:r>
              <a:rPr lang="ru-RU" dirty="0" err="1"/>
              <a:t>цикла,бифуркации</a:t>
            </a:r>
            <a:r>
              <a:rPr lang="ru-RU" dirty="0"/>
              <a:t>, мягкого и жесткого возбуждения колебаний</a:t>
            </a:r>
          </a:p>
          <a:p>
            <a:r>
              <a:rPr lang="ru-RU" dirty="0"/>
              <a:t>2. Метод </a:t>
            </a:r>
            <a:r>
              <a:rPr lang="ru-RU" dirty="0" err="1"/>
              <a:t>Ван-дер-Поля</a:t>
            </a:r>
            <a:r>
              <a:rPr lang="ru-RU" dirty="0"/>
              <a:t>, основная идея и его математическое обоснование, применимость к системам с неаналитическими правыми частями</a:t>
            </a:r>
          </a:p>
          <a:p>
            <a:r>
              <a:rPr lang="ru-RU" dirty="0"/>
              <a:t>3. Метод Пуанкаре, основная идея и его математическое обоснование, отличие от метода </a:t>
            </a:r>
            <a:r>
              <a:rPr lang="ru-RU" dirty="0" err="1"/>
              <a:t>Ван-дер-Поля</a:t>
            </a:r>
            <a:r>
              <a:rPr lang="ru-RU" dirty="0"/>
              <a:t>, его преимущества и недостатки</a:t>
            </a:r>
          </a:p>
          <a:p>
            <a:r>
              <a:rPr lang="ru-RU" dirty="0"/>
              <a:t>4. Основные математические модели механики, электродинамики, биологии, экологии и химии, в которых реализуются автоколебания</a:t>
            </a:r>
          </a:p>
          <a:p>
            <a:r>
              <a:rPr lang="ru-RU" b="1" dirty="0"/>
              <a:t>Умения:</a:t>
            </a:r>
            <a:endParaRPr lang="ru-RU" dirty="0"/>
          </a:p>
          <a:p>
            <a:r>
              <a:rPr lang="ru-RU" dirty="0"/>
              <a:t>1. Построение фазовых портретов автоколебательных динамических систем</a:t>
            </a:r>
          </a:p>
          <a:p>
            <a:r>
              <a:rPr lang="ru-RU" dirty="0"/>
              <a:t>Усвоение знаний №1 и №4.</a:t>
            </a:r>
          </a:p>
          <a:p>
            <a:r>
              <a:rPr lang="ru-RU" dirty="0"/>
              <a:t>2. Динамическая интерпретация фазовых портретов автоколебательных систем</a:t>
            </a:r>
          </a:p>
          <a:p>
            <a:r>
              <a:rPr lang="ru-RU" dirty="0"/>
              <a:t>Усвоение знаний №1 и №4.</a:t>
            </a:r>
          </a:p>
          <a:p>
            <a:r>
              <a:rPr lang="ru-RU" dirty="0"/>
              <a:t>3. Построение амплитудных уравнений для автоколебательных систем</a:t>
            </a:r>
          </a:p>
          <a:p>
            <a:r>
              <a:rPr lang="ru-RU" dirty="0"/>
              <a:t>Усвоение знаний №1 и №2</a:t>
            </a:r>
          </a:p>
          <a:p>
            <a:r>
              <a:rPr lang="ru-RU" dirty="0"/>
              <a:t>4. Исследование на существование и устойчивость предельных циклов в </a:t>
            </a:r>
            <a:r>
              <a:rPr lang="ru-RU" dirty="0" err="1"/>
              <a:t>слабонелинейных</a:t>
            </a:r>
            <a:r>
              <a:rPr lang="ru-RU" dirty="0"/>
              <a:t> системах</a:t>
            </a:r>
          </a:p>
          <a:p>
            <a:r>
              <a:rPr lang="ru-RU" dirty="0"/>
              <a:t>Усвоение знаний №2 и №3</a:t>
            </a:r>
          </a:p>
          <a:p>
            <a:r>
              <a:rPr lang="ru-RU" dirty="0"/>
              <a:t>5. Проведение </a:t>
            </a:r>
            <a:r>
              <a:rPr lang="ru-RU" dirty="0" err="1"/>
              <a:t>бифуркационного</a:t>
            </a:r>
            <a:r>
              <a:rPr lang="ru-RU" dirty="0"/>
              <a:t> анализа автоколебательных решений</a:t>
            </a:r>
          </a:p>
          <a:p>
            <a:r>
              <a:rPr lang="ru-RU" dirty="0"/>
              <a:t>Усвоение знаний №2 и №3</a:t>
            </a:r>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611560" y="188640"/>
            <a:ext cx="8280920" cy="5983560"/>
          </a:xfrm>
        </p:spPr>
        <p:txBody>
          <a:bodyPr>
            <a:normAutofit/>
          </a:bodyPr>
          <a:lstStyle/>
          <a:p>
            <a:r>
              <a:rPr lang="ru-RU" b="1" dirty="0"/>
              <a:t>Владение(Навыки):</a:t>
            </a:r>
            <a:endParaRPr lang="ru-RU" dirty="0"/>
          </a:p>
          <a:p>
            <a:r>
              <a:rPr lang="ru-RU" dirty="0"/>
              <a:t>1. Качественными методами построения фазовых портретов автоколебательных систем Реализация умений №1 и №2</a:t>
            </a:r>
          </a:p>
          <a:p>
            <a:r>
              <a:rPr lang="ru-RU" dirty="0"/>
              <a:t>2. Методом усреднения в случае </a:t>
            </a:r>
            <a:r>
              <a:rPr lang="ru-RU" dirty="0" err="1"/>
              <a:t>слабонелинейных</a:t>
            </a:r>
            <a:r>
              <a:rPr lang="ru-RU" dirty="0"/>
              <a:t> колебаний, а именно методом</a:t>
            </a:r>
          </a:p>
          <a:p>
            <a:r>
              <a:rPr lang="ru-RU" dirty="0" err="1"/>
              <a:t>Ван-дер-Поля</a:t>
            </a:r>
            <a:r>
              <a:rPr lang="ru-RU" dirty="0"/>
              <a:t> Реализация умений №3 и №4</a:t>
            </a:r>
          </a:p>
          <a:p>
            <a:r>
              <a:rPr lang="ru-RU" dirty="0"/>
              <a:t>3. Методом исследования систем методом Пуанкаре</a:t>
            </a:r>
          </a:p>
          <a:p>
            <a:r>
              <a:rPr lang="ru-RU" dirty="0"/>
              <a:t>Реализация умений №4 и №5</a:t>
            </a:r>
          </a:p>
          <a:p>
            <a:r>
              <a:rPr lang="ru-RU" dirty="0"/>
              <a:t>4. Методом определения устойчивости автоколебательных решений</a:t>
            </a:r>
          </a:p>
          <a:p>
            <a:r>
              <a:rPr lang="ru-RU" dirty="0"/>
              <a:t>Реализация умений №3, №4 и №5</a:t>
            </a:r>
          </a:p>
          <a:p>
            <a:r>
              <a:rPr lang="ru-RU" dirty="0"/>
              <a:t>5. Методом построения </a:t>
            </a:r>
            <a:r>
              <a:rPr lang="ru-RU" dirty="0" err="1"/>
              <a:t>бифуркационных</a:t>
            </a:r>
            <a:r>
              <a:rPr lang="ru-RU" dirty="0"/>
              <a:t> диаграмм для амплитудных уравнений</a:t>
            </a:r>
          </a:p>
          <a:p>
            <a:r>
              <a:rPr lang="ru-RU" dirty="0"/>
              <a:t>Реализация умений №2, №3, №4 и №5</a:t>
            </a:r>
          </a:p>
          <a:p>
            <a:r>
              <a:rPr lang="ru-RU" dirty="0"/>
              <a:t> </a:t>
            </a:r>
          </a:p>
          <a:p>
            <a:r>
              <a:rPr lang="ru-RU" b="1" dirty="0"/>
              <a:t>Самостоятельная работа</a:t>
            </a:r>
            <a:endParaRPr lang="ru-RU" dirty="0"/>
          </a:p>
          <a:p>
            <a:r>
              <a:rPr lang="ru-RU" dirty="0"/>
              <a:t>1. Подробный разбор способов решения практических задач с помощью метода</a:t>
            </a:r>
          </a:p>
          <a:p>
            <a:r>
              <a:rPr lang="ru-RU" dirty="0" err="1"/>
              <a:t>Ван-дер-Поля</a:t>
            </a:r>
            <a:r>
              <a:rPr lang="ru-RU" dirty="0"/>
              <a:t>, с дальнейшим самостоятельным решением задач</a:t>
            </a:r>
          </a:p>
          <a:p>
            <a:r>
              <a:rPr lang="ru-RU" dirty="0"/>
              <a:t>Доведение навыка владения умений №1, №2, №3, №4, №5 до необходимого уровня</a:t>
            </a:r>
          </a:p>
          <a:p>
            <a:r>
              <a:rPr lang="ru-RU" dirty="0"/>
              <a:t>2. Подробный разбор способов решения практических задач с помощью метода Пуанкаре, с дельнейшим самостоятельным решением задач</a:t>
            </a:r>
          </a:p>
          <a:p>
            <a:r>
              <a:rPr lang="ru-RU" dirty="0"/>
              <a:t>Доведение навыка владения умений №1, №2, №3, №4, №5 до необходимого уровня</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a:xfrm>
            <a:off x="251520" y="0"/>
            <a:ext cx="7704856" cy="6172200"/>
          </a:xfrm>
        </p:spPr>
        <p:txBody>
          <a:bodyPr/>
          <a:lstStyle/>
          <a:p>
            <a:r>
              <a:rPr lang="ru-RU" b="1" dirty="0"/>
              <a:t>Творчество:</a:t>
            </a:r>
            <a:endParaRPr lang="ru-RU" dirty="0"/>
          </a:p>
          <a:p>
            <a:r>
              <a:rPr lang="ru-RU" dirty="0"/>
              <a:t>1. Построение математических моделей из различных областей науки и техники, а также их исследование с помощью ранее изученных и новых методов</a:t>
            </a:r>
          </a:p>
          <a:p>
            <a:r>
              <a:rPr lang="ru-RU" dirty="0"/>
              <a:t>2. При рассмотрении нетиповой задачи определения способа сведения к стандартному виду, в том числе с применением дополнительных методов</a:t>
            </a:r>
          </a:p>
          <a:p>
            <a:r>
              <a:rPr lang="ru-RU" dirty="0"/>
              <a:t>3. Оптимизация некоторых этапов метода </a:t>
            </a:r>
            <a:r>
              <a:rPr lang="ru-RU" dirty="0" err="1"/>
              <a:t>Ван-дер-Поля</a:t>
            </a:r>
            <a:r>
              <a:rPr lang="ru-RU" dirty="0"/>
              <a:t> и анализа усредненных уравнений</a:t>
            </a:r>
          </a:p>
          <a:p>
            <a:r>
              <a:rPr lang="ru-RU" dirty="0"/>
              <a:t>4. Определение оптимального метода решения задач</a:t>
            </a:r>
          </a:p>
          <a:p>
            <a:r>
              <a:rPr lang="ru-RU" b="1" dirty="0"/>
              <a:t>Воспитательный потенциал и формирование эмоционально целостного отношения к</a:t>
            </a:r>
            <a:endParaRPr lang="ru-RU" dirty="0"/>
          </a:p>
          <a:p>
            <a:r>
              <a:rPr lang="ru-RU" b="1" dirty="0"/>
              <a:t>миру:</a:t>
            </a:r>
            <a:endParaRPr lang="ru-RU" dirty="0"/>
          </a:p>
          <a:p>
            <a:r>
              <a:rPr lang="ru-RU" dirty="0"/>
              <a:t>1. Понимание универсальности понятий нелинейной динамики, знакомство со свойством универсальности ряда автоколебательных моделей, что способствуют росту мотивации деятельности в рамках прикладной математики</a:t>
            </a:r>
          </a:p>
          <a:p>
            <a:r>
              <a:rPr lang="ru-RU" dirty="0"/>
              <a:t>2. Продемонстрированы междисциплинарные связи нелинейной динамики, развитие её методов в физике, химии и биологии</a:t>
            </a:r>
          </a:p>
          <a:p>
            <a:r>
              <a:rPr lang="ru-RU" dirty="0"/>
              <a:t>3. Задачи подобраны таким образом, чтобы в процессе их решения студенты могли освоить основные приемы и приближенные методы, широко применяемые при теоретическом исследовании более сложных объектов</a:t>
            </a:r>
          </a:p>
          <a:p>
            <a:r>
              <a:rPr lang="ru-RU" dirty="0"/>
              <a:t>4. Изученные методы могут быть полезны и применены при выполнении курсовых </a:t>
            </a:r>
            <a:r>
              <a:rPr lang="ru-RU" dirty="0" err="1"/>
              <a:t>идипломных</a:t>
            </a:r>
            <a:r>
              <a:rPr lang="ru-RU" dirty="0"/>
              <a:t> работ</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Вопросы для обсуждения</a:t>
            </a:r>
          </a:p>
        </p:txBody>
      </p:sp>
      <p:sp>
        <p:nvSpPr>
          <p:cNvPr id="3" name="Содержимое 2"/>
          <p:cNvSpPr>
            <a:spLocks noGrp="1"/>
          </p:cNvSpPr>
          <p:nvPr>
            <p:ph idx="1"/>
          </p:nvPr>
        </p:nvSpPr>
        <p:spPr/>
        <p:txBody>
          <a:bodyPr/>
          <a:lstStyle/>
          <a:p>
            <a:r>
              <a:rPr lang="ru-RU" dirty="0"/>
              <a:t>1. ФГОС и учебный процесс</a:t>
            </a:r>
          </a:p>
          <a:p>
            <a:r>
              <a:rPr lang="ru-RU" dirty="0"/>
              <a:t>2. Компетенции аспирантов  и </a:t>
            </a:r>
            <a:r>
              <a:rPr lang="ru-RU" dirty="0" err="1"/>
              <a:t>компетентностный</a:t>
            </a:r>
            <a:r>
              <a:rPr lang="ru-RU" dirty="0"/>
              <a:t> подход</a:t>
            </a:r>
          </a:p>
          <a:p>
            <a:r>
              <a:rPr lang="ru-RU" dirty="0"/>
              <a:t>3. Предмет «Педагогика высшей школы»</a:t>
            </a:r>
          </a:p>
          <a:p>
            <a:r>
              <a:rPr lang="ru-RU" dirty="0"/>
              <a:t>4. Дидактика. Процесс обучения. </a:t>
            </a:r>
          </a:p>
          <a:p>
            <a:r>
              <a:rPr lang="ru-RU" dirty="0"/>
              <a:t>5. Категории дидактики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a:t>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a:t>
            </a:r>
            <a:r>
              <a:rPr lang="ru-RU" sz="2200" dirty="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a:t>Виды Проф. </a:t>
            </a:r>
            <a:r>
              <a:rPr lang="ru-RU" sz="5500" dirty="0" err="1"/>
              <a:t>Деят</a:t>
            </a:r>
            <a:r>
              <a:rPr lang="ru-RU" sz="5500" dirty="0"/>
              <a:t>. </a:t>
            </a:r>
          </a:p>
          <a:p>
            <a:pPr>
              <a:buNone/>
            </a:pPr>
            <a:r>
              <a:rPr lang="ru-RU" sz="5500" dirty="0"/>
              <a:t> Преподавательская деятельность по образовательным программам высшего образования</a:t>
            </a:r>
            <a:endParaRPr lang="ru-RU" sz="5500" b="1" dirty="0"/>
          </a:p>
          <a:p>
            <a:r>
              <a:rPr lang="ru-RU" sz="5500" b="1" dirty="0"/>
              <a:t>Деятельность</a:t>
            </a:r>
            <a:r>
              <a:rPr lang="ru-RU" sz="5500" dirty="0"/>
              <a:t> Планировать 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a:t>ФГОС =</a:t>
            </a:r>
            <a:r>
              <a:rPr lang="en-US" sz="5500" b="1" dirty="0"/>
              <a:t>&gt;</a:t>
            </a:r>
            <a:r>
              <a:rPr lang="ru-RU" sz="5500" b="1" dirty="0"/>
              <a:t>ПК 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a:t>Компетенции выпускника аспирантуры</a:t>
            </a:r>
          </a:p>
        </p:txBody>
      </p:sp>
      <p:sp>
        <p:nvSpPr>
          <p:cNvPr id="3" name="Содержимое 2"/>
          <p:cNvSpPr>
            <a:spLocks noGrp="1"/>
          </p:cNvSpPr>
          <p:nvPr>
            <p:ph idx="1"/>
          </p:nvPr>
        </p:nvSpPr>
        <p:spPr/>
        <p:txBody>
          <a:bodyPr>
            <a:normAutofit/>
          </a:bodyPr>
          <a:lstStyle/>
          <a:p>
            <a:pPr>
              <a:buNone/>
            </a:pPr>
            <a:r>
              <a:rPr lang="ru-RU" sz="4800" b="1" i="1" dirty="0"/>
              <a:t>Формируемые компетенции в курсе ПВШ</a:t>
            </a:r>
            <a:r>
              <a:rPr lang="ru-RU" sz="4800" i="1" dirty="0"/>
              <a:t>.</a:t>
            </a:r>
            <a:endParaRPr lang="en-US" sz="4800" i="1" dirty="0"/>
          </a:p>
          <a:p>
            <a:pPr>
              <a:buNone/>
            </a:pPr>
            <a:r>
              <a:rPr lang="ru-RU" sz="4800" i="1" dirty="0"/>
              <a:t>Это задачи изучения нашего курса</a:t>
            </a:r>
            <a:endParaRPr lang="ru-RU" sz="4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a:t/>
            </a:r>
            <a:br>
              <a:rPr lang="ru-RU" b="1" i="1" dirty="0"/>
            </a:br>
            <a:r>
              <a:rPr lang="ru-RU" b="1" dirty="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a:p>
          <a:p>
            <a:r>
              <a:rPr lang="ru-RU" dirty="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a:p>
          <a:p>
            <a:r>
              <a:rPr lang="ru-RU" dirty="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a:p>
          <a:p>
            <a:r>
              <a:rPr lang="ru-RU" dirty="0"/>
              <a:t>- готовность использовать современные методы и технологии научной коммуникации на государственном и иностранном языках (УК-4);</a:t>
            </a:r>
            <a:endParaRPr lang="ru-RU" sz="2400" dirty="0"/>
          </a:p>
          <a:p>
            <a:r>
              <a:rPr lang="ru-RU" dirty="0"/>
              <a:t>- способность следовать этическим нормам в профессиональной деятельности (УК-5);</a:t>
            </a:r>
            <a:endParaRPr lang="ru-RU" sz="2400" dirty="0"/>
          </a:p>
          <a:p>
            <a:r>
              <a:rPr lang="ru-RU" dirty="0"/>
              <a:t>- способность планировать и решать задачи собственного профессионального и личностного развития (УК-6).</a:t>
            </a:r>
            <a:endParaRPr lang="ru-RU" sz="2400" dirty="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23</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extLst>
                    <a:ext uri="{9D8B030D-6E8A-4147-A177-3AD203B41FA5}">
                      <a16:colId xmlns:a16="http://schemas.microsoft.com/office/drawing/2014/main" xmlns="" val="20000"/>
                    </a:ext>
                  </a:extLst>
                </a:gridCol>
                <a:gridCol w="1352550">
                  <a:extLst>
                    <a:ext uri="{9D8B030D-6E8A-4147-A177-3AD203B41FA5}">
                      <a16:colId xmlns:a16="http://schemas.microsoft.com/office/drawing/2014/main" xmlns="" val="20001"/>
                    </a:ext>
                  </a:extLst>
                </a:gridCol>
                <a:gridCol w="1352550">
                  <a:extLst>
                    <a:ext uri="{9D8B030D-6E8A-4147-A177-3AD203B41FA5}">
                      <a16:colId xmlns:a16="http://schemas.microsoft.com/office/drawing/2014/main" xmlns="" val="20002"/>
                    </a:ext>
                  </a:extLst>
                </a:gridCol>
                <a:gridCol w="1350962">
                  <a:extLst>
                    <a:ext uri="{9D8B030D-6E8A-4147-A177-3AD203B41FA5}">
                      <a16:colId xmlns:a16="http://schemas.microsoft.com/office/drawing/2014/main" xmlns="" val="20003"/>
                    </a:ext>
                  </a:extLst>
                </a:gridCol>
                <a:gridCol w="1416050">
                  <a:extLst>
                    <a:ext uri="{9D8B030D-6E8A-4147-A177-3AD203B41FA5}">
                      <a16:colId xmlns:a16="http://schemas.microsoft.com/office/drawing/2014/main" xmlns="" val="20004"/>
                    </a:ext>
                  </a:extLst>
                </a:gridCol>
                <a:gridCol w="1439863">
                  <a:extLst>
                    <a:ext uri="{9D8B030D-6E8A-4147-A177-3AD203B41FA5}">
                      <a16:colId xmlns:a16="http://schemas.microsoft.com/office/drawing/2014/main" xmlns="" val="20005"/>
                    </a:ext>
                  </a:extLst>
                </a:gridCol>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a:t>Исслед</a:t>
            </a:r>
            <a:r>
              <a:rPr lang="ru-RU" b="1" dirty="0"/>
              <a:t>. аспект</a:t>
            </a:r>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a:t>Преподавание</a:t>
            </a:r>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a:t>Профессиональные компетенции (ПК-13.00.02</a:t>
            </a:r>
            <a:r>
              <a:rPr lang="ru-RU" dirty="0"/>
              <a:t>)</a:t>
            </a:r>
            <a:br>
              <a:rPr lang="ru-RU" dirty="0"/>
            </a:br>
            <a:r>
              <a:rPr lang="ru-RU" i="1" dirty="0"/>
              <a:t> </a:t>
            </a:r>
            <a:r>
              <a:rPr lang="ru-RU" sz="2700" i="1" dirty="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 из УК1</a:t>
            </a:r>
          </a:p>
          <a:p>
            <a:r>
              <a:rPr lang="ru-RU" dirty="0"/>
              <a:t>формулировать новые конкурентоспособные идеи в области теории и методики обучения и воспитания (ПК-2);из УК 1</a:t>
            </a:r>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3);</a:t>
            </a:r>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преподавательская деятельность</a:t>
            </a:r>
            <a:endParaRPr lang="ru-RU" dirty="0"/>
          </a:p>
        </p:txBody>
      </p:sp>
      <p:sp>
        <p:nvSpPr>
          <p:cNvPr id="3" name="Содержимое 2"/>
          <p:cNvSpPr>
            <a:spLocks noGrp="1"/>
          </p:cNvSpPr>
          <p:nvPr>
            <p:ph idx="1"/>
          </p:nvPr>
        </p:nvSpPr>
        <p:spPr>
          <a:xfrm>
            <a:off x="457200" y="620688"/>
            <a:ext cx="8229600" cy="5505475"/>
          </a:xfrm>
        </p:spPr>
        <p:txBody>
          <a:bodyPr>
            <a:normAutofit lnSpcReduction="10000"/>
          </a:bodyPr>
          <a:lstStyle/>
          <a:p>
            <a:r>
              <a:rPr lang="ru-RU" i="1" dirty="0" smtClean="0"/>
              <a:t>:</a:t>
            </a:r>
            <a:endParaRPr lang="ru-RU" dirty="0"/>
          </a:p>
          <a:p>
            <a:r>
              <a:rPr lang="ru-RU" dirty="0"/>
              <a:t>способность самостоятельно разрабатывать курсы по выбору для студентов вузов по профилю научной направленности (ПК-6);</a:t>
            </a:r>
          </a:p>
          <a:p>
            <a:r>
              <a:rPr lang="ru-RU" dirty="0"/>
              <a:t>способность разрабатывать учебно-методические комплексы, в т.ч.  для электронного и мобильного обучения (ПК-7;</a:t>
            </a:r>
          </a:p>
          <a:p>
            <a:r>
              <a:rPr lang="ru-RU" dirty="0"/>
              <a:t> способность руководить исследовательской деятельностью студентов и школьников (ПК 8).</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a:t>ПК </a:t>
            </a:r>
            <a:r>
              <a:rPr lang="ru-RU" sz="2800" b="1" dirty="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a:t>научная и научно-исследовательская деятельность:</a:t>
            </a:r>
            <a:endParaRPr lang="ru-RU" dirty="0"/>
          </a:p>
          <a:p>
            <a:pPr>
              <a:lnSpc>
                <a:spcPct val="90000"/>
              </a:lnSpc>
              <a:buFont typeface="Wingdings 3" pitchFamily="18" charset="2"/>
              <a:buNone/>
            </a:pPr>
            <a:r>
              <a:rPr lang="ru-RU" dirty="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a:p>
          <a:p>
            <a:pPr>
              <a:lnSpc>
                <a:spcPct val="90000"/>
              </a:lnSpc>
              <a:buFont typeface="Wingdings 3" pitchFamily="18" charset="2"/>
              <a:buNone/>
            </a:pPr>
            <a:r>
              <a:rPr lang="ru-RU" i="1" dirty="0"/>
              <a:t>преподавательская деятельность:</a:t>
            </a:r>
            <a:endParaRPr lang="ru-RU" dirty="0"/>
          </a:p>
          <a:p>
            <a:pPr>
              <a:lnSpc>
                <a:spcPct val="90000"/>
              </a:lnSpc>
              <a:buFont typeface="Wingdings 3" pitchFamily="18" charset="2"/>
              <a:buNone/>
            </a:pPr>
            <a:r>
              <a:rPr lang="ru-RU" dirty="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a:t>способностью разрабатывать учебно-методические комплексы для электронного и мобильного обучения (ПК-4). </a:t>
            </a:r>
          </a:p>
          <a:p>
            <a:pPr>
              <a:lnSpc>
                <a:spcPct val="90000"/>
              </a:lnSpc>
            </a:pPr>
            <a:endParaRPr lang="ru-RU" sz="3600" dirty="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Разложение компетенций</a:t>
            </a:r>
            <a:br>
              <a:rPr lang="ru-RU" sz="2800" dirty="0"/>
            </a:br>
            <a:r>
              <a:rPr lang="ru-RU" sz="2800" dirty="0"/>
              <a:t>ОПК 1 владение методологией и методами педагогических исследований</a:t>
            </a:r>
            <a:r>
              <a:rPr lang="ru-RU" sz="2800" b="1" dirty="0"/>
              <a:t/>
            </a:r>
            <a:br>
              <a:rPr lang="ru-RU" sz="2800" b="1" dirty="0"/>
            </a:br>
            <a:endParaRPr lang="ru-RU" sz="2800" dirty="0"/>
          </a:p>
        </p:txBody>
      </p:sp>
      <p:sp>
        <p:nvSpPr>
          <p:cNvPr id="3" name="Содержимое 2"/>
          <p:cNvSpPr>
            <a:spLocks noGrp="1"/>
          </p:cNvSpPr>
          <p:nvPr>
            <p:ph idx="1"/>
          </p:nvPr>
        </p:nvSpPr>
        <p:spPr>
          <a:xfrm>
            <a:off x="457200" y="1196752"/>
            <a:ext cx="8229600" cy="4929411"/>
          </a:xfrm>
        </p:spPr>
        <p:txBody>
          <a:bodyPr>
            <a:normAutofit fontScale="47500" lnSpcReduction="20000"/>
          </a:bodyPr>
          <a:lstStyle/>
          <a:p>
            <a:r>
              <a:rPr lang="ru-RU" b="1" dirty="0"/>
              <a:t>знать:</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микроокружения 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Литература </a:t>
            </a:r>
          </a:p>
        </p:txBody>
      </p:sp>
      <p:sp>
        <p:nvSpPr>
          <p:cNvPr id="3" name="Содержимое 2"/>
          <p:cNvSpPr>
            <a:spLocks noGrp="1"/>
          </p:cNvSpPr>
          <p:nvPr>
            <p:ph idx="1"/>
          </p:nvPr>
        </p:nvSpPr>
        <p:spPr>
          <a:xfrm>
            <a:off x="457200" y="1268760"/>
            <a:ext cx="8229600" cy="5256584"/>
          </a:xfrm>
        </p:spPr>
        <p:txBody>
          <a:bodyPr>
            <a:normAutofit fontScale="47500" lnSpcReduction="20000"/>
          </a:bodyPr>
          <a:lstStyle/>
          <a:p>
            <a:r>
              <a:rPr lang="ru-RU" sz="4200" dirty="0"/>
              <a:t>Педагогика и психология высшей школы: Учебное пособие. - Ростов </a:t>
            </a:r>
            <a:r>
              <a:rPr lang="ru-RU" sz="4200" dirty="0" err="1"/>
              <a:t>н</a:t>
            </a:r>
            <a:r>
              <a:rPr lang="ru-RU" sz="4200" dirty="0"/>
              <a:t>/</a:t>
            </a:r>
            <a:r>
              <a:rPr lang="ru-RU" sz="4200" dirty="0" err="1"/>
              <a:t>Д:Феникс</a:t>
            </a:r>
            <a:r>
              <a:rPr lang="ru-RU" sz="4200" dirty="0"/>
              <a:t>, 2002. - 544 с.  Ответственный редактор М. В. Буланова-Топоркова</a:t>
            </a:r>
          </a:p>
          <a:p>
            <a:r>
              <a:rPr lang="ru-RU" sz="4200" dirty="0"/>
              <a:t>Ф.В. </a:t>
            </a:r>
            <a:r>
              <a:rPr lang="ru-RU" sz="4200" dirty="0" err="1"/>
              <a:t>Шарипов</a:t>
            </a:r>
            <a:r>
              <a:rPr lang="ru-RU" sz="4200" dirty="0"/>
              <a:t>. Педагогика и психология высшей школы : учеб. пособие— М. : Логос, 2012 .— (Новая университетская библиотека) .</a:t>
            </a:r>
          </a:p>
          <a:p>
            <a:r>
              <a:rPr lang="ru-RU" sz="4200" dirty="0"/>
              <a:t> С.Д.Смирнов. Педагогика и психология высшего образования. М., 2001</a:t>
            </a:r>
          </a:p>
          <a:p>
            <a:r>
              <a:rPr lang="ru-RU" sz="4200" dirty="0"/>
              <a:t>Н. Н. Рощина Основы дидактики высшей школы.  Учебное пособие по дисциплине «Педагогика и психология высшей школы» для адъюнктов и аспирантов </a:t>
            </a:r>
            <a:r>
              <a:rPr lang="ru-RU" sz="2400" dirty="0" smtClean="0"/>
              <a:t> </a:t>
            </a:r>
            <a:r>
              <a:rPr lang="ru-RU" sz="3800" dirty="0" smtClean="0"/>
              <a:t>- </a:t>
            </a:r>
            <a:r>
              <a:rPr lang="ru-RU" sz="3800" dirty="0" err="1" smtClean="0"/>
              <a:t>Новогорск</a:t>
            </a:r>
            <a:r>
              <a:rPr lang="ru-RU" sz="3800" dirty="0" smtClean="0"/>
              <a:t>: 2011, 109 стр.</a:t>
            </a:r>
            <a:endParaRPr lang="ru-RU" sz="3800" dirty="0"/>
          </a:p>
          <a:p>
            <a:r>
              <a:rPr lang="ru-RU" sz="4200" b="1" dirty="0"/>
              <a:t>Педагогика и методика преподавания в высшей школе</a:t>
            </a:r>
            <a:r>
              <a:rPr lang="ru-RU" sz="4200" dirty="0"/>
              <a:t>: учебно-методическое пособие/ Под ред. А.И. </a:t>
            </a:r>
            <a:r>
              <a:rPr lang="ru-RU" sz="4200" dirty="0" err="1"/>
              <a:t>Артюхиной</a:t>
            </a:r>
            <a:r>
              <a:rPr lang="ru-RU" sz="4200" dirty="0"/>
              <a:t>.- Волгоград, 2016.- 246с</a:t>
            </a:r>
            <a:r>
              <a:rPr lang="ru-RU" sz="4200" dirty="0" smtClean="0"/>
              <a:t>.</a:t>
            </a:r>
          </a:p>
          <a:p>
            <a:r>
              <a:rPr lang="ru-RU" sz="4200" dirty="0" err="1" smtClean="0"/>
              <a:t>Вдовюк</a:t>
            </a:r>
            <a:r>
              <a:rPr lang="ru-RU" sz="4200" dirty="0" smtClean="0"/>
              <a:t> В.И., Фильков С.М. Основы педагогики высшей школы в структурно-логических схемах , Учебное пособие. Москва .МГИМО(У) МИД России.2004 </a:t>
            </a:r>
          </a:p>
          <a:p>
            <a:r>
              <a:rPr lang="ru-RU" sz="3400" dirty="0"/>
              <a:t/>
            </a:r>
            <a:br>
              <a:rPr lang="ru-RU" sz="3400" dirty="0"/>
            </a:br>
            <a:r>
              <a:rPr lang="ru-RU" sz="3400" dirty="0"/>
              <a:t/>
            </a:r>
            <a:br>
              <a:rPr lang="ru-RU" sz="3400" dirty="0"/>
            </a:br>
            <a:r>
              <a:rPr lang="ru-RU" dirty="0"/>
              <a:t/>
            </a:r>
            <a:br>
              <a:rPr lang="ru-RU" dirty="0"/>
            </a:b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a:t/>
            </a:r>
            <a:br>
              <a:rPr lang="ru-RU" sz="2800" b="1" dirty="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a:t>знать:</a:t>
            </a:r>
          </a:p>
          <a:p>
            <a:r>
              <a:rPr lang="ru-RU" dirty="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a:p>
          <a:p>
            <a:r>
              <a:rPr lang="ru-RU" dirty="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a:p>
          <a:p>
            <a:r>
              <a:rPr lang="ru-RU" dirty="0"/>
              <a:t>- критерии отбора мультимедиа-средств для использования в научно-исследовательской и научно-педагогической работе.</a:t>
            </a:r>
            <a:endParaRPr lang="ru-RU" b="1" dirty="0"/>
          </a:p>
          <a:p>
            <a:r>
              <a:rPr lang="ru-RU" b="1" dirty="0"/>
              <a:t>уметь:</a:t>
            </a:r>
          </a:p>
          <a:p>
            <a:r>
              <a:rPr lang="ru-RU" dirty="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a:p>
          <a:p>
            <a:r>
              <a:rPr lang="ru-RU" dirty="0"/>
              <a:t>технологий;</a:t>
            </a:r>
            <a:endParaRPr lang="ru-RU" b="1" dirty="0"/>
          </a:p>
          <a:p>
            <a:r>
              <a:rPr lang="ru-RU" dirty="0"/>
              <a:t>- применять мультимедиа-средства соответственно цели и предмету своей научно-педагогической и научно-исследовательской работы</a:t>
            </a:r>
            <a:endParaRPr lang="ru-RU" b="1" dirty="0"/>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ОПК 6</a:t>
            </a:r>
            <a:r>
              <a:rPr lang="ru-RU" sz="2800" b="1" dirty="0"/>
              <a:t/>
            </a:r>
            <a:br>
              <a:rPr lang="ru-RU" sz="2800" b="1" dirty="0"/>
            </a:br>
            <a:r>
              <a:rPr lang="ru-RU" sz="2800" dirty="0"/>
              <a:t>способность обоснованно выбирать и эффективно использовать образовательные технологии, методы и средства </a:t>
            </a:r>
            <a:r>
              <a:rPr lang="ru-RU" sz="2800" b="1" dirty="0"/>
              <a:t/>
            </a:r>
            <a:br>
              <a:rPr lang="ru-RU" sz="2800" b="1" dirty="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a:t>уметь:</a:t>
            </a:r>
          </a:p>
          <a:p>
            <a:r>
              <a:rPr lang="ru-RU" dirty="0"/>
              <a:t>- определять цели и задачи образовательной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a:t>ИТОГ по всем компетенциям</a:t>
            </a:r>
            <a:br>
              <a:rPr lang="ru-RU" i="1" dirty="0"/>
            </a:br>
            <a:r>
              <a:rPr lang="ru-RU" i="1" dirty="0"/>
              <a:t>Требования к уровню</a:t>
            </a:r>
            <a:r>
              <a:rPr lang="ru-RU" b="1" i="1" dirty="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p>
          <a:p>
            <a:pPr>
              <a:buNone/>
            </a:pPr>
            <a:r>
              <a:rPr lang="ru-RU" b="1" i="1" dirty="0"/>
              <a:t>(перевод компетенций на язык знаний и умений)</a:t>
            </a:r>
            <a:endParaRPr lang="ru-RU" dirty="0"/>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a:t>Уметь</a:t>
            </a:r>
            <a:r>
              <a:rPr lang="ru-RU" dirty="0"/>
              <a:t>:</a:t>
            </a:r>
            <a:br>
              <a:rPr lang="ru-RU" dirty="0"/>
            </a:br>
            <a:endParaRPr lang="ru-RU" dirty="0"/>
          </a:p>
        </p:txBody>
      </p:sp>
      <p:sp>
        <p:nvSpPr>
          <p:cNvPr id="3" name="Содержимое 2"/>
          <p:cNvSpPr>
            <a:spLocks noGrp="1"/>
          </p:cNvSpPr>
          <p:nvPr>
            <p:ph idx="1"/>
          </p:nvPr>
        </p:nvSpPr>
        <p:spPr/>
        <p:txBody>
          <a:bodyPr>
            <a:normAutofit fontScale="47500" lnSpcReduction="20000"/>
          </a:bodyPr>
          <a:lstStyle/>
          <a:p>
            <a:r>
              <a:rPr lang="ru-RU" dirty="0"/>
              <a:t>– 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a:t>Владеть</a:t>
            </a:r>
            <a:r>
              <a:rPr lang="ru-RU" dirty="0"/>
              <a:t>:</a:t>
            </a:r>
            <a:br>
              <a:rPr lang="ru-RU" dirty="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a:t>–</a:t>
            </a:r>
            <a:r>
              <a:rPr lang="ru-RU" sz="4200" dirty="0"/>
              <a:t> 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94DB13-C83B-49E6-8AED-053113D8348F}"/>
              </a:ext>
            </a:extLst>
          </p:cNvPr>
          <p:cNvSpPr>
            <a:spLocks noGrp="1"/>
          </p:cNvSpPr>
          <p:nvPr>
            <p:ph type="title"/>
          </p:nvPr>
        </p:nvSpPr>
        <p:spPr/>
        <p:txBody>
          <a:bodyPr/>
          <a:lstStyle/>
          <a:p>
            <a:r>
              <a:rPr lang="ru-RU" dirty="0"/>
              <a:t>Задание 2</a:t>
            </a:r>
          </a:p>
        </p:txBody>
      </p:sp>
      <p:sp>
        <p:nvSpPr>
          <p:cNvPr id="3" name="Объект 2">
            <a:extLst>
              <a:ext uri="{FF2B5EF4-FFF2-40B4-BE49-F238E27FC236}">
                <a16:creationId xmlns:a16="http://schemas.microsoft.com/office/drawing/2014/main" xmlns="" id="{99C1C121-6E5E-4BDF-AD97-519698A529C4}"/>
              </a:ext>
            </a:extLst>
          </p:cNvPr>
          <p:cNvSpPr>
            <a:spLocks noGrp="1"/>
          </p:cNvSpPr>
          <p:nvPr>
            <p:ph idx="1"/>
          </p:nvPr>
        </p:nvSpPr>
        <p:spPr/>
        <p:txBody>
          <a:bodyPr/>
          <a:lstStyle/>
          <a:p>
            <a:r>
              <a:rPr lang="ru-RU" dirty="0"/>
              <a:t>Структура профессиональных компетенций</a:t>
            </a:r>
          </a:p>
          <a:p>
            <a:pPr>
              <a:buNone/>
            </a:pPr>
            <a:r>
              <a:rPr lang="ru-RU" dirty="0" smtClean="0"/>
              <a:t>по </a:t>
            </a:r>
            <a:r>
              <a:rPr lang="ru-RU" dirty="0"/>
              <a:t>Вашей </a:t>
            </a:r>
            <a:r>
              <a:rPr lang="ru-RU" dirty="0" smtClean="0"/>
              <a:t>специальности</a:t>
            </a:r>
          </a:p>
          <a:p>
            <a:r>
              <a:rPr lang="ru-RU" dirty="0" smtClean="0"/>
              <a:t>С разложением на знать, уметь, владеть</a:t>
            </a:r>
          </a:p>
          <a:p>
            <a:pPr>
              <a:buNone/>
            </a:pPr>
            <a:r>
              <a:rPr lang="ru-RU" dirty="0" smtClean="0">
                <a:solidFill>
                  <a:srgbClr val="00B050"/>
                </a:solidFill>
              </a:rPr>
              <a:t>(пример)</a:t>
            </a:r>
            <a:endParaRPr lang="ru-RU" dirty="0">
              <a:solidFill>
                <a:srgbClr val="00B050"/>
              </a:solidFill>
            </a:endParaRPr>
          </a:p>
        </p:txBody>
      </p:sp>
    </p:spTree>
    <p:extLst>
      <p:ext uri="{BB962C8B-B14F-4D97-AF65-F5344CB8AC3E}">
        <p14:creationId xmlns:p14="http://schemas.microsoft.com/office/powerpoint/2010/main" xmlns="" val="20251535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400" b="1" dirty="0" smtClean="0"/>
              <a:t>Задание 2.</a:t>
            </a:r>
            <a:r>
              <a:rPr lang="ru-RU" sz="2400" dirty="0" smtClean="0"/>
              <a:t/>
            </a:r>
            <a:br>
              <a:rPr lang="ru-RU" sz="2400" dirty="0" smtClean="0"/>
            </a:br>
            <a:r>
              <a:rPr lang="ru-RU" sz="2400" dirty="0" smtClean="0"/>
              <a:t>Структура профессиональных компетенций по специальности «Физиология»</a:t>
            </a:r>
            <a:br>
              <a:rPr lang="ru-RU" sz="2400" dirty="0" smtClean="0"/>
            </a:br>
            <a:r>
              <a:rPr lang="ru-RU" sz="2400" dirty="0" smtClean="0"/>
              <a:t> </a:t>
            </a:r>
            <a:br>
              <a:rPr lang="ru-RU" sz="2400" dirty="0" smtClean="0"/>
            </a:br>
            <a:endParaRPr lang="ru-RU" sz="2400" dirty="0"/>
          </a:p>
        </p:txBody>
      </p:sp>
      <p:sp>
        <p:nvSpPr>
          <p:cNvPr id="3" name="Содержимое 2"/>
          <p:cNvSpPr>
            <a:spLocks noGrp="1"/>
          </p:cNvSpPr>
          <p:nvPr>
            <p:ph idx="1"/>
          </p:nvPr>
        </p:nvSpPr>
        <p:spPr>
          <a:xfrm>
            <a:off x="457200" y="1052736"/>
            <a:ext cx="8229600" cy="5616624"/>
          </a:xfrm>
        </p:spPr>
        <p:txBody>
          <a:bodyPr>
            <a:normAutofit fontScale="40000" lnSpcReduction="20000"/>
          </a:bodyPr>
          <a:lstStyle/>
          <a:p>
            <a:pPr lvl="0"/>
            <a:r>
              <a:rPr lang="ru-RU" sz="4000" dirty="0" smtClean="0"/>
              <a:t>ПК-1: Понимает современные проблемы биологии и использует фундаментальные биологические представления в сфере профессиональной деятельности для постановки и решения новых задач;</a:t>
            </a:r>
          </a:p>
          <a:p>
            <a:pPr lvl="0"/>
            <a:r>
              <a:rPr lang="ru-RU" sz="4000" dirty="0" smtClean="0"/>
              <a:t>ПК-2: Знает и использует основные теории, концепции и принципы в избранной области деятельности, способен к системному мышлению; </a:t>
            </a:r>
          </a:p>
          <a:p>
            <a:pPr lvl="0"/>
            <a:r>
              <a:rPr lang="ru-RU" sz="4000" dirty="0" smtClean="0"/>
              <a:t>ПК-3:Самостоятельно анализирует имеющуюся информацию, выявляет фундаментальные проблемы, ставит задачу и выполняет полевые, лабораторные биологические исследования при решении конкретных задач по специализации с использованием современной аппаратуры и вычислительных средств, демонстрирует ответственность за качество работ и научную достоверность результатов;</a:t>
            </a:r>
          </a:p>
          <a:p>
            <a:pPr lvl="0"/>
            <a:r>
              <a:rPr lang="ru-RU" sz="4000" dirty="0" smtClean="0"/>
              <a:t>ПК-4: Демонстрирует знание истории и методологии биологических наук, расширяющее </a:t>
            </a:r>
            <a:r>
              <a:rPr lang="ru-RU" sz="4000" dirty="0" err="1" smtClean="0"/>
              <a:t>общепрофессиональную</a:t>
            </a:r>
            <a:r>
              <a:rPr lang="ru-RU" sz="4000" dirty="0" smtClean="0"/>
              <a:t>, фундаментальную подготовку;</a:t>
            </a:r>
          </a:p>
          <a:p>
            <a:pPr lvl="0"/>
            <a:r>
              <a:rPr lang="ru-RU" sz="4000" dirty="0" smtClean="0"/>
              <a:t>ПК-5: Демонстрирует знание основ учения о биосфере, понимание современных биосферных процессов, способность к их системной оценке, способность прогнозировать последствия реализации социально значимых проектов;</a:t>
            </a:r>
          </a:p>
          <a:p>
            <a:pPr lvl="0"/>
            <a:r>
              <a:rPr lang="ru-RU" sz="4000" dirty="0" smtClean="0"/>
              <a:t>ПК-6: Творчески применяет современные компьютерные технологии при сборе, хранении, обработке, анализе и передаче биологической информации;</a:t>
            </a:r>
          </a:p>
          <a:p>
            <a:pPr lvl="0"/>
            <a:r>
              <a:rPr lang="ru-RU" sz="4000" dirty="0" smtClean="0"/>
              <a:t>ПК-7: Понимает и глубоко осмысливает философские концепции естествознания, место естественных наук в выработке научного мировоззрения;</a:t>
            </a:r>
          </a:p>
          <a:p>
            <a:pPr lvl="0"/>
            <a:r>
              <a:rPr lang="ru-RU" sz="4000" dirty="0" smtClean="0"/>
              <a:t>ПК-8: Использует навыки организации и руководства работой профессиональных коллективов, способен к междисциплинарному общению и к свободному деловому общению на русском и иностранных языках, работе в международных коллективах;</a:t>
            </a:r>
          </a:p>
          <a:p>
            <a:pPr lvl="0"/>
            <a:r>
              <a:rPr lang="ru-RU" sz="4000" dirty="0" smtClean="0"/>
              <a:t>ПК-9: Профессионально оформляет, представляет и докладывает результаты научно- исследовательских и производственно-технологических работ по утвержденным формам;</a:t>
            </a:r>
          </a:p>
          <a:p>
            <a:r>
              <a:rPr lang="ru-RU" sz="4000" dirty="0" smtClean="0"/>
              <a:t> </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из открытого источника в Яндексе"/>
          <p:cNvPicPr>
            <a:picLocks noChangeAspect="1" noChangeArrowheads="1"/>
          </p:cNvPicPr>
          <p:nvPr/>
        </p:nvPicPr>
        <p:blipFill>
          <a:blip r:embed="rId2" cstate="print"/>
          <a:srcRect/>
          <a:stretch>
            <a:fillRect/>
          </a:stretch>
        </p:blipFill>
        <p:spPr bwMode="auto">
          <a:xfrm>
            <a:off x="95044" y="0"/>
            <a:ext cx="9048956" cy="6368653"/>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a:t>Назначение педагогики</a:t>
            </a:r>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ПЕДАГОГИКА ВЫСШЕЙ ШКОЛЫ</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7500" lnSpcReduction="20000"/>
          </a:bodyPr>
          <a:lstStyle/>
          <a:p>
            <a:r>
              <a:rPr lang="ru-RU" b="1" i="1" dirty="0" smtClean="0"/>
              <a:t>Отрасль педагогической науки, </a:t>
            </a:r>
            <a:r>
              <a:rPr lang="ru-RU" dirty="0" smtClean="0"/>
              <a:t>изучающая деятельность учебных заведений по подготовке специалистов, способных успешно решать профессиональные задачи </a:t>
            </a:r>
          </a:p>
          <a:p>
            <a:r>
              <a:rPr lang="ru-RU" b="1" i="1" dirty="0" smtClean="0"/>
              <a:t>Практическая деятельность </a:t>
            </a:r>
            <a:r>
              <a:rPr lang="ru-RU" dirty="0" smtClean="0"/>
              <a:t>государственных органов, руководства, отделов, служб, деканатов, кафедр, преподавательского состава вузов по обучению, воспитанию и психологической подготовке студентов, слушателей к будущей профессиональной деятельности </a:t>
            </a:r>
          </a:p>
          <a:p>
            <a:r>
              <a:rPr lang="ru-RU" b="1" i="1" dirty="0" smtClean="0"/>
              <a:t>Учебная дисциплина</a:t>
            </a:r>
            <a:r>
              <a:rPr lang="ru-RU" dirty="0" smtClean="0"/>
              <a:t>, которую изучают студенты, слушатели, аспиранты высших учебных заведений, получающие педагогическую специальность </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Процесс обучения</a:t>
            </a:r>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Содержание обучения</a:t>
            </a:r>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Учащийся</a:t>
            </a:r>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ПРЕПОДАВАТЕЛЬ</a:t>
            </a:r>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Учение</a:t>
            </a:r>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solidFill>
                  <a:schemeClr val="tx1"/>
                </a:solidFill>
              </a:rPr>
              <a:t>Преподавание</a:t>
            </a:r>
            <a:r>
              <a:rPr lang="ru-RU" dirty="0">
                <a:solidFill>
                  <a:schemeClr val="tx1"/>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Образование </a:t>
            </a:r>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a:t> </a:t>
            </a:r>
          </a:p>
          <a:p>
            <a:pPr>
              <a:buNone/>
            </a:pPr>
            <a:r>
              <a:rPr lang="ru-RU" dirty="0"/>
              <a:t>     </a:t>
            </a:r>
            <a:r>
              <a:rPr lang="ru-RU" sz="3800" dirty="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a:t>образование трактуется как результат усвоения человеком опыта поколений в виде системы знаний, навыков и умений, отношений</a:t>
            </a:r>
            <a:r>
              <a:rPr lang="ru-RU" sz="3800" dirty="0"/>
              <a:t>.</a:t>
            </a:r>
          </a:p>
          <a:p>
            <a:pPr>
              <a:buNone/>
            </a:pPr>
            <a:r>
              <a:rPr lang="ru-RU" sz="3800" dirty="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3800" dirty="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a:t>
            </a:r>
            <a:r>
              <a:rPr lang="ru-RU" sz="3800" b="1" dirty="0"/>
              <a:t>преподавание</a:t>
            </a:r>
            <a:r>
              <a:rPr lang="ru-RU" sz="3800" dirty="0"/>
              <a:t>, в ходе которого осуществляется передача (трансформация) системы знаний, умений, опыта деятельности, и </a:t>
            </a:r>
            <a:r>
              <a:rPr lang="ru-RU" sz="3800" b="1" dirty="0"/>
              <a:t>учение,</a:t>
            </a:r>
            <a:r>
              <a:rPr lang="ru-RU" sz="3800" dirty="0"/>
              <a:t> как усвоение опыта через его восприятие, осмысление, преобразование и использование.</a:t>
            </a:r>
          </a:p>
          <a:p>
            <a:pPr>
              <a:buNone/>
            </a:pPr>
            <a:r>
              <a:rPr lang="ru-RU" sz="4400" b="1" dirty="0"/>
              <a:t>Образование – это, что остается, когда все выученное забывается</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0"/>
            <a:ext cx="8229600" cy="6126163"/>
          </a:xfrm>
        </p:spPr>
        <p:txBody>
          <a:bodyPr>
            <a:noAutofit/>
          </a:bodyPr>
          <a:lstStyle/>
          <a:p>
            <a:pPr marL="0" indent="0" algn="just">
              <a:buNone/>
            </a:pPr>
            <a:r>
              <a:rPr lang="ru-RU" sz="2400" dirty="0" smtClean="0"/>
              <a:t>Образованность — один из решающих компонентов ценностных ориентации. Тяга к образованию обусловлена не только стремлением обрести знания как гарант извлечения материальных благ, но и осознанием необходимости широкой культуры. При ранжировании жизненных ценностей большинство населения развитых стран отдает предпочтение образованию. </a:t>
            </a:r>
          </a:p>
          <a:p>
            <a:pPr marL="0" indent="0" algn="just">
              <a:buNone/>
            </a:pPr>
            <a:r>
              <a:rPr lang="ru-RU" sz="2400" dirty="0" smtClean="0"/>
              <a:t>При осмыслении значения и цели образования в отдельных странах сказываются национальные традиции. В Англии образование рассматривают как перспективу социальной судьбы. В Германии и Франции к получению образования особенно привлекает возможность развития интеллекта. В США образование зачастую рассматривается сквозь призму прагматизма</a:t>
            </a:r>
          </a:p>
          <a:p>
            <a:pPr>
              <a:buNone/>
            </a:pPr>
            <a:r>
              <a:rPr lang="ru-RU" sz="2400" dirty="0" smtClean="0"/>
              <a:t>«Когда речь заходит об образовании, немец спрашивает, что будет знать, француз – какие будут экзамены, американец- что будет уметь, англичанин – какой будет карьера» (М. </a:t>
            </a:r>
            <a:r>
              <a:rPr lang="ru-RU" sz="2400" dirty="0" err="1" smtClean="0"/>
              <a:t>Садлер</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 name="Рисунок 4"/>
          <p:cNvPicPr>
            <a:picLocks noGrp="1"/>
          </p:cNvPicPr>
          <p:nvPr>
            <p:ph type="pic" idx="1"/>
          </p:nvPr>
        </p:nvPicPr>
        <p:blipFill rotWithShape="1">
          <a:blip r:embed="rId2" cstate="print"/>
          <a:srcRect l="12518" r="12518"/>
          <a:stretch/>
        </p:blipFill>
        <p:spPr bwMode="auto">
          <a:xfrm>
            <a:off x="683568" y="620688"/>
            <a:ext cx="8064896" cy="5616624"/>
          </a:xfrm>
          <a:prstGeom prst="rect">
            <a:avLst/>
          </a:prstGeom>
          <a:ln>
            <a:noFill/>
          </a:ln>
          <a:extLst>
            <a:ext uri="{53640926-AAD7-44D8-BBD7-CCE9431645EC}">
              <a14:shadowObscured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a:ext>
          </a:extLst>
        </p:spPr>
      </p:pic>
      <p:sp>
        <p:nvSpPr>
          <p:cNvPr id="1025" name="Rectangle 1"/>
          <p:cNvSpPr>
            <a:spLocks noChangeArrowheads="1"/>
          </p:cNvSpPr>
          <p:nvPr/>
        </p:nvSpPr>
        <p:spPr bwMode="auto">
          <a:xfrm>
            <a:off x="323528" y="-63787"/>
            <a:ext cx="668638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Пирамида предоставлена Центром обучения Университета </a:t>
            </a:r>
            <a:r>
              <a:rPr kumimoji="0" lang="ru-RU" sz="1400" b="0"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Вандербильта</a:t>
            </a:r>
            <a:r>
              <a:rPr kumimoji="0" lang="ru-RU" sz="1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(2001 г.)</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a:t>Таксономия </a:t>
            </a:r>
            <a:r>
              <a:rPr lang="ru-RU" sz="3600" dirty="0" err="1"/>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a:t> </a:t>
            </a:r>
            <a:r>
              <a:rPr lang="ru-RU" sz="8000" b="1" dirty="0"/>
              <a:t>Знание </a:t>
            </a:r>
            <a:r>
              <a:rPr lang="ru-RU" sz="8000" dirty="0"/>
              <a:t>	Фактов ,	способа подбора фактов, общих понятий, структур, теорий 	</a:t>
            </a:r>
          </a:p>
          <a:p>
            <a:r>
              <a:rPr lang="ru-RU" sz="8000" b="1" dirty="0"/>
              <a:t>Понимание 	- </a:t>
            </a:r>
            <a:r>
              <a:rPr lang="ru-RU" sz="8000" dirty="0"/>
              <a:t>трансферт содержания из одного языка (системы) в другой , интерпретация 	экстраполяция 	</a:t>
            </a:r>
          </a:p>
          <a:p>
            <a:r>
              <a:rPr lang="ru-RU" sz="8000" b="1" dirty="0"/>
              <a:t>Применение </a:t>
            </a:r>
            <a:r>
              <a:rPr lang="ru-RU" sz="8000" dirty="0"/>
              <a:t>	методов, правил, общих понятий 	</a:t>
            </a:r>
          </a:p>
          <a:p>
            <a:r>
              <a:rPr lang="ru-RU" sz="8000" b="1" dirty="0"/>
              <a:t>Анализ,</a:t>
            </a:r>
            <a:r>
              <a:rPr lang="ru-RU" sz="8000" dirty="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a:t>Синтез, т.е</a:t>
            </a:r>
            <a:r>
              <a:rPr lang="ru-RU" sz="8000" dirty="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a:t>Оценка материала и методов </a:t>
            </a:r>
            <a:r>
              <a:rPr lang="ru-RU" sz="8000" dirty="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Варианты таксономий</a:t>
            </a:r>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xmlns="" val="20000"/>
                    </a:ext>
                  </a:extLst>
                </a:gridCol>
                <a:gridCol w="1645920">
                  <a:extLst>
                    <a:ext uri="{9D8B030D-6E8A-4147-A177-3AD203B41FA5}">
                      <a16:colId xmlns:a16="http://schemas.microsoft.com/office/drawing/2014/main" xmlns="" val="20001"/>
                    </a:ext>
                  </a:extLst>
                </a:gridCol>
                <a:gridCol w="1645920">
                  <a:extLst>
                    <a:ext uri="{9D8B030D-6E8A-4147-A177-3AD203B41FA5}">
                      <a16:colId xmlns:a16="http://schemas.microsoft.com/office/drawing/2014/main" xmlns="" val="20002"/>
                    </a:ext>
                  </a:extLst>
                </a:gridCol>
                <a:gridCol w="1645920">
                  <a:extLst>
                    <a:ext uri="{9D8B030D-6E8A-4147-A177-3AD203B41FA5}">
                      <a16:colId xmlns:a16="http://schemas.microsoft.com/office/drawing/2014/main" xmlns="" val="20003"/>
                    </a:ext>
                  </a:extLst>
                </a:gridCol>
                <a:gridCol w="1645920">
                  <a:extLst>
                    <a:ext uri="{9D8B030D-6E8A-4147-A177-3AD203B41FA5}">
                      <a16:colId xmlns:a16="http://schemas.microsoft.com/office/drawing/2014/main" xmlns="" val="20004"/>
                    </a:ext>
                  </a:extLst>
                </a:gridCol>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В.П. Беспалько</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Различие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Ученический (деятельность по узнаванию)</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ru-RU" sz="1600" dirty="0">
                          <a:latin typeface="Times New Roman"/>
                          <a:ea typeface="Calibri"/>
                          <a:cs typeface="Times New Roman"/>
                        </a:rPr>
                        <a:t>Алгоритмический (решение типовых задач)</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marL="0" indent="0" algn="ctr">
                        <a:lnSpc>
                          <a:spcPct val="115000"/>
                        </a:lnSpc>
                        <a:spcAft>
                          <a:spcPts val="0"/>
                        </a:spcAft>
                      </a:pPr>
                      <a:r>
                        <a:rPr lang="ru-RU" sz="1600" dirty="0">
                          <a:latin typeface="Times New Roman"/>
                          <a:ea typeface="Calibri"/>
                          <a:cs typeface="Times New Roman"/>
                        </a:rPr>
                        <a:t>Эвристический (выбор действий)</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Перенос</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extLst>
                  <a:ext uri="{0D108BD9-81ED-4DB2-BD59-A6C34878D82A}">
                    <a16:rowId xmlns:a16="http://schemas.microsoft.com/office/drawing/2014/main" xmlns="" val="10006"/>
                  </a:ext>
                </a:extLst>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Уровни усвоения содержания</a:t>
            </a:r>
          </a:p>
        </p:txBody>
      </p:sp>
      <p:graphicFrame>
        <p:nvGraphicFramePr>
          <p:cNvPr id="4" name="Содержимое 3"/>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2890664">
                  <a:extLst>
                    <a:ext uri="{9D8B030D-6E8A-4147-A177-3AD203B41FA5}">
                      <a16:colId xmlns:a16="http://schemas.microsoft.com/office/drawing/2014/main" xmlns="" val="20000"/>
                    </a:ext>
                  </a:extLst>
                </a:gridCol>
                <a:gridCol w="5338936">
                  <a:extLst>
                    <a:ext uri="{9D8B030D-6E8A-4147-A177-3AD203B41FA5}">
                      <a16:colId xmlns:a16="http://schemas.microsoft.com/office/drawing/2014/main" xmlns="" val="20001"/>
                    </a:ext>
                  </a:extLst>
                </a:gridCol>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dirty="0">
                          <a:latin typeface="Calibri"/>
                          <a:ea typeface="Calibri"/>
                          <a:cs typeface="Times New Roman"/>
                        </a:rPr>
                        <a:t>Способен пересказать текст, воспроизвести формулировку закона (что еще не может служить </a:t>
                      </a:r>
                      <a:r>
                        <a:rPr lang="ru-RU" sz="1600" dirty="0" err="1">
                          <a:latin typeface="Calibri"/>
                          <a:ea typeface="Calibri"/>
                          <a:cs typeface="Times New Roman"/>
                        </a:rPr>
                        <a:t>док-вом</a:t>
                      </a:r>
                      <a:r>
                        <a:rPr lang="ru-RU" sz="1600" dirty="0">
                          <a:latin typeface="Calibri"/>
                          <a:ea typeface="Calibri"/>
                          <a:cs typeface="Times New Roman"/>
                        </a:rPr>
                        <a:t> его понимания). Повторяет рассказ преподавателя.</a:t>
                      </a: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extLst>
                  <a:ext uri="{0D108BD9-81ED-4DB2-BD59-A6C34878D82A}">
                    <a16:rowId xmlns:a16="http://schemas.microsoft.com/office/drawing/2014/main" xmlns=""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Уровни усвоения по В.П. Симонову</a:t>
            </a:r>
          </a:p>
        </p:txBody>
      </p:sp>
      <p:pic>
        <p:nvPicPr>
          <p:cNvPr id="4" name="Содержимое 3"/>
          <p:cNvPicPr>
            <a:picLocks noGrp="1"/>
          </p:cNvPicPr>
          <p:nvPr>
            <p:ph idx="1"/>
          </p:nvPr>
        </p:nvPicPr>
        <p:blipFill>
          <a:blip r:embed="rId2" cstate="print"/>
          <a:srcRect/>
          <a:stretch>
            <a:fillRect/>
          </a:stretch>
        </p:blipFill>
        <p:spPr bwMode="auto">
          <a:xfrm>
            <a:off x="1475656" y="2276872"/>
            <a:ext cx="5904656" cy="3816424"/>
          </a:xfrm>
          <a:prstGeom prst="rect">
            <a:avLst/>
          </a:prstGeom>
          <a:noFill/>
          <a:ln w="9525">
            <a:noFill/>
            <a:miter lim="800000"/>
            <a:headEnd/>
            <a:tailEnd/>
          </a:ln>
        </p:spPr>
      </p:pic>
      <p:cxnSp>
        <p:nvCxnSpPr>
          <p:cNvPr id="6" name="Прямая соединительная линия 5"/>
          <p:cNvCxnSpPr/>
          <p:nvPr/>
        </p:nvCxnSpPr>
        <p:spPr>
          <a:xfrm>
            <a:off x="6300192" y="2708920"/>
            <a:ext cx="17281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5436096" y="328498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p:nvPr/>
        </p:nvCxnSpPr>
        <p:spPr>
          <a:xfrm>
            <a:off x="4716016" y="3861048"/>
            <a:ext cx="3384376"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08304" y="2276872"/>
            <a:ext cx="1224136" cy="369332"/>
          </a:xfrm>
          <a:prstGeom prst="rect">
            <a:avLst/>
          </a:prstGeom>
          <a:noFill/>
        </p:spPr>
        <p:txBody>
          <a:bodyPr wrap="square" rtlCol="0">
            <a:spAutoFit/>
          </a:bodyPr>
          <a:lstStyle/>
          <a:p>
            <a:r>
              <a:rPr lang="ru-RU" dirty="0" smtClean="0"/>
              <a:t>100% -5</a:t>
            </a:r>
            <a:endParaRPr lang="ru-RU" dirty="0"/>
          </a:p>
        </p:txBody>
      </p:sp>
      <p:sp>
        <p:nvSpPr>
          <p:cNvPr id="12" name="TextBox 11"/>
          <p:cNvSpPr txBox="1"/>
          <p:nvPr/>
        </p:nvSpPr>
        <p:spPr>
          <a:xfrm>
            <a:off x="7380312" y="2924944"/>
            <a:ext cx="1008112" cy="369332"/>
          </a:xfrm>
          <a:prstGeom prst="rect">
            <a:avLst/>
          </a:prstGeom>
          <a:noFill/>
        </p:spPr>
        <p:txBody>
          <a:bodyPr wrap="square" rtlCol="0">
            <a:spAutoFit/>
          </a:bodyPr>
          <a:lstStyle/>
          <a:p>
            <a:r>
              <a:rPr lang="ru-RU" dirty="0" smtClean="0"/>
              <a:t>64% -4</a:t>
            </a:r>
            <a:endParaRPr lang="ru-RU" dirty="0"/>
          </a:p>
        </p:txBody>
      </p:sp>
      <p:sp>
        <p:nvSpPr>
          <p:cNvPr id="13" name="TextBox 12"/>
          <p:cNvSpPr txBox="1"/>
          <p:nvPr/>
        </p:nvSpPr>
        <p:spPr>
          <a:xfrm>
            <a:off x="7308304" y="3501008"/>
            <a:ext cx="1152128" cy="369332"/>
          </a:xfrm>
          <a:prstGeom prst="rect">
            <a:avLst/>
          </a:prstGeom>
          <a:noFill/>
        </p:spPr>
        <p:txBody>
          <a:bodyPr wrap="square" rtlCol="0">
            <a:spAutoFit/>
          </a:bodyPr>
          <a:lstStyle/>
          <a:p>
            <a:r>
              <a:rPr lang="ru-RU" dirty="0" smtClean="0"/>
              <a:t>36%- 3</a:t>
            </a:r>
            <a:endParaRPr lang="ru-RU" dirty="0"/>
          </a:p>
        </p:txBody>
      </p:sp>
      <p:sp>
        <p:nvSpPr>
          <p:cNvPr id="14" name="Правая фигурная скобка 13"/>
          <p:cNvSpPr/>
          <p:nvPr/>
        </p:nvSpPr>
        <p:spPr>
          <a:xfrm>
            <a:off x="7812360" y="2204864"/>
            <a:ext cx="792088" cy="1800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TextBox 14"/>
          <p:cNvSpPr txBox="1"/>
          <p:nvPr/>
        </p:nvSpPr>
        <p:spPr>
          <a:xfrm>
            <a:off x="8388424" y="2708920"/>
            <a:ext cx="755576" cy="369332"/>
          </a:xfrm>
          <a:prstGeom prst="rect">
            <a:avLst/>
          </a:prstGeom>
          <a:noFill/>
        </p:spPr>
        <p:txBody>
          <a:bodyPr wrap="square" rtlCol="0">
            <a:spAutoFit/>
          </a:bodyPr>
          <a:lstStyle/>
          <a:p>
            <a:r>
              <a:rPr lang="ru-RU" dirty="0" smtClean="0"/>
              <a:t>35%</a:t>
            </a:r>
            <a:endParaRPr lang="ru-RU" dirty="0"/>
          </a:p>
        </p:txBody>
      </p:sp>
      <p:graphicFrame>
        <p:nvGraphicFramePr>
          <p:cNvPr id="16" name="Таблица 15"/>
          <p:cNvGraphicFramePr>
            <a:graphicFrameLocks noGrp="1"/>
          </p:cNvGraphicFramePr>
          <p:nvPr/>
        </p:nvGraphicFramePr>
        <p:xfrm>
          <a:off x="395536" y="1268760"/>
          <a:ext cx="1645920" cy="3567160"/>
        </p:xfrm>
        <a:graphic>
          <a:graphicData uri="http://schemas.openxmlformats.org/drawingml/2006/table">
            <a:tbl>
              <a:tblPr firstRow="1" bandRow="1">
                <a:tableStyleId>{5C22544A-7EE6-4342-B048-85BDC9FD1C3A}</a:tableStyleId>
              </a:tblPr>
              <a:tblGrid>
                <a:gridCol w="1645920"/>
              </a:tblGrid>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Различие</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Запоминание</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Понимание</a:t>
                      </a:r>
                      <a:endParaRPr lang="ru-RU" sz="1600" dirty="0">
                        <a:solidFill>
                          <a:srgbClr val="FFC000"/>
                        </a:solidFill>
                        <a:latin typeface="Calibri"/>
                        <a:ea typeface="Calibri"/>
                        <a:cs typeface="Times New Roman"/>
                      </a:endParaRPr>
                    </a:p>
                  </a:txBody>
                  <a:tcPr marL="68580" marR="68580" marT="0" marB="0"/>
                </a:tc>
              </a:tr>
              <a:tr h="82838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Простейшие умения и навыки</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r>
                        <a:rPr lang="ru-RU" sz="1600" dirty="0">
                          <a:solidFill>
                            <a:srgbClr val="FFC000"/>
                          </a:solidFill>
                          <a:latin typeface="Times New Roman"/>
                          <a:ea typeface="Calibri"/>
                          <a:cs typeface="Times New Roman"/>
                        </a:rPr>
                        <a:t>Перенос</a:t>
                      </a:r>
                      <a:endParaRPr lang="ru-RU" sz="1600" dirty="0">
                        <a:solidFill>
                          <a:srgbClr val="FFC000"/>
                        </a:solidFill>
                        <a:latin typeface="Calibri"/>
                        <a:ea typeface="Calibri"/>
                        <a:cs typeface="Times New Roman"/>
                      </a:endParaRPr>
                    </a:p>
                  </a:txBody>
                  <a:tcPr marL="68580" marR="68580" marT="0" marB="0"/>
                </a:tc>
              </a:tr>
              <a:tr h="547755">
                <a:tc>
                  <a:txBody>
                    <a:bodyPr/>
                    <a:lstStyle/>
                    <a:p>
                      <a:pPr indent="269875" algn="ctr">
                        <a:lnSpc>
                          <a:spcPct val="115000"/>
                        </a:lnSpc>
                        <a:spcAft>
                          <a:spcPts val="0"/>
                        </a:spcAft>
                      </a:pPr>
                      <a:endParaRPr lang="ru-RU" sz="1600" dirty="0">
                        <a:solidFill>
                          <a:srgbClr val="FFC000"/>
                        </a:solidFill>
                        <a:latin typeface="Times New Roman"/>
                        <a:ea typeface="Calibri"/>
                        <a:cs typeface="Times New Roman"/>
                      </a:endParaRPr>
                    </a:p>
                  </a:txBody>
                  <a:tcPr marL="68580" marR="68580" marT="0" marB="0"/>
                </a:tc>
              </a:tr>
            </a:tbl>
          </a:graphicData>
        </a:graphic>
      </p:graphicFrame>
      <p:cxnSp>
        <p:nvCxnSpPr>
          <p:cNvPr id="18" name="Прямая со стрелкой 17"/>
          <p:cNvCxnSpPr/>
          <p:nvPr/>
        </p:nvCxnSpPr>
        <p:spPr>
          <a:xfrm>
            <a:off x="1475656" y="1412776"/>
            <a:ext cx="1296144" cy="424847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Результаты познавательной деятельности учащихся  по ФГОС</a:t>
            </a:r>
          </a:p>
        </p:txBody>
      </p:sp>
      <p:sp>
        <p:nvSpPr>
          <p:cNvPr id="3" name="Содержимое 2"/>
          <p:cNvSpPr>
            <a:spLocks noGrp="1"/>
          </p:cNvSpPr>
          <p:nvPr>
            <p:ph idx="1"/>
          </p:nvPr>
        </p:nvSpPr>
        <p:spPr/>
        <p:txBody>
          <a:bodyPr/>
          <a:lstStyle/>
          <a:p>
            <a:pPr lvl="0"/>
            <a:r>
              <a:rPr lang="ru-RU" dirty="0"/>
              <a:t>усвоение знаний;</a:t>
            </a:r>
          </a:p>
          <a:p>
            <a:pPr lvl="0"/>
            <a:r>
              <a:rPr lang="ru-RU" dirty="0"/>
              <a:t>усвоение способа деятельности;</a:t>
            </a:r>
          </a:p>
          <a:p>
            <a:pPr lvl="0"/>
            <a:r>
              <a:rPr lang="ru-RU" b="1" u="sng" dirty="0"/>
              <a:t>усвоение способа получения знаний</a:t>
            </a:r>
            <a:r>
              <a:rPr lang="ru-RU" dirty="0"/>
              <a:t>;</a:t>
            </a:r>
          </a:p>
          <a:p>
            <a:pPr lvl="0"/>
            <a:r>
              <a:rPr lang="ru-RU" dirty="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a:t>
            </a:r>
            <a:r>
              <a:rPr lang="ru-RU" dirty="0" err="1"/>
              <a:t>пед</a:t>
            </a:r>
            <a:r>
              <a:rPr lang="ru-RU" dirty="0"/>
              <a:t>. </a:t>
            </a:r>
            <a:r>
              <a:rPr lang="ru-RU" dirty="0" smtClean="0"/>
              <a:t>эксперимента</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200" b="1" dirty="0" smtClean="0">
                <a:solidFill>
                  <a:srgbClr val="000000"/>
                </a:solidFill>
                <a:latin typeface="Times New Roman"/>
                <a:ea typeface="Calibri"/>
                <a:cs typeface="Times New Roman"/>
              </a:rPr>
              <a:t>ПРОТИВОРЕЧИЯ ПЕДАГОГИЧЕСКОГО ПРОЦЕССА В ВУЗЕ </a:t>
            </a:r>
            <a:r>
              <a:rPr lang="ru-RU" sz="3200" dirty="0" smtClean="0">
                <a:solidFill>
                  <a:srgbClr val="000000"/>
                </a:solidFill>
                <a:latin typeface="Times New Roman"/>
                <a:ea typeface="Calibri"/>
                <a:cs typeface="Times New Roman"/>
              </a:rPr>
              <a:t/>
            </a:r>
            <a:br>
              <a:rPr lang="ru-RU" sz="3200" dirty="0" smtClean="0">
                <a:solidFill>
                  <a:srgbClr val="000000"/>
                </a:solidFill>
                <a:latin typeface="Times New Roman"/>
                <a:ea typeface="Calibri"/>
                <a:cs typeface="Times New Roman"/>
              </a:rPr>
            </a:br>
            <a:endParaRPr lang="ru-RU" sz="3200" dirty="0"/>
          </a:p>
        </p:txBody>
      </p:sp>
      <p:graphicFrame>
        <p:nvGraphicFramePr>
          <p:cNvPr id="4" name="Содержимое 3"/>
          <p:cNvGraphicFramePr>
            <a:graphicFrameLocks noGrp="1"/>
          </p:cNvGraphicFramePr>
          <p:nvPr>
            <p:ph idx="1"/>
          </p:nvPr>
        </p:nvGraphicFramePr>
        <p:xfrm>
          <a:off x="971599" y="1052736"/>
          <a:ext cx="7848872" cy="5392550"/>
        </p:xfrm>
        <a:graphic>
          <a:graphicData uri="http://schemas.openxmlformats.org/drawingml/2006/table">
            <a:tbl>
              <a:tblPr/>
              <a:tblGrid>
                <a:gridCol w="3816425"/>
                <a:gridCol w="108011"/>
                <a:gridCol w="3924436"/>
              </a:tblGrid>
              <a:tr h="361488">
                <a:tc gridSpan="3">
                  <a:txBody>
                    <a:bodyPr/>
                    <a:lstStyle/>
                    <a:p>
                      <a:pPr>
                        <a:lnSpc>
                          <a:spcPct val="100000"/>
                        </a:lnSpc>
                        <a:spcAft>
                          <a:spcPts val="0"/>
                        </a:spcAft>
                      </a:pPr>
                      <a:endParaRPr lang="ru-RU" sz="12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hMerge="1">
                  <a:txBody>
                    <a:bodyPr/>
                    <a:lstStyle/>
                    <a:p>
                      <a:endParaRPr lang="ru-RU"/>
                    </a:p>
                  </a:txBody>
                  <a:tcPr/>
                </a:tc>
              </a:tr>
              <a:tr h="96131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latin typeface="Times New Roman"/>
                          <a:ea typeface="Calibri"/>
                          <a:cs typeface="Times New Roman"/>
                        </a:rPr>
                        <a:t>Между учебными требованиями к </a:t>
                      </a:r>
                      <a:r>
                        <a:rPr lang="ru-RU" sz="1800" dirty="0" err="1">
                          <a:solidFill>
                            <a:srgbClr val="000000"/>
                          </a:solidFill>
                          <a:latin typeface="Times New Roman"/>
                          <a:ea typeface="Calibri"/>
                          <a:cs typeface="Times New Roman"/>
                        </a:rPr>
                        <a:t>сту-дентам</a:t>
                      </a:r>
                      <a:r>
                        <a:rPr lang="ru-RU" sz="1800" dirty="0">
                          <a:solidFill>
                            <a:srgbClr val="000000"/>
                          </a:solidFill>
                          <a:latin typeface="Times New Roman"/>
                          <a:ea typeface="Calibri"/>
                          <a:cs typeface="Times New Roman"/>
                        </a:rPr>
                        <a:t>, слушателям и уровнем их </a:t>
                      </a:r>
                      <a:r>
                        <a:rPr lang="ru-RU" sz="1800" dirty="0" smtClean="0">
                          <a:solidFill>
                            <a:srgbClr val="000000"/>
                          </a:solidFill>
                          <a:latin typeface="Times New Roman"/>
                          <a:ea typeface="Calibri"/>
                          <a:cs typeface="Times New Roman"/>
                        </a:rPr>
                        <a:t>познавательных возможностей </a:t>
                      </a:r>
                    </a:p>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a:txBody>
                    <a:bodyPr/>
                    <a:lstStyle/>
                    <a:p>
                      <a:pPr>
                        <a:lnSpc>
                          <a:spcPct val="100000"/>
                        </a:lnSpc>
                        <a:spcAft>
                          <a:spcPts val="0"/>
                        </a:spcAft>
                      </a:pPr>
                      <a:r>
                        <a:rPr lang="ru-RU" sz="1800">
                          <a:solidFill>
                            <a:srgbClr val="000000"/>
                          </a:solidFill>
                          <a:latin typeface="Times New Roman"/>
                          <a:ea typeface="Calibri"/>
                          <a:cs typeface="Times New Roman"/>
                        </a:rPr>
                        <a:t>Между теоретической и практической подготовкой студентов, слушателей. </a:t>
                      </a:r>
                    </a:p>
                  </a:txBody>
                  <a:tcPr marL="68580" marR="68580" marT="0" marB="0">
                    <a:lnL>
                      <a:noFill/>
                    </a:lnL>
                    <a:lnR>
                      <a:noFill/>
                    </a:lnR>
                    <a:lnT>
                      <a:noFill/>
                    </a:lnT>
                    <a:lnB>
                      <a:noFill/>
                    </a:lnB>
                  </a:tcPr>
                </a:tc>
              </a:tr>
              <a:tr h="361487">
                <a:tc gridSpan="3">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ru-RU"/>
                    </a:p>
                  </a:txBody>
                  <a:tcPr/>
                </a:tc>
                <a:tc hMerge="1">
                  <a:txBody>
                    <a:bodyPr/>
                    <a:lstStyle/>
                    <a:p>
                      <a:endParaRPr lang="ru-RU"/>
                    </a:p>
                  </a:txBody>
                  <a:tcPr/>
                </a:tc>
              </a:tr>
              <a:tr h="722973">
                <a:tc>
                  <a:txBody>
                    <a:bodyPr/>
                    <a:lstStyle/>
                    <a:p>
                      <a:pPr>
                        <a:lnSpc>
                          <a:spcPct val="100000"/>
                        </a:lnSpc>
                        <a:spcAft>
                          <a:spcPts val="0"/>
                        </a:spcAft>
                      </a:pPr>
                      <a:r>
                        <a:rPr lang="ru-RU" sz="1800" dirty="0">
                          <a:solidFill>
                            <a:srgbClr val="000000"/>
                          </a:solidFill>
                          <a:latin typeface="Times New Roman"/>
                          <a:ea typeface="Calibri"/>
                          <a:cs typeface="Times New Roman"/>
                        </a:rPr>
                        <a:t>Между содержанием, сложностью </a:t>
                      </a:r>
                      <a:r>
                        <a:rPr lang="ru-RU" sz="1800" dirty="0" smtClean="0">
                          <a:solidFill>
                            <a:srgbClr val="000000"/>
                          </a:solidFill>
                          <a:latin typeface="Times New Roman"/>
                          <a:ea typeface="Calibri"/>
                          <a:cs typeface="Times New Roman"/>
                        </a:rPr>
                        <a:t>профессиональной </a:t>
                      </a:r>
                      <a:r>
                        <a:rPr lang="ru-RU" sz="1800" dirty="0">
                          <a:solidFill>
                            <a:srgbClr val="000000"/>
                          </a:solidFill>
                          <a:latin typeface="Times New Roman"/>
                          <a:ea typeface="Calibri"/>
                          <a:cs typeface="Times New Roman"/>
                        </a:rPr>
                        <a:t>деятельности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Между растущими требованиями к объему знаний, навыков и умений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1204506">
                <a:tc>
                  <a:txBody>
                    <a:bodyPr/>
                    <a:lstStyle/>
                    <a:p>
                      <a:pPr>
                        <a:lnSpc>
                          <a:spcPct val="100000"/>
                        </a:lnSpc>
                        <a:spcAft>
                          <a:spcPts val="0"/>
                        </a:spcAft>
                      </a:pPr>
                      <a:r>
                        <a:rPr lang="ru-RU" sz="1800" dirty="0">
                          <a:solidFill>
                            <a:srgbClr val="000000"/>
                          </a:solidFill>
                          <a:latin typeface="Times New Roman"/>
                          <a:ea typeface="Calibri"/>
                          <a:cs typeface="Times New Roman"/>
                        </a:rPr>
                        <a:t>специалиста и возможностями ее </a:t>
                      </a:r>
                      <a:r>
                        <a:rPr lang="ru-RU" sz="1800" dirty="0" smtClean="0">
                          <a:solidFill>
                            <a:srgbClr val="000000"/>
                          </a:solidFill>
                          <a:latin typeface="Times New Roman"/>
                          <a:ea typeface="Calibri"/>
                          <a:cs typeface="Times New Roman"/>
                        </a:rPr>
                        <a:t>моделирования </a:t>
                      </a:r>
                      <a:r>
                        <a:rPr lang="ru-RU" sz="1800" dirty="0">
                          <a:solidFill>
                            <a:srgbClr val="000000"/>
                          </a:solidFill>
                          <a:latin typeface="Times New Roman"/>
                          <a:ea typeface="Calibri"/>
                          <a:cs typeface="Times New Roman"/>
                        </a:rPr>
                        <a:t>в педагогическом процессе вуза.</a:t>
                      </a:r>
                    </a:p>
                    <a:p>
                      <a:pPr>
                        <a:lnSpc>
                          <a:spcPct val="100000"/>
                        </a:lnSpc>
                        <a:spcAft>
                          <a:spcPts val="0"/>
                        </a:spcAft>
                      </a:pPr>
                      <a:r>
                        <a:rPr lang="ru-RU" sz="1800" dirty="0">
                          <a:solidFill>
                            <a:srgbClr val="000000"/>
                          </a:solidFill>
                          <a:latin typeface="Times New Roman"/>
                          <a:ea typeface="Calibri"/>
                          <a:cs typeface="Times New Roman"/>
                        </a:rPr>
                        <a:t>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специалиста и ограниченным временем на его подготовку.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921843">
                <a:tc>
                  <a:txBody>
                    <a:bodyPr/>
                    <a:lstStyle/>
                    <a:p>
                      <a:pPr>
                        <a:lnSpc>
                          <a:spcPct val="100000"/>
                        </a:lnSpc>
                        <a:spcAft>
                          <a:spcPts val="0"/>
                        </a:spcAft>
                      </a:pPr>
                      <a:r>
                        <a:rPr lang="ru-RU" sz="1800" dirty="0">
                          <a:solidFill>
                            <a:srgbClr val="000000"/>
                          </a:solidFill>
                          <a:latin typeface="Times New Roman"/>
                          <a:ea typeface="Calibri"/>
                          <a:cs typeface="Times New Roman"/>
                        </a:rPr>
                        <a:t>Между групповой формой организации и необходимостью индивидуального </a:t>
                      </a: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Между современными требованиями к </a:t>
                      </a:r>
                      <a:r>
                        <a:rPr lang="ru-RU" sz="1800" dirty="0" smtClean="0">
                          <a:solidFill>
                            <a:srgbClr val="000000"/>
                          </a:solidFill>
                          <a:latin typeface="Times New Roman"/>
                          <a:ea typeface="Calibri"/>
                          <a:cs typeface="Times New Roman"/>
                        </a:rPr>
                        <a:t>педагогической </a:t>
                      </a:r>
                      <a:r>
                        <a:rPr lang="ru-RU" sz="1800" dirty="0">
                          <a:solidFill>
                            <a:srgbClr val="000000"/>
                          </a:solidFill>
                          <a:latin typeface="Times New Roman"/>
                          <a:ea typeface="Calibri"/>
                          <a:cs typeface="Times New Roman"/>
                        </a:rPr>
                        <a:t>деятельности и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r h="722973">
                <a:tc>
                  <a:txBody>
                    <a:bodyPr/>
                    <a:lstStyle/>
                    <a:p>
                      <a:pPr>
                        <a:lnSpc>
                          <a:spcPct val="100000"/>
                        </a:lnSpc>
                        <a:spcAft>
                          <a:spcPts val="0"/>
                        </a:spcAft>
                      </a:pPr>
                      <a:r>
                        <a:rPr lang="ru-RU" sz="1800" dirty="0">
                          <a:solidFill>
                            <a:srgbClr val="000000"/>
                          </a:solidFill>
                          <a:latin typeface="Times New Roman"/>
                          <a:ea typeface="Calibri"/>
                          <a:cs typeface="Times New Roman"/>
                        </a:rPr>
                        <a:t>подхода к формированию личности </a:t>
                      </a:r>
                      <a:r>
                        <a:rPr lang="ru-RU" sz="1800" dirty="0" smtClean="0">
                          <a:solidFill>
                            <a:srgbClr val="000000"/>
                          </a:solidFill>
                          <a:latin typeface="Times New Roman"/>
                          <a:ea typeface="Calibri"/>
                          <a:cs typeface="Times New Roman"/>
                        </a:rPr>
                        <a:t>студента </a:t>
                      </a: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c gridSpan="2">
                  <a:txBody>
                    <a:bodyPr/>
                    <a:lstStyle/>
                    <a:p>
                      <a:pPr>
                        <a:lnSpc>
                          <a:spcPct val="100000"/>
                        </a:lnSpc>
                        <a:spcAft>
                          <a:spcPts val="0"/>
                        </a:spcAft>
                      </a:pPr>
                      <a:r>
                        <a:rPr lang="ru-RU" sz="1800" dirty="0">
                          <a:solidFill>
                            <a:srgbClr val="000000"/>
                          </a:solidFill>
                          <a:latin typeface="Times New Roman"/>
                          <a:ea typeface="Calibri"/>
                          <a:cs typeface="Times New Roman"/>
                        </a:rPr>
                        <a:t>уровнем квалификации </a:t>
                      </a:r>
                      <a:r>
                        <a:rPr lang="ru-RU" sz="1800" dirty="0" smtClean="0">
                          <a:solidFill>
                            <a:srgbClr val="000000"/>
                          </a:solidFill>
                          <a:latin typeface="Times New Roman"/>
                          <a:ea typeface="Calibri"/>
                          <a:cs typeface="Times New Roman"/>
                        </a:rPr>
                        <a:t>преподавательского </a:t>
                      </a:r>
                      <a:r>
                        <a:rPr lang="ru-RU" sz="1800" dirty="0">
                          <a:solidFill>
                            <a:srgbClr val="000000"/>
                          </a:solidFill>
                          <a:latin typeface="Times New Roman"/>
                          <a:ea typeface="Calibri"/>
                          <a:cs typeface="Times New Roman"/>
                        </a:rPr>
                        <a:t>состава </a:t>
                      </a:r>
                    </a:p>
                  </a:txBody>
                  <a:tcPr marL="68580" marR="68580" marT="0" marB="0">
                    <a:lnL>
                      <a:noFill/>
                    </a:lnL>
                    <a:lnR>
                      <a:noFill/>
                    </a:lnR>
                    <a:lnT>
                      <a:noFill/>
                    </a:lnT>
                    <a:lnB>
                      <a:noFill/>
                    </a:lnB>
                  </a:tcPr>
                </a:tc>
                <a:tc hMerge="1">
                  <a:txBody>
                    <a:bodyPr/>
                    <a:lstStyle/>
                    <a:p>
                      <a:pPr>
                        <a:lnSpc>
                          <a:spcPct val="100000"/>
                        </a:lnSpc>
                        <a:spcAft>
                          <a:spcPts val="0"/>
                        </a:spcAft>
                      </a:pPr>
                      <a:endParaRPr lang="ru-RU" sz="1800" dirty="0">
                        <a:solidFill>
                          <a:srgbClr val="000000"/>
                        </a:solidFill>
                        <a:latin typeface="Times New Roman"/>
                        <a:ea typeface="Calibri"/>
                        <a:cs typeface="Times New Roman"/>
                      </a:endParaRPr>
                    </a:p>
                  </a:txBody>
                  <a:tcPr marL="68580" marR="68580" marT="0" marB="0">
                    <a:lnL>
                      <a:noFill/>
                    </a:lnL>
                    <a:lnR>
                      <a:noFill/>
                    </a:lnR>
                    <a:lnT>
                      <a:noFill/>
                    </a:lnT>
                    <a:lnB>
                      <a:noFill/>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Алексей\Desktop\СoneOfExperience.png"/>
          <p:cNvPicPr>
            <a:picLocks noGrp="1"/>
          </p:cNvPicPr>
          <p:nvPr>
            <p:ph idx="1"/>
          </p:nvPr>
        </p:nvPicPr>
        <p:blipFill>
          <a:blip r:embed="rId2" cstate="print"/>
          <a:srcRect/>
          <a:stretch>
            <a:fillRect/>
          </a:stretch>
        </p:blipFill>
        <p:spPr bwMode="auto">
          <a:xfrm>
            <a:off x="457200" y="274638"/>
            <a:ext cx="7560840" cy="576063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r>
              <a:rPr lang="ru-RU" dirty="0" smtClean="0"/>
              <a:t>Профессор университета Огайо Эдгар Дейл преподавал студентам один и тот же материал, но делал это разными способами: чтение, лекция, демонстрация, дискуссия, имитация ситуации. Он анализировал способность студентов вспомнить изученный материал через некоторое время. В результате, Дейл выяснил: самый неэффективный метод обучения — это чтение, а самый продуктивный — практика и обучение других. Дейл представил все формы подачи информации в виде конуса. В основании пирамиды – формы обучения, благодаря которым информация запоминается лучше всего, а в вершине – те, при которых она воспринимается и усваивается хуже. </a:t>
            </a:r>
          </a:p>
          <a:p>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853F24-187D-4214-B8D6-062FE14B40B1}"/>
              </a:ext>
            </a:extLst>
          </p:cNvPr>
          <p:cNvSpPr>
            <a:spLocks noGrp="1"/>
          </p:cNvSpPr>
          <p:nvPr>
            <p:ph type="title"/>
          </p:nvPr>
        </p:nvSpPr>
        <p:spPr/>
        <p:txBody>
          <a:bodyPr/>
          <a:lstStyle/>
          <a:p>
            <a:r>
              <a:rPr lang="ru-RU" dirty="0"/>
              <a:t>Задание 3</a:t>
            </a:r>
          </a:p>
        </p:txBody>
      </p:sp>
      <p:sp>
        <p:nvSpPr>
          <p:cNvPr id="3" name="Объект 2">
            <a:extLst>
              <a:ext uri="{FF2B5EF4-FFF2-40B4-BE49-F238E27FC236}">
                <a16:creationId xmlns:a16="http://schemas.microsoft.com/office/drawing/2014/main" xmlns="" id="{3E5C3669-78AA-4874-90D4-ACE95D7618D5}"/>
              </a:ext>
            </a:extLst>
          </p:cNvPr>
          <p:cNvSpPr>
            <a:spLocks noGrp="1"/>
          </p:cNvSpPr>
          <p:nvPr>
            <p:ph idx="1"/>
          </p:nvPr>
        </p:nvSpPr>
        <p:spPr/>
        <p:txBody>
          <a:bodyPr/>
          <a:lstStyle/>
          <a:p>
            <a:r>
              <a:rPr lang="ru-RU" dirty="0"/>
              <a:t>Описать последовательность полного усвоения содержания в конкретике Вашей </a:t>
            </a:r>
            <a:r>
              <a:rPr lang="ru-RU" dirty="0" smtClean="0"/>
              <a:t>темы</a:t>
            </a:r>
          </a:p>
          <a:p>
            <a:r>
              <a:rPr lang="ru-RU" dirty="0" smtClean="0"/>
              <a:t>Пример</a:t>
            </a:r>
            <a:endParaRPr lang="ru-RU" dirty="0"/>
          </a:p>
        </p:txBody>
      </p:sp>
    </p:spTree>
    <p:extLst>
      <p:ext uri="{BB962C8B-B14F-4D97-AF65-F5344CB8AC3E}">
        <p14:creationId xmlns:p14="http://schemas.microsoft.com/office/powerpoint/2010/main" xmlns="" val="22334783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t>Тема</a:t>
            </a:r>
            <a:r>
              <a:rPr lang="ru-RU" sz="2000" dirty="0" smtClean="0"/>
              <a:t>: «Физиология мышц и нервов. Методы исследования функционального состояния мышц и нервов».</a:t>
            </a:r>
            <a:br>
              <a:rPr lang="ru-RU" sz="2000" dirty="0" smtClean="0"/>
            </a:br>
            <a:r>
              <a:rPr lang="ru-RU" sz="2000" dirty="0" smtClean="0"/>
              <a:t>Уровни освоения содержания по В.П. Симонову для выбранной темы</a:t>
            </a:r>
            <a:endParaRPr lang="ru-RU" sz="2000" dirty="0"/>
          </a:p>
        </p:txBody>
      </p:sp>
      <p:sp>
        <p:nvSpPr>
          <p:cNvPr id="3" name="Содержимое 2"/>
          <p:cNvSpPr>
            <a:spLocks noGrp="1"/>
          </p:cNvSpPr>
          <p:nvPr>
            <p:ph idx="1"/>
          </p:nvPr>
        </p:nvSpPr>
        <p:spPr>
          <a:xfrm>
            <a:off x="457200" y="1268760"/>
            <a:ext cx="8229600" cy="5328592"/>
          </a:xfrm>
        </p:spPr>
        <p:txBody>
          <a:bodyPr>
            <a:normAutofit fontScale="47500" lnSpcReduction="20000"/>
          </a:bodyPr>
          <a:lstStyle/>
          <a:p>
            <a:pPr lvl="0"/>
            <a:r>
              <a:rPr lang="ru-RU" dirty="0" smtClean="0"/>
              <a:t>Различение: студент способен отличить мышечную ткань от нервной по основным признакам: форма клеток, расположение в организме человека, выполнение основных функций. Студент дает односложные ответы.</a:t>
            </a:r>
          </a:p>
          <a:p>
            <a:pPr lvl="0"/>
            <a:r>
              <a:rPr lang="ru-RU" dirty="0" smtClean="0"/>
              <a:t> Запоминание: студент способен дать определения нервного и мышечного волокон, нарисовать их схематичные изображения, описать особенности проведения возбуждения по нервному волокну, назвать типы мышечных волокон и обозначить их характеристики, нарисовать строение </a:t>
            </a:r>
            <a:r>
              <a:rPr lang="ru-RU" dirty="0" err="1" smtClean="0"/>
              <a:t>саркомера</a:t>
            </a:r>
            <a:r>
              <a:rPr lang="ru-RU" dirty="0" smtClean="0"/>
              <a:t>. Студент способен пересказать текст по теме или повторить рассказ преподавателя.</a:t>
            </a:r>
          </a:p>
          <a:p>
            <a:pPr lvl="0"/>
            <a:r>
              <a:rPr lang="ru-RU" dirty="0" smtClean="0"/>
              <a:t>Понимание: студент способен объяснить, за счет каких факторов осуществляется проведение возбуждения по миелиновому и </a:t>
            </a:r>
            <a:r>
              <a:rPr lang="ru-RU" dirty="0" err="1" smtClean="0"/>
              <a:t>безмиелиновому</a:t>
            </a:r>
            <a:r>
              <a:rPr lang="ru-RU" dirty="0" smtClean="0"/>
              <a:t> нервному волокну; как нервное возбуждение достигает нервно-мышечного синапса и какие клеточные механизмы вовлечены в передачу возбуждения на мышцу; какие механизмы участвуют в сокращении мышечного волокна. Студент демонстрирует самостоятельное рассуждение по теме с привлечением знаний, полученных на лекциях и при изучении литературных источников.</a:t>
            </a:r>
          </a:p>
          <a:p>
            <a:pPr lvl="0"/>
            <a:r>
              <a:rPr lang="ru-RU" dirty="0" smtClean="0"/>
              <a:t>Применение: студент способен к решению ситуационных задач по теме, к осуществлению регистрации </a:t>
            </a:r>
            <a:r>
              <a:rPr lang="ru-RU" dirty="0" err="1" smtClean="0"/>
              <a:t>электромиограммы</a:t>
            </a:r>
            <a:r>
              <a:rPr lang="ru-RU" dirty="0" smtClean="0"/>
              <a:t> и ее расшифровке; студент овладел методом определения скорости проведения возбуждения по нерву. Студент способен применить полученные знания для реализации умений и навыков.</a:t>
            </a:r>
          </a:p>
          <a:p>
            <a:pPr lvl="0"/>
            <a:r>
              <a:rPr lang="ru-RU" dirty="0" smtClean="0"/>
              <a:t>Перенос знаний и умений в новую ситуацию: студент способен охарактеризовать, как свойства мышечной и нервной ткани изменяются при патологии. Студент способен объяснить причины различий в </a:t>
            </a:r>
            <a:r>
              <a:rPr lang="ru-RU" dirty="0" err="1" smtClean="0"/>
              <a:t>электромиограммах</a:t>
            </a:r>
            <a:r>
              <a:rPr lang="ru-RU" dirty="0" smtClean="0"/>
              <a:t>. Студент способен построить модель проведения возбуждения от нервного волокна к мышечному при конкретных биологических условиях. Студент применяет полученные знания и умения в новых ситуациях и создает собственные способы деятельности.</a:t>
            </a:r>
          </a:p>
          <a:p>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smtClean="0"/>
              <a:t>Разберем процесс запоминания материала по теме </a:t>
            </a:r>
            <a:r>
              <a:rPr lang="ru-RU" sz="1800" b="1" dirty="0" smtClean="0"/>
              <a:t>«Получение и химические свойства </a:t>
            </a:r>
            <a:r>
              <a:rPr lang="ru-RU" sz="1800" b="1" dirty="0" err="1" smtClean="0"/>
              <a:t>алканов</a:t>
            </a:r>
            <a:r>
              <a:rPr lang="ru-RU" sz="1800" b="1" dirty="0" smtClean="0"/>
              <a:t>, </a:t>
            </a:r>
            <a:r>
              <a:rPr lang="ru-RU" sz="1800" b="1" dirty="0" err="1" smtClean="0"/>
              <a:t>алкенов</a:t>
            </a:r>
            <a:r>
              <a:rPr lang="ru-RU" sz="1800" b="1" dirty="0" smtClean="0"/>
              <a:t> и </a:t>
            </a:r>
            <a:r>
              <a:rPr lang="ru-RU" sz="1800" b="1" dirty="0" err="1" smtClean="0"/>
              <a:t>алкинов</a:t>
            </a:r>
            <a:r>
              <a:rPr lang="ru-RU" sz="1800" b="1" dirty="0" smtClean="0"/>
              <a:t>»</a:t>
            </a:r>
            <a:r>
              <a:rPr lang="ru-RU" sz="1800" dirty="0" smtClean="0"/>
              <a:t> для студентов 3 курса химического факультета по направлению подготовки 04.03.01 «Химия» (уровень </a:t>
            </a:r>
            <a:r>
              <a:rPr lang="ru-RU" sz="1800" dirty="0" err="1" smtClean="0"/>
              <a:t>бакалавриата</a:t>
            </a:r>
            <a:r>
              <a:rPr lang="ru-RU" sz="1800" dirty="0" smtClean="0"/>
              <a:t>) в рамках усвоения дисциплины «Органическая химия».</a:t>
            </a:r>
            <a:br>
              <a:rPr lang="ru-RU" sz="1800" dirty="0" smtClean="0"/>
            </a:br>
            <a:endParaRPr lang="ru-RU" sz="1800" dirty="0"/>
          </a:p>
        </p:txBody>
      </p:sp>
      <p:sp>
        <p:nvSpPr>
          <p:cNvPr id="3" name="Содержимое 2"/>
          <p:cNvSpPr>
            <a:spLocks noGrp="1"/>
          </p:cNvSpPr>
          <p:nvPr>
            <p:ph idx="1"/>
          </p:nvPr>
        </p:nvSpPr>
        <p:spPr>
          <a:xfrm>
            <a:off x="457200" y="1196752"/>
            <a:ext cx="8229600" cy="4929411"/>
          </a:xfrm>
        </p:spPr>
        <p:txBody>
          <a:bodyPr>
            <a:normAutofit fontScale="70000" lnSpcReduction="20000"/>
          </a:bodyPr>
          <a:lstStyle/>
          <a:p>
            <a:pPr lvl="1"/>
            <a:r>
              <a:rPr lang="ru-RU" u="sng" dirty="0" smtClean="0"/>
              <a:t>Чтение</a:t>
            </a:r>
            <a:endParaRPr lang="ru-RU" dirty="0" smtClean="0"/>
          </a:p>
          <a:p>
            <a:r>
              <a:rPr lang="ru-RU" dirty="0" smtClean="0"/>
              <a:t>Студенты готовятся к семинарскому и практическому занятию дома, вспоминая прочитанную ранее лекцию по данному материалу.</a:t>
            </a:r>
          </a:p>
          <a:p>
            <a:r>
              <a:rPr lang="ru-RU" dirty="0" smtClean="0"/>
              <a:t>Процент усвоения – 10 %</a:t>
            </a:r>
          </a:p>
          <a:p>
            <a:pPr lvl="1"/>
            <a:r>
              <a:rPr lang="ru-RU" u="sng" dirty="0" smtClean="0"/>
              <a:t>Слушание</a:t>
            </a:r>
            <a:endParaRPr lang="ru-RU" dirty="0" smtClean="0"/>
          </a:p>
          <a:p>
            <a:r>
              <a:rPr lang="ru-RU" dirty="0" smtClean="0"/>
              <a:t>Преподаватель объясняет материал, начиная с </a:t>
            </a:r>
            <a:r>
              <a:rPr lang="ru-RU" dirty="0" err="1" smtClean="0"/>
              <a:t>алканов</a:t>
            </a:r>
            <a:r>
              <a:rPr lang="ru-RU" dirty="0" smtClean="0"/>
              <a:t> как простейших представителей углеводородов. Поскольку часть материала уже знакома с лекций, студенты слушают и вспоминают, конспектируя лишь новые знания.</a:t>
            </a:r>
          </a:p>
          <a:p>
            <a:r>
              <a:rPr lang="ru-RU" dirty="0" smtClean="0"/>
              <a:t>Процент усвоения – 20 %</a:t>
            </a:r>
          </a:p>
          <a:p>
            <a:pPr lvl="1"/>
            <a:r>
              <a:rPr lang="ru-RU" u="sng" dirty="0" smtClean="0"/>
              <a:t>Взгляд на рисунок</a:t>
            </a:r>
            <a:endParaRPr lang="ru-RU" dirty="0" smtClean="0"/>
          </a:p>
          <a:p>
            <a:r>
              <a:rPr lang="ru-RU" dirty="0" smtClean="0"/>
              <a:t>Разбор основных свойств </a:t>
            </a:r>
            <a:r>
              <a:rPr lang="ru-RU" dirty="0" err="1" smtClean="0"/>
              <a:t>алканов</a:t>
            </a:r>
            <a:r>
              <a:rPr lang="ru-RU" dirty="0" smtClean="0"/>
              <a:t>, </a:t>
            </a:r>
            <a:r>
              <a:rPr lang="ru-RU" dirty="0" err="1" smtClean="0"/>
              <a:t>алкенов</a:t>
            </a:r>
            <a:r>
              <a:rPr lang="ru-RU" dirty="0" smtClean="0"/>
              <a:t> и </a:t>
            </a:r>
            <a:r>
              <a:rPr lang="ru-RU" dirty="0" err="1" smtClean="0"/>
              <a:t>алкинов</a:t>
            </a:r>
            <a:r>
              <a:rPr lang="ru-RU" dirty="0" smtClean="0"/>
              <a:t>. Для наглядности механизмы реакций изображаются на доске, например, механизм </a:t>
            </a:r>
            <a:r>
              <a:rPr lang="ru-RU" dirty="0" err="1" smtClean="0"/>
              <a:t>свободнорадикального</a:t>
            </a:r>
            <a:r>
              <a:rPr lang="ru-RU" dirty="0" smtClean="0"/>
              <a:t> замещения в </a:t>
            </a:r>
            <a:r>
              <a:rPr lang="ru-RU" dirty="0" err="1" smtClean="0"/>
              <a:t>алканах</a:t>
            </a:r>
            <a:r>
              <a:rPr lang="ru-RU" dirty="0" smtClean="0"/>
              <a:t>:</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229600" cy="6126163"/>
          </a:xfrm>
        </p:spPr>
        <p:txBody>
          <a:bodyPr>
            <a:normAutofit fontScale="40000" lnSpcReduction="20000"/>
          </a:bodyPr>
          <a:lstStyle/>
          <a:p>
            <a:pPr lvl="1"/>
            <a:r>
              <a:rPr lang="ru-RU" u="sng" dirty="0" smtClean="0"/>
              <a:t>Взгляд на образец</a:t>
            </a:r>
            <a:endParaRPr lang="ru-RU" dirty="0" smtClean="0"/>
          </a:p>
          <a:p>
            <a:r>
              <a:rPr lang="ru-RU" dirty="0" smtClean="0"/>
              <a:t>После того, как теоретический материал был полностью разобран, студентам предлагается выполнить лабораторную работу по получению и изучению свойств метана, пропилена и ацетилена. Дежурные группы приносят поднос с реактивами, и ребята внимательно изучают химическую посуду, а также агрегатные состояния предложенных реагентов.</a:t>
            </a:r>
          </a:p>
          <a:p>
            <a:r>
              <a:rPr lang="ru-RU" dirty="0" smtClean="0"/>
              <a:t>Процент усвоения – 40 %</a:t>
            </a:r>
          </a:p>
          <a:p>
            <a:r>
              <a:rPr lang="ru-RU" dirty="0" smtClean="0"/>
              <a:t> </a:t>
            </a:r>
          </a:p>
          <a:p>
            <a:pPr lvl="1"/>
            <a:r>
              <a:rPr lang="ru-RU" u="sng" dirty="0" smtClean="0"/>
              <a:t>Наблюдение за демонстрацией</a:t>
            </a:r>
            <a:endParaRPr lang="ru-RU" dirty="0" smtClean="0"/>
          </a:p>
          <a:p>
            <a:r>
              <a:rPr lang="ru-RU" dirty="0" smtClean="0"/>
              <a:t>Инженер практикума вводит бакалавров в курс дела: объясняет порядок действий и показывает, как обращаться с реактивами, напоминает правила техники безопасности при работе со спиртовкой и проводит показательный эксперимент.</a:t>
            </a:r>
          </a:p>
          <a:p>
            <a:r>
              <a:rPr lang="ru-RU" dirty="0" smtClean="0"/>
              <a:t>Процент усвоения – 50 %</a:t>
            </a:r>
          </a:p>
          <a:p>
            <a:r>
              <a:rPr lang="ru-RU" dirty="0" smtClean="0"/>
              <a:t> </a:t>
            </a:r>
          </a:p>
          <a:p>
            <a:pPr lvl="1"/>
            <a:r>
              <a:rPr lang="ru-RU" u="sng" dirty="0" smtClean="0"/>
              <a:t>Участие в дискуссии и выступление</a:t>
            </a:r>
            <a:endParaRPr lang="ru-RU" dirty="0" smtClean="0"/>
          </a:p>
          <a:p>
            <a:r>
              <a:rPr lang="ru-RU" dirty="0" smtClean="0"/>
              <a:t>Здесь можно привести в пример сдачу допуска к лабораторной работе. Преподаватель может попросить написать уравнения протекающих реакций на доске, пояснить ход работы и описать возможные наблюдения. При этом студентам рекомендуется самим поправлять и указывать на недочеты (если таковые имеются) отвечающего </a:t>
            </a:r>
            <a:r>
              <a:rPr lang="ru-RU" dirty="0" err="1" smtClean="0"/>
              <a:t>отдногруппника</a:t>
            </a:r>
            <a:r>
              <a:rPr lang="ru-RU" dirty="0" smtClean="0"/>
              <a:t>.</a:t>
            </a:r>
          </a:p>
          <a:p>
            <a:r>
              <a:rPr lang="ru-RU" dirty="0" smtClean="0"/>
              <a:t>Процент усвоения – 70 %</a:t>
            </a:r>
          </a:p>
          <a:p>
            <a:r>
              <a:rPr lang="ru-RU" dirty="0" smtClean="0"/>
              <a:t> </a:t>
            </a:r>
          </a:p>
          <a:p>
            <a:pPr lvl="1"/>
            <a:r>
              <a:rPr lang="ru-RU" u="sng" dirty="0" smtClean="0"/>
              <a:t>Имитация реальной деятельности</a:t>
            </a:r>
            <a:endParaRPr lang="ru-RU" dirty="0" smtClean="0"/>
          </a:p>
          <a:p>
            <a:r>
              <a:rPr lang="ru-RU" dirty="0" smtClean="0"/>
              <a:t>После успешной сдачи допуска бакалавры приступают к подготовке посуды и реактивов, наливают вспомогательные вещества перед началом хода реакции, собирают установки, определяют порядок действий лабораторной работы, разбиваются на группы по 2 человека</a:t>
            </a:r>
          </a:p>
          <a:p>
            <a:r>
              <a:rPr lang="ru-RU" dirty="0" smtClean="0"/>
              <a:t>Процент усвоения – 80 %</a:t>
            </a:r>
          </a:p>
          <a:p>
            <a:r>
              <a:rPr lang="ru-RU" dirty="0" smtClean="0"/>
              <a:t> </a:t>
            </a:r>
          </a:p>
          <a:p>
            <a:pPr lvl="1"/>
            <a:r>
              <a:rPr lang="ru-RU" u="sng" dirty="0" smtClean="0"/>
              <a:t>Выполнение реального действия</a:t>
            </a:r>
            <a:endParaRPr lang="ru-RU" dirty="0" smtClean="0"/>
          </a:p>
          <a:p>
            <a:r>
              <a:rPr lang="ru-RU" dirty="0" smtClean="0"/>
              <a:t>Студенты выполняют практикум под контролем инженера и преподавателя, фиксируют в протоколе свои наблюдения: метан горит синим пламенем, не обесцвечивает бромную воду и перманганат калия; пропилен и ацетилен обесцвечивают бромную воду и перманганат калия; при взаимодействии с ацетиленом лакмусовая бумажка, смоченная аммиачным раствором оксида меди (</a:t>
            </a:r>
            <a:r>
              <a:rPr lang="en-US" dirty="0" smtClean="0"/>
              <a:t>I</a:t>
            </a:r>
            <a:r>
              <a:rPr lang="ru-RU" dirty="0" smtClean="0"/>
              <a:t>), меняет цвет с синего на красно-коричневый и так далее. По итогам лабораторной работы пишется отчет, включающий теоретическую и экспериментальную части с объяснением всех явлений.</a:t>
            </a:r>
          </a:p>
          <a:p>
            <a:r>
              <a:rPr lang="ru-RU" dirty="0" smtClean="0"/>
              <a:t>Процент усвоения – 90 %</a:t>
            </a:r>
          </a:p>
          <a:p>
            <a:endParaRPr lang="ru-RU"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О Б У Ч Е Н И Е </a:t>
            </a:r>
            <a:endParaRPr lang="ru-RU" dirty="0"/>
          </a:p>
        </p:txBody>
      </p:sp>
      <p:sp>
        <p:nvSpPr>
          <p:cNvPr id="3" name="Содержимое 2"/>
          <p:cNvSpPr>
            <a:spLocks noGrp="1"/>
          </p:cNvSpPr>
          <p:nvPr>
            <p:ph idx="1"/>
          </p:nvPr>
        </p:nvSpPr>
        <p:spPr/>
        <p:txBody>
          <a:bodyPr>
            <a:normAutofit lnSpcReduction="10000"/>
          </a:bodyPr>
          <a:lstStyle/>
          <a:p>
            <a:r>
              <a:rPr lang="ru-RU" b="1" dirty="0" smtClean="0"/>
              <a:t>	целенаправленный педагогический процесс организации и стимулирования активной учебно-познавательной деятельности студентов по овладению научными и прикладными знаниями, навыками, умениями, развитию мышления, творческих способностей, личностных качеств, необходимых для осуществления профессиональной деятельности 	</a:t>
            </a:r>
          </a:p>
          <a:p>
            <a:endParaRPr lang="ru-RU"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a:t>. </a:t>
            </a:r>
            <a:endParaRPr lang="ru-RU" dirty="0"/>
          </a:p>
          <a:p>
            <a:r>
              <a:rPr lang="en-US" sz="4900" dirty="0"/>
              <a:t>1. </a:t>
            </a:r>
            <a:r>
              <a:rPr lang="en-US" sz="4900" b="1" i="1" dirty="0"/>
              <a:t>Learning is </a:t>
            </a:r>
            <a:r>
              <a:rPr lang="en-US" sz="4900" dirty="0"/>
              <a:t>acquiring new knowledge and skills. </a:t>
            </a:r>
            <a:endParaRPr lang="ru-RU" sz="4900" dirty="0"/>
          </a:p>
          <a:p>
            <a:r>
              <a:rPr lang="en-US" sz="4900" dirty="0"/>
              <a:t>2. </a:t>
            </a:r>
            <a:r>
              <a:rPr lang="en-US" sz="4900" b="1" i="1" dirty="0"/>
              <a:t>Learning is </a:t>
            </a:r>
            <a:r>
              <a:rPr lang="en-US" sz="4900" dirty="0"/>
              <a:t>acquiring new information or understanding. </a:t>
            </a:r>
            <a:endParaRPr lang="ru-RU" sz="4900" dirty="0"/>
          </a:p>
          <a:p>
            <a:r>
              <a:rPr lang="en-US" sz="4900" dirty="0"/>
              <a:t>3. </a:t>
            </a:r>
            <a:r>
              <a:rPr lang="en-US" sz="4900" b="1" i="1" dirty="0"/>
              <a:t>Learning is </a:t>
            </a:r>
            <a:r>
              <a:rPr lang="en-US" sz="4900" dirty="0"/>
              <a:t>a change in behavior that occurs as a result of instruction or experience. </a:t>
            </a:r>
            <a:endParaRPr lang="ru-RU" sz="4900" dirty="0"/>
          </a:p>
          <a:p>
            <a:r>
              <a:rPr lang="en-US" sz="4900" dirty="0"/>
              <a:t>4. </a:t>
            </a:r>
            <a:r>
              <a:rPr lang="en-US" sz="4900" b="1" i="1" dirty="0"/>
              <a:t>Learning is </a:t>
            </a:r>
            <a:r>
              <a:rPr lang="en-US" sz="4900" dirty="0"/>
              <a:t>being able to use new knowledge or skills to solve problems or create products. </a:t>
            </a:r>
            <a:endParaRPr lang="ru-RU" sz="4900" dirty="0"/>
          </a:p>
          <a:p>
            <a:r>
              <a:rPr lang="en-US" sz="4900" dirty="0"/>
              <a:t>5. </a:t>
            </a:r>
            <a:r>
              <a:rPr lang="en-US" sz="4900" b="1" i="1" dirty="0"/>
              <a:t>Learning is </a:t>
            </a:r>
            <a:r>
              <a:rPr lang="en-US" sz="4900" dirty="0"/>
              <a:t>being able to use new knowledge or skills to earn rewards and avoid punishment. </a:t>
            </a:r>
            <a:endParaRPr lang="ru-RU" sz="4900" dirty="0"/>
          </a:p>
          <a:p>
            <a:r>
              <a:rPr lang="en-US" sz="4900" dirty="0"/>
              <a:t>6. </a:t>
            </a:r>
            <a:r>
              <a:rPr lang="en-US" sz="4900" b="1" i="1" dirty="0"/>
              <a:t>Learning is </a:t>
            </a:r>
            <a:r>
              <a:rPr lang="en-US" sz="4900" dirty="0"/>
              <a:t>linking new knowledge to old knowledge to construct meaning. </a:t>
            </a:r>
            <a:endParaRPr lang="ru-RU" sz="4900" dirty="0"/>
          </a:p>
          <a:p>
            <a:r>
              <a:rPr lang="en-US" sz="4900" dirty="0"/>
              <a:t>7. </a:t>
            </a:r>
            <a:r>
              <a:rPr lang="en-US" sz="4900" b="1" i="1" dirty="0"/>
              <a:t>Learning is </a:t>
            </a:r>
            <a:r>
              <a:rPr lang="en-US" sz="4900" dirty="0"/>
              <a:t>enhancement in thinking processes that result in improved performance and problem solving. </a:t>
            </a:r>
            <a:endParaRPr lang="ru-RU" sz="4900" dirty="0"/>
          </a:p>
          <a:p>
            <a:r>
              <a:rPr lang="en-US" sz="4900" dirty="0"/>
              <a:t>8. </a:t>
            </a:r>
            <a:r>
              <a:rPr lang="en-US" sz="4900" b="1" i="1" dirty="0"/>
              <a:t>Learning is </a:t>
            </a:r>
            <a:r>
              <a:rPr lang="en-US" sz="4900" dirty="0"/>
              <a:t>a change in the structure or content of knowledge stored in long term memory. </a:t>
            </a:r>
            <a:endParaRPr lang="ru-RU" sz="4900" dirty="0"/>
          </a:p>
          <a:p>
            <a:r>
              <a:rPr lang="en-US" sz="4900" dirty="0"/>
              <a:t>9. </a:t>
            </a:r>
            <a:r>
              <a:rPr lang="en-US" sz="4900" b="1" i="1" dirty="0"/>
              <a:t>Learning is </a:t>
            </a:r>
            <a:r>
              <a:rPr lang="en-US" sz="4900" dirty="0"/>
              <a:t>new behaviors or changes in behaviors that are acquired as the result of an individual’s response to stimuli. </a:t>
            </a:r>
            <a:endParaRPr lang="ru-RU" sz="4900" dirty="0"/>
          </a:p>
          <a:p>
            <a:r>
              <a:rPr lang="en-US" sz="4900" dirty="0"/>
              <a:t>10. </a:t>
            </a:r>
            <a:r>
              <a:rPr lang="en-US" sz="4900" b="1" i="1" dirty="0"/>
              <a:t>Learning is </a:t>
            </a:r>
            <a:r>
              <a:rPr lang="en-US" sz="4900" dirty="0"/>
              <a:t>developing new ways of thinking. </a:t>
            </a:r>
            <a:endParaRPr lang="ru-RU" sz="4900" dirty="0"/>
          </a:p>
          <a:p>
            <a:r>
              <a:rPr lang="en-US" sz="4900" dirty="0"/>
              <a:t>11. </a:t>
            </a:r>
            <a:r>
              <a:rPr lang="en-US" sz="4900" b="1" i="1" dirty="0"/>
              <a:t>Learning is </a:t>
            </a:r>
            <a:r>
              <a:rPr lang="en-US" sz="4900" dirty="0"/>
              <a:t>expanding consciousness. </a:t>
            </a:r>
            <a:endParaRPr lang="ru-RU" sz="4900" dirty="0"/>
          </a:p>
          <a:p>
            <a:r>
              <a:rPr lang="en-US" sz="4900" dirty="0"/>
              <a:t>12. </a:t>
            </a:r>
            <a:r>
              <a:rPr lang="en-US" sz="4900" b="1" i="1" dirty="0"/>
              <a:t>Learning is </a:t>
            </a:r>
            <a:r>
              <a:rPr lang="en-US" sz="4900" dirty="0"/>
              <a:t>the acquisition, organization, and storage of new knowledge. </a:t>
            </a:r>
            <a:endParaRPr lang="ru-RU" sz="4900" dirty="0"/>
          </a:p>
          <a:p>
            <a:r>
              <a:rPr lang="en-US" sz="4900" dirty="0"/>
              <a:t>13. </a:t>
            </a:r>
            <a:r>
              <a:rPr lang="en-US" sz="4900" b="1" i="1" dirty="0"/>
              <a:t>Learning is </a:t>
            </a:r>
            <a:r>
              <a:rPr lang="en-US" sz="4900" dirty="0"/>
              <a:t>a relatively permanent change in one’s skills, knowledge and/or attitude. </a:t>
            </a:r>
            <a:endParaRPr lang="ru-RU" sz="4900" dirty="0"/>
          </a:p>
          <a:p>
            <a:r>
              <a:rPr lang="en-US" sz="4900" dirty="0"/>
              <a:t>14. </a:t>
            </a:r>
            <a:r>
              <a:rPr lang="en-US" sz="4900" b="1" i="1" dirty="0"/>
              <a:t>Learning is </a:t>
            </a:r>
            <a:r>
              <a:rPr lang="en-US" sz="4900" dirty="0"/>
              <a:t>improving one’s ability to solve problems in ways that nurture the </a:t>
            </a:r>
            <a:r>
              <a:rPr lang="en-US" sz="4900" dirty="0" smtClean="0"/>
              <a:t>self</a:t>
            </a:r>
            <a:r>
              <a:rPr lang="en-US" sz="4900" dirty="0"/>
              <a:t>, others, and the environment. </a:t>
            </a:r>
            <a:endParaRPr lang="ru-RU" sz="4900" dirty="0"/>
          </a:p>
          <a:p>
            <a:r>
              <a:rPr lang="en-US" sz="4900" dirty="0"/>
              <a:t>15. </a:t>
            </a:r>
            <a:r>
              <a:rPr lang="en-US" sz="4900" b="1" i="1" dirty="0"/>
              <a:t>Learning is </a:t>
            </a:r>
            <a:r>
              <a:rPr lang="en-US" sz="4900" dirty="0"/>
              <a:t>improving one’s ability to become attuned to and utilize the multiple dimensions of self. </a:t>
            </a:r>
            <a:endParaRPr lang="ru-RU" sz="4900" dirty="0"/>
          </a:p>
          <a:p>
            <a:r>
              <a:rPr lang="en-US" sz="4900" dirty="0"/>
              <a:t>16. </a:t>
            </a:r>
            <a:r>
              <a:rPr lang="en-US" sz="4900" b="1" i="1" dirty="0"/>
              <a:t>Learning is </a:t>
            </a:r>
            <a:r>
              <a:rPr lang="en-US" sz="4900" dirty="0"/>
              <a:t>being able to use new knowledge and skills. </a:t>
            </a:r>
            <a:endParaRPr lang="ru-RU" sz="4900" dirty="0"/>
          </a:p>
          <a:p>
            <a:endParaRPr lang="ru-RU" sz="49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859216" cy="274042"/>
          </a:xfrm>
        </p:spPr>
        <p:txBody>
          <a:bodyPr>
            <a:normAutofit fontScale="90000"/>
          </a:bodyPr>
          <a:lstStyle/>
          <a:p>
            <a:r>
              <a:rPr lang="ru-RU" dirty="0" smtClean="0"/>
              <a:t>Обучение это -</a:t>
            </a:r>
            <a:endParaRPr lang="ru-RU" dirty="0"/>
          </a:p>
        </p:txBody>
      </p:sp>
      <p:sp>
        <p:nvSpPr>
          <p:cNvPr id="3" name="Содержимое 2"/>
          <p:cNvSpPr>
            <a:spLocks noGrp="1"/>
          </p:cNvSpPr>
          <p:nvPr>
            <p:ph idx="1"/>
          </p:nvPr>
        </p:nvSpPr>
        <p:spPr>
          <a:xfrm>
            <a:off x="179512" y="692696"/>
            <a:ext cx="8507288" cy="6165304"/>
          </a:xfrm>
        </p:spPr>
        <p:txBody>
          <a:bodyPr>
            <a:normAutofit fontScale="40000" lnSpcReduction="20000"/>
          </a:bodyPr>
          <a:lstStyle/>
          <a:p>
            <a:r>
              <a:rPr lang="ru-RU" sz="4000" dirty="0" smtClean="0"/>
              <a:t>1. Обучение – это приобретение новых знаний и навыков. </a:t>
            </a:r>
          </a:p>
          <a:p>
            <a:r>
              <a:rPr lang="ru-RU" sz="4000" dirty="0" smtClean="0"/>
              <a:t> 2. Обучение – это приобретение новой информации или понимания.  </a:t>
            </a:r>
          </a:p>
          <a:p>
            <a:r>
              <a:rPr lang="ru-RU" sz="4000" dirty="0" smtClean="0"/>
              <a:t>3. Обучение – это изменение поведения, которое происходит в результате обучения или опыта.  </a:t>
            </a:r>
          </a:p>
          <a:p>
            <a:r>
              <a:rPr lang="ru-RU" sz="4000" dirty="0" smtClean="0"/>
              <a:t>4. Обучение - это способность использовать новые знания или навыки для решения проблем или создания продуктов.  </a:t>
            </a:r>
          </a:p>
          <a:p>
            <a:r>
              <a:rPr lang="ru-RU" sz="4000" dirty="0" smtClean="0"/>
              <a:t>5. Обучение - это способность использовать новые знания или навыки, чтобы заработать награды и избежать наказания.  </a:t>
            </a:r>
          </a:p>
          <a:p>
            <a:r>
              <a:rPr lang="ru-RU" sz="4000" dirty="0" smtClean="0"/>
              <a:t>6. Обучение связывает новые знания со старыми знаниями для конструировать смысл.  </a:t>
            </a:r>
          </a:p>
          <a:p>
            <a:r>
              <a:rPr lang="ru-RU" sz="4000" dirty="0" smtClean="0"/>
              <a:t>7. Обучение - это улучшение мыслительных процессов, которые приводят к повышению производительности и решению проблем. </a:t>
            </a:r>
          </a:p>
          <a:p>
            <a:r>
              <a:rPr lang="ru-RU" sz="4000" dirty="0" smtClean="0"/>
              <a:t> 8. Обучение – это изменение структуры или содержания знаний, хранящихся в долговременной памяти. </a:t>
            </a:r>
          </a:p>
          <a:p>
            <a:r>
              <a:rPr lang="ru-RU" sz="4000" dirty="0" smtClean="0"/>
              <a:t> 9. Обучение - это новое поведение или изменения в поведении, которые приобретаются в результате реакции человека на стимулы.  </a:t>
            </a:r>
          </a:p>
          <a:p>
            <a:r>
              <a:rPr lang="ru-RU" sz="4000" dirty="0" smtClean="0"/>
              <a:t>10. Обучение развивает новые способы мышления.  </a:t>
            </a:r>
          </a:p>
          <a:p>
            <a:r>
              <a:rPr lang="ru-RU" sz="4000" dirty="0" smtClean="0"/>
              <a:t>11. Обучение расширяет сознание. </a:t>
            </a:r>
          </a:p>
          <a:p>
            <a:r>
              <a:rPr lang="ru-RU" sz="4000" dirty="0" smtClean="0"/>
              <a:t> 12. Обучение – это приобретение, организация и хранение новых знаний.  </a:t>
            </a:r>
          </a:p>
          <a:p>
            <a:r>
              <a:rPr lang="ru-RU" sz="4000" dirty="0" smtClean="0"/>
              <a:t> 13. Обучение – это относительно постоянное изменение навыков, знаний и/или отношения.  </a:t>
            </a:r>
          </a:p>
          <a:p>
            <a:r>
              <a:rPr lang="ru-RU" sz="4000" dirty="0" smtClean="0"/>
              <a:t>14. Обучение улучшает способность решать проблемы таким образом, чтобы воспитывать себя, других и окружающую среду.  </a:t>
            </a:r>
          </a:p>
          <a:p>
            <a:r>
              <a:rPr lang="ru-RU" sz="4000" dirty="0" smtClean="0"/>
              <a:t>15. Обучение улучшает способность настраиваться и использовать многочисленные измерения себя.  </a:t>
            </a:r>
          </a:p>
          <a:p>
            <a:r>
              <a:rPr lang="ru-RU" sz="4000" dirty="0" smtClean="0"/>
              <a:t>16. Обучение – это умение использовать новые знания и навыки....</a:t>
            </a:r>
          </a:p>
          <a:p>
            <a:endParaRPr lang="ru-RU"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A72D19C-3BA8-4DEE-BD13-7B730D98949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B2C0C713-C8A3-4EE3-A2A9-22C943FFFC8F}"/>
              </a:ext>
            </a:extLst>
          </p:cNvPr>
          <p:cNvSpPr>
            <a:spLocks noGrp="1"/>
          </p:cNvSpPr>
          <p:nvPr>
            <p:ph idx="1"/>
          </p:nvPr>
        </p:nvSpPr>
        <p:spPr/>
        <p:txBody>
          <a:bodyPr/>
          <a:lstStyle/>
          <a:p>
            <a:r>
              <a:rPr lang="ru-RU" dirty="0"/>
              <a:t>Задание 4. </a:t>
            </a:r>
            <a:endParaRPr lang="en-US" dirty="0"/>
          </a:p>
          <a:p>
            <a:pPr>
              <a:buNone/>
            </a:pPr>
            <a:r>
              <a:rPr lang="ru-RU" dirty="0"/>
              <a:t>Разделить процесс обучения и результат – обученность.</a:t>
            </a:r>
          </a:p>
          <a:p>
            <a:pPr>
              <a:buNone/>
            </a:pPr>
            <a:r>
              <a:rPr lang="ru-RU" dirty="0"/>
              <a:t>Выбор определений, наиболее точно отвечающих Вашим </a:t>
            </a:r>
            <a:r>
              <a:rPr lang="ru-RU" dirty="0" smtClean="0"/>
              <a:t>представлениям</a:t>
            </a:r>
          </a:p>
          <a:p>
            <a:pPr>
              <a:buNone/>
            </a:pPr>
            <a:r>
              <a:rPr lang="ru-RU" dirty="0" smtClean="0"/>
              <a:t>Привести примеры реализации выбранных Вами определений в Вашем предмете или учебном процессе</a:t>
            </a:r>
            <a:endParaRPr lang="ru-RU" dirty="0"/>
          </a:p>
        </p:txBody>
      </p:sp>
    </p:spTree>
    <p:extLst>
      <p:ext uri="{BB962C8B-B14F-4D97-AF65-F5344CB8AC3E}">
        <p14:creationId xmlns:p14="http://schemas.microsoft.com/office/powerpoint/2010/main" xmlns="" val="94210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a:t>Мотивы совершенствования системы ВО и аспирантуры </a:t>
            </a:r>
            <a:br>
              <a:rPr lang="ru-RU" sz="4000" dirty="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a:t>чрезмерное увлечение профессиональной подготовкой шло в ущерб общему духовному и культурному развитию личности;(не только научная подготовка</a:t>
            </a:r>
            <a:r>
              <a:rPr lang="ru-RU" dirty="0" smtClean="0"/>
              <a:t>)?</a:t>
            </a:r>
            <a:endParaRPr lang="ru-RU" dirty="0"/>
          </a:p>
          <a:p>
            <a:endParaRPr lang="ru-RU"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lstStyle/>
          <a:p>
            <a:r>
              <a:rPr lang="ru-RU" dirty="0" smtClean="0"/>
              <a:t>Образовательные парадигмы</a:t>
            </a:r>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1052736"/>
            <a:ext cx="9144000" cy="56166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Autofit/>
          </a:bodyPr>
          <a:lstStyle/>
          <a:p>
            <a:r>
              <a:rPr lang="ru-RU" sz="2400" dirty="0" smtClean="0"/>
              <a:t>Современные образовательные парадигмы</a:t>
            </a:r>
            <a:endParaRPr lang="ru-RU" sz="2400" dirty="0"/>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764704"/>
            <a:ext cx="8352928"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a:ln>
                  <a:noFill/>
                </a:ln>
                <a:solidFill>
                  <a:schemeClr val="tx1"/>
                </a:solidFill>
                <a:effectLst/>
                <a:latin typeface="Arial" pitchFamily="34" charset="0"/>
                <a:cs typeface="Arial" pitchFamily="34" charset="0"/>
              </a:rPr>
              <a:t>Беляева Е.</a:t>
            </a:r>
          </a:p>
        </p:txBody>
      </p:sp>
    </p:spTree>
    <p:extLst>
      <p:ext uri="{BB962C8B-B14F-4D97-AF65-F5344CB8AC3E}">
        <p14:creationId xmlns:p14="http://schemas.microsoft.com/office/powerpoint/2010/main" xmlns="" val="30215778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a:latin typeface="Arial" pitchFamily="34" charset="0"/>
                <a:cs typeface="Arial" pitchFamily="34" charset="0"/>
              </a:rPr>
              <a:t>Беляева Е.</a:t>
            </a:r>
            <a:r>
              <a:rPr kumimoji="0" lang="ru-RU" sz="2400" b="0" i="0" u="none" strike="noStrike" cap="none" normalizeH="0" baseline="0" dirty="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xmlns="" val="35553764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59766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A7B4EF9-3B87-4BF0-8ACE-67F0DD548C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F969A762-84C4-4E61-91EE-4E194C3857F1}"/>
              </a:ext>
            </a:extLst>
          </p:cNvPr>
          <p:cNvSpPr>
            <a:spLocks noGrp="1"/>
          </p:cNvSpPr>
          <p:nvPr>
            <p:ph idx="1"/>
          </p:nvPr>
        </p:nvSpPr>
        <p:spPr/>
        <p:txBody>
          <a:bodyPr/>
          <a:lstStyle/>
          <a:p>
            <a:r>
              <a:rPr lang="ru-RU" dirty="0"/>
              <a:t>Задание 5. заполнить третий столбец и описать Ваше мнение о сущности учебного процесса. Дать оценку представленным выше парадигмам.</a:t>
            </a:r>
          </a:p>
        </p:txBody>
      </p:sp>
    </p:spTree>
    <p:extLst>
      <p:ext uri="{BB962C8B-B14F-4D97-AF65-F5344CB8AC3E}">
        <p14:creationId xmlns:p14="http://schemas.microsoft.com/office/powerpoint/2010/main" xmlns="" val="7921356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Методическая компетентность </a:t>
            </a:r>
          </a:p>
        </p:txBody>
      </p:sp>
      <p:sp>
        <p:nvSpPr>
          <p:cNvPr id="3" name="Содержимое 2"/>
          <p:cNvSpPr>
            <a:spLocks noGrp="1"/>
          </p:cNvSpPr>
          <p:nvPr>
            <p:ph idx="1"/>
          </p:nvPr>
        </p:nvSpPr>
        <p:spPr/>
        <p:txBody>
          <a:bodyPr>
            <a:normAutofit fontScale="92500" lnSpcReduction="20000"/>
          </a:bodyPr>
          <a:lstStyle/>
          <a:p>
            <a:pPr lvl="0"/>
            <a:r>
              <a:rPr lang="ru-RU" dirty="0"/>
              <a:t>«</a:t>
            </a:r>
            <a:r>
              <a:rPr lang="ru-RU" i="1" dirty="0" err="1"/>
              <a:t>general</a:t>
            </a:r>
            <a:r>
              <a:rPr lang="ru-RU" i="1" dirty="0"/>
              <a:t> </a:t>
            </a:r>
            <a:r>
              <a:rPr lang="ru-RU" i="1" dirty="0" err="1"/>
              <a:t>pedagogical</a:t>
            </a:r>
            <a:r>
              <a:rPr lang="ru-RU" i="1" dirty="0"/>
              <a:t> </a:t>
            </a:r>
            <a:r>
              <a:rPr lang="ru-RU" i="1" dirty="0" err="1"/>
              <a:t>knowledge</a:t>
            </a:r>
            <a:r>
              <a:rPr lang="ru-RU" dirty="0"/>
              <a:t>», общие педагогические знания, общую педагогическую компетентность (</a:t>
            </a:r>
            <a:r>
              <a:rPr lang="en-US" dirty="0"/>
              <a:t>GPK</a:t>
            </a:r>
            <a:r>
              <a:rPr lang="ru-RU" dirty="0"/>
              <a:t>), </a:t>
            </a:r>
          </a:p>
          <a:p>
            <a:pPr lvl="0"/>
            <a:r>
              <a:rPr lang="ru-RU" dirty="0"/>
              <a:t>«</a:t>
            </a:r>
            <a:r>
              <a:rPr lang="ru-RU" i="1" dirty="0" err="1"/>
              <a:t>content</a:t>
            </a:r>
            <a:r>
              <a:rPr lang="ru-RU" i="1" dirty="0"/>
              <a:t> </a:t>
            </a:r>
            <a:r>
              <a:rPr lang="ru-RU" i="1" dirty="0" err="1"/>
              <a:t>knowledge</a:t>
            </a:r>
            <a:r>
              <a:rPr lang="ru-RU" dirty="0"/>
              <a:t>», знание научных основ преподаваемого предмета, предметную компетентность (СК), </a:t>
            </a:r>
          </a:p>
          <a:p>
            <a:r>
              <a:rPr lang="ru-RU" dirty="0"/>
              <a:t>«</a:t>
            </a:r>
            <a:r>
              <a:rPr lang="ru-RU" i="1" dirty="0" err="1"/>
              <a:t>teachers</a:t>
            </a:r>
            <a:r>
              <a:rPr lang="ru-RU" i="1" dirty="0"/>
              <a:t>’ </a:t>
            </a:r>
            <a:r>
              <a:rPr lang="ru-RU" i="1" dirty="0" err="1"/>
              <a:t>pedagogical</a:t>
            </a:r>
            <a:r>
              <a:rPr lang="ru-RU" i="1" dirty="0"/>
              <a:t> </a:t>
            </a:r>
            <a:r>
              <a:rPr lang="ru-RU" i="1" dirty="0" err="1"/>
              <a:t>content</a:t>
            </a:r>
            <a:r>
              <a:rPr lang="ru-RU" i="1" dirty="0"/>
              <a:t> </a:t>
            </a:r>
            <a:r>
              <a:rPr lang="ru-RU" i="1" dirty="0" err="1"/>
              <a:t>knowledge</a:t>
            </a:r>
            <a:r>
              <a:rPr lang="ru-RU" dirty="0"/>
              <a:t>» (PCK), в свободном переводе на русский язык, знания о способах преподавания предмета, или методическую компетентность преподавателя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a:t>Sadler</a:t>
            </a:r>
            <a:r>
              <a:rPr lang="ru-RU" dirty="0"/>
              <a:t> </a:t>
            </a:r>
            <a:r>
              <a:rPr lang="en-US" i="1" dirty="0"/>
              <a:t>P. M</a:t>
            </a:r>
            <a:r>
              <a:rPr lang="ru-RU" i="1" dirty="0"/>
              <a:t>. </a:t>
            </a:r>
            <a:r>
              <a:rPr lang="en-US" dirty="0"/>
              <a:t>The Influence of Teachers’ Knowledge on Student Learning in Middle School Physical Science Classrooms // American Educational Research Journal. October 2013.  Vol. 50: No.5. pp.1020-1049</a:t>
            </a:r>
            <a:endParaRPr lang="ru-RU" dirty="0"/>
          </a:p>
          <a:p>
            <a:pPr lvl="0"/>
            <a:r>
              <a:rPr lang="en-US" i="1" dirty="0"/>
              <a:t>Kind V.</a:t>
            </a:r>
            <a:r>
              <a:rPr lang="en-US" dirty="0"/>
              <a:t> Pedagogical content knowledge in science education: perspectives and potential for progress // Studies in Science Education. Volume 45, Issue 2, 2009. P</a:t>
            </a:r>
            <a:r>
              <a:rPr lang="ru-RU" dirty="0"/>
              <a:t>.</a:t>
            </a:r>
            <a:r>
              <a:rPr lang="en-US" dirty="0"/>
              <a:t> 169-204</a:t>
            </a:r>
            <a:endParaRPr lang="ru-RU" dirty="0"/>
          </a:p>
          <a:p>
            <a:r>
              <a:rPr lang="en-US" i="1" dirty="0" err="1"/>
              <a:t>Loughrana</a:t>
            </a:r>
            <a:r>
              <a:rPr lang="en-US" i="1" dirty="0"/>
              <a:t> J</a:t>
            </a:r>
            <a:r>
              <a:rPr lang="ru-RU" i="1" dirty="0"/>
              <a:t>. </a:t>
            </a:r>
            <a:r>
              <a:rPr lang="ru-RU" dirty="0"/>
              <a:t> </a:t>
            </a:r>
            <a:r>
              <a:rPr lang="en-US" dirty="0"/>
              <a:t>Exploring Pedagogical Content Knowledge in Science Teacher Education // International Journal of Science Education. Volume 30, Issue 10, 2008. pages 1301-1320</a:t>
            </a:r>
            <a:endParaRPr lang="ru-RU" dirty="0"/>
          </a:p>
          <a:p>
            <a:r>
              <a:rPr lang="en-US" i="1" dirty="0"/>
              <a:t>Krauss</a:t>
            </a:r>
            <a:r>
              <a:rPr lang="ru-RU" i="1" dirty="0"/>
              <a:t> </a:t>
            </a:r>
            <a:r>
              <a:rPr lang="en-US" i="1" dirty="0"/>
              <a:t>F. </a:t>
            </a:r>
            <a:r>
              <a:rPr lang="en-US" dirty="0"/>
              <a:t>Pedagogical content knowledge and content knowledge of secondary mathematics teachers// Journal of Educational Psychology, </a:t>
            </a:r>
            <a:r>
              <a:rPr lang="en-US" dirty="0" err="1"/>
              <a:t>Vol</a:t>
            </a:r>
            <a:r>
              <a:rPr lang="en-US" dirty="0"/>
              <a:t> 100(3), Aug 2008, 716-725.</a:t>
            </a:r>
            <a:endParaRPr lang="ru-RU" dirty="0"/>
          </a:p>
          <a:p>
            <a:pPr lvl="0"/>
            <a:endParaRPr lang="ru-RU" b="1" dirty="0"/>
          </a:p>
          <a:p>
            <a:endParaRPr lang="ru-RU"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РСК</a:t>
            </a:r>
          </a:p>
        </p:txBody>
      </p:sp>
      <p:sp>
        <p:nvSpPr>
          <p:cNvPr id="3" name="Содержимое 2"/>
          <p:cNvSpPr>
            <a:spLocks noGrp="1"/>
          </p:cNvSpPr>
          <p:nvPr>
            <p:ph idx="1"/>
          </p:nvPr>
        </p:nvSpPr>
        <p:spPr>
          <a:xfrm>
            <a:off x="457200" y="1124744"/>
            <a:ext cx="8229600" cy="5001419"/>
          </a:xfrm>
        </p:spPr>
        <p:txBody>
          <a:bodyPr>
            <a:noAutofit/>
          </a:bodyPr>
          <a:lstStyle/>
          <a:p>
            <a:r>
              <a:rPr lang="ru-RU" sz="2400" dirty="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sz="2400" dirty="0"/>
              <a:t>PCK</a:t>
            </a:r>
            <a:r>
              <a:rPr lang="ru-RU" sz="2400" dirty="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a:t>Уровни методической компетентности преподавателя (РСК</a:t>
            </a:r>
            <a:r>
              <a:rPr lang="ru-RU" dirty="0"/>
              <a:t>)</a:t>
            </a:r>
          </a:p>
        </p:txBody>
      </p:sp>
      <p:sp>
        <p:nvSpPr>
          <p:cNvPr id="3" name="Содержимое 2"/>
          <p:cNvSpPr>
            <a:spLocks noGrp="1"/>
          </p:cNvSpPr>
          <p:nvPr>
            <p:ph idx="1"/>
          </p:nvPr>
        </p:nvSpPr>
        <p:spPr/>
        <p:txBody>
          <a:bodyPr>
            <a:normAutofit fontScale="55000" lnSpcReduction="20000"/>
          </a:bodyPr>
          <a:lstStyle/>
          <a:p>
            <a:r>
              <a:rPr lang="ru-RU" b="1" i="1" dirty="0"/>
              <a:t>Первый (эмпирический) уровень. </a:t>
            </a:r>
            <a:r>
              <a:rPr lang="ru-RU" dirty="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a:t>Второй (конструктивный) уровень. </a:t>
            </a:r>
            <a:r>
              <a:rPr lang="ru-RU" dirty="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a:t>Третий (творческий) уровень. </a:t>
            </a:r>
            <a:r>
              <a:rPr lang="ru-RU" dirty="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Структура ВО</a:t>
            </a:r>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xmlns="" val="20000"/>
                    </a:ext>
                  </a:extLst>
                </a:gridCol>
                <a:gridCol w="4114800">
                  <a:extLst>
                    <a:ext uri="{9D8B030D-6E8A-4147-A177-3AD203B41FA5}">
                      <a16:colId xmlns:a16="http://schemas.microsoft.com/office/drawing/2014/main" xmlns="" val="20001"/>
                    </a:ext>
                  </a:extLst>
                </a:gridCol>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0"/>
                  </a:ext>
                </a:extLst>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1"/>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extLst>
                  <a:ext uri="{0D108BD9-81ED-4DB2-BD59-A6C34878D82A}">
                    <a16:rowId xmlns:a16="http://schemas.microsoft.com/office/drawing/2014/main" xmlns="" val="10002"/>
                  </a:ext>
                </a:extLst>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extLst>
                  <a:ext uri="{0D108BD9-81ED-4DB2-BD59-A6C34878D82A}">
                    <a16:rowId xmlns:a16="http://schemas.microsoft.com/office/drawing/2014/main" xmlns="" val="10003"/>
                  </a:ext>
                </a:extLst>
              </a:tr>
              <a:tr h="370840">
                <a:tc>
                  <a:txBody>
                    <a:bodyPr/>
                    <a:lstStyle/>
                    <a:p>
                      <a:pPr algn="l">
                        <a:spcAft>
                          <a:spcPts val="0"/>
                        </a:spcAft>
                      </a:pPr>
                      <a:endParaRPr lang="ru-RU" sz="16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gn="l">
                        <a:spcAft>
                          <a:spcPts val="0"/>
                        </a:spcAft>
                      </a:pPr>
                      <a:r>
                        <a:rPr lang="ru-RU" sz="1600" dirty="0">
                          <a:latin typeface="Times New Roman"/>
                          <a:ea typeface="Times New Roman"/>
                        </a:rPr>
                        <a:t>Дипломированный</a:t>
                      </a:r>
                      <a:endParaRPr lang="ru-RU" sz="1200" dirty="0">
                        <a:latin typeface="Times New Roman"/>
                        <a:ea typeface="Times New Roman"/>
                      </a:endParaRPr>
                    </a:p>
                    <a:p>
                      <a:pPr algn="l">
                        <a:spcAft>
                          <a:spcPts val="0"/>
                        </a:spcAft>
                      </a:pPr>
                      <a:r>
                        <a:rPr lang="ru-RU" sz="1600" dirty="0">
                          <a:latin typeface="Times New Roman"/>
                          <a:ea typeface="Times New Roman"/>
                        </a:rPr>
                        <a:t>специалист</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extLst>
                  <a:ext uri="{0D108BD9-81ED-4DB2-BD59-A6C34878D82A}">
                    <a16:rowId xmlns:a16="http://schemas.microsoft.com/office/drawing/2014/main" xmlns="" val="10010"/>
                  </a:ext>
                </a:extLst>
              </a:tr>
            </a:tbl>
          </a:graphicData>
        </a:graphic>
      </p:graphicFrame>
      <p:sp>
        <p:nvSpPr>
          <p:cNvPr id="5" name="Прямоугольник 4"/>
          <p:cNvSpPr/>
          <p:nvPr/>
        </p:nvSpPr>
        <p:spPr>
          <a:xfrm>
            <a:off x="2071670" y="2214554"/>
            <a:ext cx="4572000" cy="646331"/>
          </a:xfrm>
          <a:prstGeom prst="rect">
            <a:avLst/>
          </a:prstGeom>
        </p:spPr>
        <p:txBody>
          <a:bodyPr>
            <a:spAutoFit/>
          </a:bodyPr>
          <a:lstStyle/>
          <a:p>
            <a:r>
              <a:rPr lang="ru-RU" i="1" u="sng" dirty="0" smtClean="0"/>
              <a:t>государственная</a:t>
            </a:r>
            <a:r>
              <a:rPr lang="ru-RU" dirty="0" smtClean="0"/>
              <a:t> итоговая аттестация = </a:t>
            </a:r>
            <a:r>
              <a:rPr lang="ru-RU" dirty="0" err="1" smtClean="0"/>
              <a:t>госэкзамен</a:t>
            </a:r>
            <a:r>
              <a:rPr lang="ru-RU" dirty="0" smtClean="0"/>
              <a:t> + НКР</a:t>
            </a:r>
            <a:endParaRPr lang="ru-RU"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Дидактическая система</a:t>
            </a:r>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Смысл образования</a:t>
            </a:r>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Цели обучения </a:t>
            </a:r>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Образовательные технологии. Методы, формы</a:t>
            </a:r>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 средства</a:t>
            </a:r>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Содержание обучения</a:t>
            </a:r>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Результат обучения</a:t>
            </a:r>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pic>
        <p:nvPicPr>
          <p:cNvPr id="4" name="Содержимое 3" descr="https://avatars.mds.yandex.net/get-pdb/1908156/a7038549-a1df-494f-99a2-a806ab3d7e5b/s1200"/>
          <p:cNvPicPr>
            <a:picLocks noGrp="1"/>
          </p:cNvPicPr>
          <p:nvPr>
            <p:ph idx="1"/>
          </p:nvPr>
        </p:nvPicPr>
        <p:blipFill>
          <a:blip r:embed="rId2" cstate="print"/>
          <a:srcRect/>
          <a:stretch>
            <a:fillRect/>
          </a:stretch>
        </p:blipFill>
        <p:spPr bwMode="auto">
          <a:xfrm>
            <a:off x="467544" y="620688"/>
            <a:ext cx="7758794" cy="5534075"/>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cf.ppt-online.org/files/slide/j/jGqtPBcyafXN3KeWmlOSHpYh8JdEFwMu5k60vg/slide-18.jpg"/>
          <p:cNvPicPr>
            <a:picLocks noGrp="1"/>
          </p:cNvPicPr>
          <p:nvPr>
            <p:ph idx="1"/>
          </p:nvPr>
        </p:nvPicPr>
        <p:blipFill>
          <a:blip r:embed="rId2" cstate="print"/>
          <a:srcRect t="6898" b="25011"/>
          <a:stretch>
            <a:fillRect/>
          </a:stretch>
        </p:blipFill>
        <p:spPr bwMode="auto">
          <a:xfrm>
            <a:off x="1450848" y="1196753"/>
            <a:ext cx="6242304" cy="4258272"/>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Алгоритм конструирования учебного процесса (ОПК 6)- обоснованно и т.д.</a:t>
            </a:r>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Содержание</a:t>
            </a:r>
          </a:p>
          <a:p>
            <a:pPr algn="ctr"/>
            <a:r>
              <a:rPr lang="ru-RU" dirty="0"/>
              <a:t>(РСК)</a:t>
            </a:r>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Цели</a:t>
            </a:r>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Методы</a:t>
            </a:r>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Средства</a:t>
            </a:r>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Результат обучения</a:t>
            </a:r>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Формы</a:t>
            </a:r>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D9D59FA-0612-4178-AABA-E45262482DF8}"/>
              </a:ext>
            </a:extLst>
          </p:cNvPr>
          <p:cNvSpPr>
            <a:spLocks noGrp="1"/>
          </p:cNvSpPr>
          <p:nvPr>
            <p:ph type="title"/>
          </p:nvPr>
        </p:nvSpPr>
        <p:spPr/>
        <p:txBody>
          <a:bodyPr/>
          <a:lstStyle/>
          <a:p>
            <a:r>
              <a:rPr lang="ru-RU" dirty="0" smtClean="0"/>
              <a:t>Методы обучения</a:t>
            </a:r>
            <a:endParaRPr lang="ru-RU" dirty="0"/>
          </a:p>
        </p:txBody>
      </p:sp>
      <p:sp>
        <p:nvSpPr>
          <p:cNvPr id="3" name="Объект 2">
            <a:extLst>
              <a:ext uri="{FF2B5EF4-FFF2-40B4-BE49-F238E27FC236}">
                <a16:creationId xmlns:a16="http://schemas.microsoft.com/office/drawing/2014/main" xmlns="" id="{E4E0D4E2-BC3F-4133-BADC-A63F36453DE7}"/>
              </a:ext>
            </a:extLst>
          </p:cNvPr>
          <p:cNvSpPr>
            <a:spLocks noGrp="1"/>
          </p:cNvSpPr>
          <p:nvPr>
            <p:ph idx="1"/>
          </p:nvPr>
        </p:nvSpPr>
        <p:spPr/>
        <p:txBody>
          <a:bodyPr/>
          <a:lstStyle/>
          <a:p>
            <a:r>
              <a:rPr lang="ru-RU" b="1" i="0" dirty="0">
                <a:solidFill>
                  <a:srgbClr val="333333"/>
                </a:solidFill>
                <a:effectLst/>
                <a:latin typeface="Arial" panose="020B0604020202020204" pitchFamily="34" charset="0"/>
              </a:rPr>
              <a:t>Метод –способ достижения цели </a:t>
            </a:r>
          </a:p>
          <a:p>
            <a:r>
              <a:rPr lang="ru-RU" b="1" i="0" dirty="0">
                <a:solidFill>
                  <a:srgbClr val="333333"/>
                </a:solidFill>
                <a:effectLst/>
                <a:latin typeface="Arial" panose="020B0604020202020204" pitchFamily="34" charset="0"/>
              </a:rPr>
              <a:t>Методы</a:t>
            </a:r>
            <a:r>
              <a:rPr lang="ru-RU" b="0" i="0" dirty="0">
                <a:solidFill>
                  <a:srgbClr val="333333"/>
                </a:solidFill>
                <a:effectLst/>
                <a:latin typeface="Arial" panose="020B0604020202020204" pitchFamily="34" charset="0"/>
              </a:rPr>
              <a:t>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 (от др.-греч. </a:t>
            </a:r>
            <a:r>
              <a:rPr lang="ru-RU" b="0" i="0" dirty="0" err="1">
                <a:solidFill>
                  <a:srgbClr val="333333"/>
                </a:solidFill>
                <a:effectLst/>
                <a:latin typeface="Arial" panose="020B0604020202020204" pitchFamily="34" charset="0"/>
              </a:rPr>
              <a:t>μέθοδος</a:t>
            </a:r>
            <a:r>
              <a:rPr lang="ru-RU" b="0" i="0" dirty="0">
                <a:solidFill>
                  <a:srgbClr val="333333"/>
                </a:solidFill>
                <a:effectLst/>
                <a:latin typeface="Arial" panose="020B0604020202020204" pitchFamily="34" charset="0"/>
              </a:rPr>
              <a:t> — путь) — способ взаимодействия между учителем и учениками, в результате которого происходит передача и усвоение знаний, умений и навыков, предусмотренных содержанием </a:t>
            </a:r>
            <a:r>
              <a:rPr lang="ru-RU" b="1" i="0" dirty="0">
                <a:solidFill>
                  <a:srgbClr val="333333"/>
                </a:solidFill>
                <a:effectLst/>
                <a:latin typeface="Arial" panose="020B0604020202020204" pitchFamily="34" charset="0"/>
              </a:rPr>
              <a:t>обучения</a:t>
            </a:r>
            <a:r>
              <a:rPr lang="ru-RU" b="0" i="0" dirty="0">
                <a:solidFill>
                  <a:srgbClr val="333333"/>
                </a:solidFill>
                <a:effectLst/>
                <a:latin typeface="Arial" panose="020B0604020202020204" pitchFamily="34" charset="0"/>
              </a:rPr>
              <a:t>.</a:t>
            </a:r>
          </a:p>
          <a:p>
            <a:pPr marL="0" indent="0">
              <a:buNone/>
            </a:pPr>
            <a:endParaRPr lang="ru-RU" dirty="0"/>
          </a:p>
        </p:txBody>
      </p:sp>
    </p:spTree>
    <p:extLst>
      <p:ext uri="{BB962C8B-B14F-4D97-AF65-F5344CB8AC3E}">
        <p14:creationId xmlns:p14="http://schemas.microsoft.com/office/powerpoint/2010/main" xmlns="" val="26065778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en-US" dirty="0" smtClean="0">
                <a:hlinkClick r:id="rId2"/>
              </a:rPr>
              <a:t>https://www.edsys.in/151-teaching-methods/</a:t>
            </a:r>
            <a:endParaRPr lang="en-US" dirty="0" smtClean="0"/>
          </a:p>
          <a:p>
            <a:pPr fontAlgn="base"/>
            <a:r>
              <a:rPr lang="ru-RU" dirty="0" smtClean="0"/>
              <a:t>Каждый учитель индивидуален с точки зрения своих способов, стилей и методов преподавания. Наилучшие методы обучения</a:t>
            </a:r>
            <a:r>
              <a:rPr lang="en-US" dirty="0" smtClean="0"/>
              <a:t> </a:t>
            </a:r>
            <a:r>
              <a:rPr lang="ru-RU" dirty="0" smtClean="0"/>
              <a:t>-это те, которые разрабатываются с учетом интересов учащихся и изучаемых предметов. Методы обучения могут быть ориентированы на преподавателя, ученика, содержание, интерактивные или </a:t>
            </a:r>
            <a:r>
              <a:rPr lang="ru-RU" dirty="0" err="1" smtClean="0"/>
              <a:t>партисипативные</a:t>
            </a:r>
            <a:r>
              <a:rPr lang="ru-RU" dirty="0" smtClean="0"/>
              <a:t>.</a:t>
            </a:r>
          </a:p>
          <a:p>
            <a:pPr fontAlgn="base"/>
            <a:r>
              <a:rPr lang="ru-RU" dirty="0" smtClean="0"/>
              <a:t>Каждая методика обучения имеет свои плюсы и минусы. Чтобы сделать весь процесс эффективным, учителя обычно комбинируют два или более из этих методов обучения. Здесь давайте рассмотрим некоторые из наиболее широко принятых и используемых </a:t>
            </a:r>
            <a:r>
              <a:rPr lang="ru-RU" b="1" dirty="0" smtClean="0"/>
              <a:t>методов обучения по всей стране.</a:t>
            </a:r>
            <a:endParaRPr lang="ru-RU" dirty="0" smtClean="0"/>
          </a:p>
          <a:p>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C2EBF4-543F-45FF-86CF-35342A1EDE64}"/>
              </a:ext>
            </a:extLst>
          </p:cNvPr>
          <p:cNvSpPr>
            <a:spLocks noGrp="1"/>
          </p:cNvSpPr>
          <p:nvPr>
            <p:ph type="title"/>
          </p:nvPr>
        </p:nvSpPr>
        <p:spPr/>
        <p:txBody>
          <a:bodyPr/>
          <a:lstStyle/>
          <a:p>
            <a:endParaRPr lang="ru-RU"/>
          </a:p>
        </p:txBody>
      </p:sp>
      <p:pic>
        <p:nvPicPr>
          <p:cNvPr id="2050" name="Picture 2">
            <a:extLst>
              <a:ext uri="{FF2B5EF4-FFF2-40B4-BE49-F238E27FC236}">
                <a16:creationId xmlns:a16="http://schemas.microsoft.com/office/drawing/2014/main" xmlns="" id="{0721BF85-B3F6-4181-91C4-5AD432E11C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9" y="692696"/>
            <a:ext cx="8363272"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3391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835696" y="4653136"/>
            <a:ext cx="5442992" cy="714202"/>
          </a:xfrm>
        </p:spPr>
        <p:txBody>
          <a:bodyPr/>
          <a:lstStyle/>
          <a:p>
            <a:r>
              <a:rPr lang="ru-RU" dirty="0"/>
              <a:t>Содержание обучения</a:t>
            </a:r>
          </a:p>
        </p:txBody>
      </p:sp>
      <p:sp>
        <p:nvSpPr>
          <p:cNvPr id="6" name="Текст 5"/>
          <p:cNvSpPr>
            <a:spLocks noGrp="1"/>
          </p:cNvSpPr>
          <p:nvPr>
            <p:ph type="body" sz="half" idx="2"/>
          </p:nvPr>
        </p:nvSpPr>
        <p:spPr/>
        <p:txBody>
          <a:bodyPr>
            <a:noAutofit/>
          </a:bodyPr>
          <a:lstStyle/>
          <a:p>
            <a:r>
              <a:rPr lang="ru-RU" sz="2800" dirty="0"/>
              <a:t>Усвоить – это значит привыкнуть и научится применять </a:t>
            </a:r>
          </a:p>
          <a:p>
            <a:r>
              <a:rPr lang="ru-RU" sz="2800" dirty="0"/>
              <a:t>(Н.А.  </a:t>
            </a:r>
            <a:r>
              <a:rPr lang="ru-RU" sz="2800" dirty="0" err="1"/>
              <a:t>Менчинская</a:t>
            </a:r>
            <a:r>
              <a:rPr lang="ru-RU" sz="2800" dirty="0"/>
              <a:t> )</a:t>
            </a:r>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a:ln>
                  <a:noFill/>
                </a:ln>
                <a:solidFill>
                  <a:schemeClr val="tx1"/>
                </a:solidFill>
                <a:effectLst/>
                <a:latin typeface="Calibri" pitchFamily="34" charset="0"/>
                <a:cs typeface="Arial" pitchFamily="34" charset="0"/>
              </a:rPr>
              <a:t>Знания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a:ln>
                  <a:noFill/>
                </a:ln>
                <a:solidFill>
                  <a:schemeClr val="tx1"/>
                </a:solidFill>
                <a:effectLst/>
                <a:latin typeface="Calibri" pitchFamily="34" charset="0"/>
                <a:cs typeface="Arial" pitchFamily="34" charset="0"/>
              </a:rPr>
              <a:t>Умения</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07904" y="1700808"/>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dirty="0">
                <a:ln>
                  <a:noFill/>
                </a:ln>
                <a:solidFill>
                  <a:schemeClr val="tx1"/>
                </a:solidFill>
                <a:effectLst/>
                <a:latin typeface="Calibri" pitchFamily="34" charset="0"/>
                <a:cs typeface="Arial" pitchFamily="34" charset="0"/>
              </a:rPr>
              <a:t>Э Ц О к М</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8243DC-9E00-4A6C-B6A4-0CA6CF02F44C}"/>
              </a:ext>
            </a:extLst>
          </p:cNvPr>
          <p:cNvSpPr>
            <a:spLocks noGrp="1"/>
          </p:cNvSpPr>
          <p:nvPr>
            <p:ph type="title"/>
          </p:nvPr>
        </p:nvSpPr>
        <p:spPr>
          <a:xfrm>
            <a:off x="457200" y="274638"/>
            <a:ext cx="8229600" cy="130026"/>
          </a:xfrm>
        </p:spPr>
        <p:txBody>
          <a:bodyPr>
            <a:normAutofit fontScale="90000"/>
          </a:bodyPr>
          <a:lstStyle/>
          <a:p>
            <a:endParaRPr lang="ru-RU" dirty="0"/>
          </a:p>
        </p:txBody>
      </p:sp>
      <p:pic>
        <p:nvPicPr>
          <p:cNvPr id="3074" name="Picture 2">
            <a:extLst>
              <a:ext uri="{FF2B5EF4-FFF2-40B4-BE49-F238E27FC236}">
                <a16:creationId xmlns:a16="http://schemas.microsoft.com/office/drawing/2014/main" xmlns="" id="{772ECEE9-7160-492A-83E9-D4844B9BBEB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16632"/>
            <a:ext cx="8784975" cy="60095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5409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Логика учебного процесса</a:t>
            </a:r>
          </a:p>
        </p:txBody>
      </p:sp>
      <p:grpSp>
        <p:nvGrpSpPr>
          <p:cNvPr id="4" name="Group 1"/>
          <p:cNvGrpSpPr>
            <a:grpSpLocks noGrp="1" noChangeAspect="1"/>
          </p:cNvGrpSpPr>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a:t>Компетентностный</a:t>
            </a:r>
            <a:r>
              <a:rPr lang="ru-RU" dirty="0"/>
              <a:t> подход</a:t>
            </a:r>
          </a:p>
        </p:txBody>
      </p:sp>
      <p:sp>
        <p:nvSpPr>
          <p:cNvPr id="3" name="Содержимое 2"/>
          <p:cNvSpPr>
            <a:spLocks noGrp="1"/>
          </p:cNvSpPr>
          <p:nvPr>
            <p:ph idx="1"/>
          </p:nvPr>
        </p:nvSpPr>
        <p:spPr>
          <a:xfrm>
            <a:off x="457200" y="764704"/>
            <a:ext cx="8435280" cy="5904656"/>
          </a:xfrm>
        </p:spPr>
        <p:txBody>
          <a:bodyPr>
            <a:normAutofit fontScale="40000" lnSpcReduction="20000"/>
          </a:bodyPr>
          <a:lstStyle/>
          <a:p>
            <a:r>
              <a:rPr lang="ru-RU" sz="6000" b="1" dirty="0" err="1"/>
              <a:t>Компетентностный</a:t>
            </a:r>
            <a:r>
              <a:rPr lang="ru-RU" sz="6000" b="1" dirty="0"/>
              <a:t> подход к образованию</a:t>
            </a:r>
            <a:r>
              <a:rPr lang="ru-RU" sz="6000" dirty="0"/>
              <a:t> – подход, при котором его формализуемыми </a:t>
            </a:r>
            <a:r>
              <a:rPr lang="ru-RU" sz="6000" b="1" dirty="0"/>
              <a:t>операционно-проявляемыми </a:t>
            </a:r>
            <a:r>
              <a:rPr lang="ru-RU" sz="6000" b="1" dirty="0" smtClean="0"/>
              <a:t>и контролируемыми целями</a:t>
            </a:r>
            <a:r>
              <a:rPr lang="ru-RU" sz="6000" dirty="0" smtClean="0"/>
              <a:t> </a:t>
            </a:r>
            <a:r>
              <a:rPr lang="ru-RU" sz="6000" dirty="0"/>
              <a:t>становятся ключевые компетенции – деятельностные </a:t>
            </a:r>
            <a:r>
              <a:rPr lang="ru-RU" sz="6000" i="1" dirty="0"/>
              <a:t>унифицированные по всем предметам составляющие </a:t>
            </a:r>
            <a:r>
              <a:rPr lang="ru-RU" sz="6000" dirty="0"/>
              <a:t>полученного образования, позволяющие обнаруживать, интегрировать, переносить и </a:t>
            </a:r>
            <a:r>
              <a:rPr lang="ru-RU" sz="6000" b="1" dirty="0"/>
              <a:t>использовать знания, умения и навыки в любой, в том числе незнакомой, ситуации</a:t>
            </a:r>
            <a:r>
              <a:rPr lang="ru-RU" sz="6000" dirty="0"/>
              <a:t>. </a:t>
            </a:r>
          </a:p>
          <a:p>
            <a:r>
              <a:rPr lang="ru-RU" sz="6000" b="1" dirty="0"/>
              <a:t>Компетенции </a:t>
            </a:r>
            <a:r>
              <a:rPr lang="ru-RU" sz="6000" dirty="0"/>
              <a:t>– совокупности </a:t>
            </a:r>
            <a:r>
              <a:rPr lang="ru-RU" sz="6000" b="1" dirty="0"/>
              <a:t>знаний, умений и навыков</a:t>
            </a:r>
            <a:r>
              <a:rPr lang="ru-RU" sz="6000" dirty="0"/>
              <a:t>, позволяющие субъекту приспособиться к изменяющимся условиям, это его способности </a:t>
            </a:r>
            <a:r>
              <a:rPr lang="ru-RU" sz="6000" b="1" dirty="0"/>
              <a:t>действовать </a:t>
            </a:r>
            <a:r>
              <a:rPr lang="ru-RU" sz="6000" dirty="0"/>
              <a:t>и выживать в данных условиях.</a:t>
            </a:r>
            <a:br>
              <a:rPr lang="ru-RU" sz="6000" dirty="0"/>
            </a:br>
            <a:r>
              <a:rPr lang="ru-RU" sz="6000" dirty="0" smtClean="0"/>
              <a:t>С </a:t>
            </a:r>
            <a:r>
              <a:rPr lang="ru-RU" sz="6000" dirty="0"/>
              <a:t>точки зрения психологии, </a:t>
            </a:r>
            <a:r>
              <a:rPr lang="ru-RU" sz="6000" b="1" dirty="0"/>
              <a:t>компетентность</a:t>
            </a:r>
            <a:r>
              <a:rPr lang="ru-RU" sz="60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Образовательно-теоретическая модель дидактического анализа </a:t>
            </a:r>
            <a:r>
              <a:rPr lang="ru-RU" sz="2000" dirty="0" err="1" smtClean="0"/>
              <a:t>Клафки</a:t>
            </a:r>
            <a:endParaRPr lang="ru-RU" dirty="0"/>
          </a:p>
        </p:txBody>
      </p:sp>
      <p:sp>
        <p:nvSpPr>
          <p:cNvPr id="3" name="Содержимое 2"/>
          <p:cNvSpPr>
            <a:spLocks noGrp="1"/>
          </p:cNvSpPr>
          <p:nvPr>
            <p:ph idx="1"/>
          </p:nvPr>
        </p:nvSpPr>
        <p:spPr/>
        <p:txBody>
          <a:bodyPr/>
          <a:lstStyle/>
          <a:p>
            <a:endParaRPr lang="ru-RU"/>
          </a:p>
        </p:txBody>
      </p:sp>
      <p:pic>
        <p:nvPicPr>
          <p:cNvPr id="4" name="Рисунок 3"/>
          <p:cNvPicPr/>
          <p:nvPr/>
        </p:nvPicPr>
        <p:blipFill>
          <a:blip r:embed="rId2" cstate="print"/>
          <a:stretch>
            <a:fillRect/>
          </a:stretch>
        </p:blipFill>
        <p:spPr>
          <a:xfrm>
            <a:off x="323529" y="1089342"/>
            <a:ext cx="8820472" cy="5436002"/>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260648"/>
            <a:ext cx="8229600" cy="5865515"/>
          </a:xfrm>
        </p:spPr>
        <p:txBody>
          <a:bodyPr>
            <a:normAutofit fontScale="55000" lnSpcReduction="20000"/>
          </a:bodyPr>
          <a:lstStyle/>
          <a:p>
            <a:r>
              <a:rPr lang="ru-RU" dirty="0" err="1" smtClean="0"/>
              <a:t>Клафки</a:t>
            </a:r>
            <a:r>
              <a:rPr lang="ru-RU" dirty="0" smtClean="0"/>
              <a:t> трактует связь преподавания и обучения как </a:t>
            </a:r>
            <a:r>
              <a:rPr lang="ru-RU" dirty="0" err="1" smtClean="0"/>
              <a:t>интерактивныи</a:t>
            </a:r>
            <a:r>
              <a:rPr lang="ru-RU" dirty="0" smtClean="0"/>
              <a:t>̆ процесс, в котором обучающиеся под руководством </a:t>
            </a:r>
            <a:r>
              <a:rPr lang="ru-RU" dirty="0" err="1" smtClean="0"/>
              <a:t>преподавателеи</a:t>
            </a:r>
            <a:r>
              <a:rPr lang="ru-RU" dirty="0" smtClean="0"/>
              <a:t>̆ в </a:t>
            </a:r>
            <a:r>
              <a:rPr lang="ru-RU" dirty="0" err="1" smtClean="0"/>
              <a:t>увеличивающейся</a:t>
            </a:r>
            <a:r>
              <a:rPr lang="ru-RU" dirty="0" smtClean="0"/>
              <a:t> степени приобретают собственные познания и умения для объяснения </a:t>
            </a:r>
            <a:r>
              <a:rPr lang="ru-RU" dirty="0" err="1" smtClean="0"/>
              <a:t>исторически-общественнои</a:t>
            </a:r>
            <a:r>
              <a:rPr lang="ru-RU" dirty="0" smtClean="0"/>
              <a:t>̆ </a:t>
            </a:r>
            <a:r>
              <a:rPr lang="ru-RU" dirty="0" err="1" smtClean="0"/>
              <a:t>действительности</a:t>
            </a:r>
            <a:r>
              <a:rPr lang="ru-RU" dirty="0" smtClean="0"/>
              <a:t>. Такое обучение должно быть по сути </a:t>
            </a:r>
            <a:r>
              <a:rPr lang="ru-RU" dirty="0" err="1" smtClean="0"/>
              <a:t>своеи</a:t>
            </a:r>
            <a:r>
              <a:rPr lang="ru-RU" dirty="0" smtClean="0"/>
              <a:t>̆ исследовательским и осмысленным, организованным в форме упражнений, повторения и так далее. Преподавание в соответствии с вышеназванными предпосылками должно планироваться и проводиться дискурсивно, то есть с привлечением к планированию обучающихся, проведением совместного критического анализа занятия, ориентацией̆ на интересы студентов. Поскольку занятие есть социальный̆ процесс, оно должно соответствовать принципам демократического социального воспитания. </a:t>
            </a:r>
          </a:p>
          <a:p>
            <a:r>
              <a:rPr lang="ru-RU" dirty="0" smtClean="0"/>
              <a:t>С точки зрения данных основополагающих предпосылок </a:t>
            </a:r>
            <a:r>
              <a:rPr lang="ru-RU" dirty="0" err="1" smtClean="0"/>
              <a:t>Клафки</a:t>
            </a:r>
            <a:r>
              <a:rPr lang="ru-RU" dirty="0" smtClean="0"/>
              <a:t> развивает перспективы конкретного планирования обучения. Во главе его </a:t>
            </a:r>
            <a:r>
              <a:rPr lang="ru-RU" dirty="0" err="1" smtClean="0"/>
              <a:t>перспективнои</a:t>
            </a:r>
            <a:r>
              <a:rPr lang="ru-RU" dirty="0" smtClean="0"/>
              <a:t>̆ схемы плана находится анализ условий обучения: конкретных, </a:t>
            </a:r>
            <a:r>
              <a:rPr lang="ru-RU" dirty="0" err="1" smtClean="0"/>
              <a:t>социо-культурных</a:t>
            </a:r>
            <a:r>
              <a:rPr lang="ru-RU" dirty="0" smtClean="0"/>
              <a:t> преподаваемых исходных условий группы обучающихся, </a:t>
            </a:r>
            <a:r>
              <a:rPr lang="ru-RU" dirty="0" err="1" smtClean="0"/>
              <a:t>преподавателеи</a:t>
            </a:r>
            <a:r>
              <a:rPr lang="ru-RU" dirty="0" smtClean="0"/>
              <a:t>̆, а также актуальных для преподавания (изменяемых или неизменяемых) организационных условий, включая возможные или вероятные трудности и помехи. При этом учитываются возраст обучающихся, их мотивация, состояние их подготовки. Затем следуют взаимосвязи на следующем уровне, охватывающем четыре больших комплекса: связь мотиваций, тематическое структурирование, определение </a:t>
            </a:r>
            <a:r>
              <a:rPr lang="ru-RU" dirty="0" err="1" smtClean="0"/>
              <a:t>возможностеи</a:t>
            </a:r>
            <a:r>
              <a:rPr lang="ru-RU" dirty="0" smtClean="0"/>
              <a:t>̆ подхода и изложения, методическое структурирование. </a:t>
            </a:r>
          </a:p>
          <a:p>
            <a:endParaRPr lang="ru-RU"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FB8D242-929F-497A-98BD-B963BC606E3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xmlns="" id="{4E35B5CD-1EE4-4104-9FC0-546F3BA75FFF}"/>
              </a:ext>
            </a:extLst>
          </p:cNvPr>
          <p:cNvSpPr>
            <a:spLocks noGrp="1"/>
          </p:cNvSpPr>
          <p:nvPr>
            <p:ph idx="1"/>
          </p:nvPr>
        </p:nvSpPr>
        <p:spPr>
          <a:xfrm>
            <a:off x="-214346" y="1500174"/>
            <a:ext cx="8229600" cy="4525963"/>
          </a:xfrm>
        </p:spPr>
        <p:txBody>
          <a:bodyPr/>
          <a:lstStyle/>
          <a:p>
            <a:r>
              <a:rPr lang="ru-RU" dirty="0"/>
              <a:t>Задание 6.</a:t>
            </a:r>
          </a:p>
          <a:p>
            <a:pPr>
              <a:buNone/>
            </a:pPr>
            <a:r>
              <a:rPr lang="ru-RU" dirty="0"/>
              <a:t>Сконструировать логически обоснованный вариант учебного процесса по Вашей </a:t>
            </a:r>
            <a:r>
              <a:rPr lang="ru-RU" dirty="0" smtClean="0"/>
              <a:t>теме</a:t>
            </a:r>
          </a:p>
          <a:p>
            <a:pPr>
              <a:buNone/>
            </a:pPr>
            <a:r>
              <a:rPr lang="ru-RU" dirty="0" smtClean="0"/>
              <a:t>Пример</a:t>
            </a:r>
            <a:endParaRPr lang="ru-RU" dirty="0"/>
          </a:p>
        </p:txBody>
      </p:sp>
    </p:spTree>
    <p:extLst>
      <p:ext uri="{BB962C8B-B14F-4D97-AF65-F5344CB8AC3E}">
        <p14:creationId xmlns:p14="http://schemas.microsoft.com/office/powerpoint/2010/main" xmlns="" val="738976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25000" lnSpcReduction="20000"/>
          </a:bodyPr>
          <a:lstStyle/>
          <a:p>
            <a:r>
              <a:rPr lang="ru-RU" sz="4000" dirty="0" smtClean="0"/>
              <a:t>Рассмотрим план проведения занятия (положив в основу концепцию </a:t>
            </a:r>
            <a:r>
              <a:rPr lang="ru-RU" sz="4000" dirty="0" err="1" smtClean="0"/>
              <a:t>Клафки</a:t>
            </a:r>
            <a:r>
              <a:rPr lang="ru-RU" sz="4000" dirty="0" smtClean="0"/>
              <a:t>) по дисциплине «Статистика» для студентов 2 курса (бакалавриат) </a:t>
            </a:r>
            <a:r>
              <a:rPr lang="ru-RU" sz="4000" dirty="0" err="1" smtClean="0"/>
              <a:t>Балахнинского</a:t>
            </a:r>
            <a:r>
              <a:rPr lang="ru-RU" sz="4000" dirty="0" smtClean="0"/>
              <a:t> филиала по направлению подготовки 38.03.04 «Государственное и муниципальное управление».</a:t>
            </a:r>
          </a:p>
          <a:p>
            <a:r>
              <a:rPr lang="ru-RU" sz="4000" b="1" dirty="0" smtClean="0"/>
              <a:t> </a:t>
            </a:r>
            <a:endParaRPr lang="ru-RU" sz="4000" dirty="0" smtClean="0"/>
          </a:p>
          <a:p>
            <a:r>
              <a:rPr lang="ru-RU" sz="4000" b="1" dirty="0" smtClean="0"/>
              <a:t>Тема «Статистические методы изучения взаимосвязи»</a:t>
            </a:r>
            <a:endParaRPr lang="ru-RU" sz="4000" dirty="0" smtClean="0"/>
          </a:p>
          <a:p>
            <a:r>
              <a:rPr lang="ru-RU" sz="4000" dirty="0" smtClean="0"/>
              <a:t>1. В рамках предыдущего занятия по теме «Анализ рядов динамики» со студентами обсуждается вопрос наличия связей между явлениями, что явления представляют собой результат одновременного воздействия большого числа причин и необходимость выявления основных причин влияния.</a:t>
            </a:r>
          </a:p>
          <a:p>
            <a:r>
              <a:rPr lang="ru-RU" sz="4000" dirty="0" smtClean="0"/>
              <a:t>2. В начале занятия проводится контроль по теме предыдущего занятия в форме опроса (письменная или устная форма):</a:t>
            </a:r>
          </a:p>
          <a:p>
            <a:r>
              <a:rPr lang="ru-RU" sz="4000" dirty="0" smtClean="0"/>
              <a:t>Что такое ряды динамики?</a:t>
            </a:r>
          </a:p>
          <a:p>
            <a:r>
              <a:rPr lang="ru-RU" sz="4000" dirty="0" smtClean="0"/>
              <a:t>Чем ряды динамики отличаются от рядов распределения?</a:t>
            </a:r>
          </a:p>
          <a:p>
            <a:r>
              <a:rPr lang="ru-RU" sz="4000" dirty="0" smtClean="0"/>
              <a:t>Какие виды рядов динамики бывают?</a:t>
            </a:r>
          </a:p>
          <a:p>
            <a:r>
              <a:rPr lang="ru-RU" sz="4000" dirty="0" smtClean="0"/>
              <a:t>Перечислите абсолютные показатели рядов динамики и формулы их расчета?</a:t>
            </a:r>
          </a:p>
          <a:p>
            <a:r>
              <a:rPr lang="ru-RU" sz="4000" dirty="0" smtClean="0"/>
              <a:t>Перечислите относительные показатели рядов динамики и формулы их расчета?</a:t>
            </a:r>
          </a:p>
          <a:p>
            <a:r>
              <a:rPr lang="ru-RU" sz="4000" dirty="0" smtClean="0"/>
              <a:t>О чем говорит результат расчета темпа роста?</a:t>
            </a:r>
          </a:p>
          <a:p>
            <a:r>
              <a:rPr lang="ru-RU" sz="4000" dirty="0" smtClean="0"/>
              <a:t>О чем говорит результат расчета абсолютного отклонения?</a:t>
            </a:r>
          </a:p>
          <a:p>
            <a:r>
              <a:rPr lang="ru-RU" sz="4000" dirty="0" smtClean="0"/>
              <a:t>О чем говорит результат расчета темпа прироста?</a:t>
            </a:r>
          </a:p>
          <a:p>
            <a:r>
              <a:rPr lang="ru-RU" sz="4000" dirty="0" smtClean="0"/>
              <a:t>Опишите метод укрупнения интервалов?</a:t>
            </a:r>
          </a:p>
          <a:p>
            <a:r>
              <a:rPr lang="ru-RU" sz="4000" dirty="0" smtClean="0"/>
              <a:t>Опишите метод скользящей средней?</a:t>
            </a:r>
          </a:p>
          <a:p>
            <a:r>
              <a:rPr lang="ru-RU" sz="4000" dirty="0" smtClean="0"/>
              <a:t>Опишите метод аналитического выравнивания?</a:t>
            </a:r>
          </a:p>
          <a:p>
            <a:r>
              <a:rPr lang="ru-RU" sz="4000" dirty="0" smtClean="0"/>
              <a:t>Студент вспоминает предыдущий материал, что облегчает восприятие новой темы и способствует формированию причинно-следственных связей.</a:t>
            </a:r>
          </a:p>
          <a:p>
            <a:r>
              <a:rPr lang="ru-RU" sz="4000" dirty="0" smtClean="0"/>
              <a:t>3. Новый материал излагается в форме лекции, в рамках которой студенты привлекаются к обсуждению и отвечают с места (так они могут законспектировать всю новую информацию).</a:t>
            </a:r>
          </a:p>
          <a:p>
            <a:r>
              <a:rPr lang="ru-RU" sz="4000" dirty="0" smtClean="0"/>
              <a:t>Для обоснования связи нового материала с предыдущим строим ряд динамики и вспоминает метод аналитического выравнивания, который заключается в замене первоначальных уровней ряда новыми, найденными во времени </a:t>
            </a:r>
            <a:r>
              <a:rPr lang="ru-RU" sz="4000" i="1" dirty="0" err="1" smtClean="0"/>
              <a:t>t</a:t>
            </a:r>
            <a:r>
              <a:rPr lang="ru-RU" sz="4000" i="1" dirty="0" smtClean="0"/>
              <a:t> </a:t>
            </a:r>
            <a:r>
              <a:rPr lang="ru-RU" sz="4000" dirty="0" smtClean="0"/>
              <a:t>путем построения аналитического уравнения </a:t>
            </a:r>
            <a:r>
              <a:rPr lang="ru-RU" sz="4000" dirty="0" err="1" smtClean="0"/>
              <a:t>связи%</a:t>
            </a:r>
            <a:endParaRPr lang="ru-RU" sz="4000" dirty="0" smtClean="0"/>
          </a:p>
          <a:p>
            <a:r>
              <a:rPr lang="ru-RU" sz="4000" dirty="0" smtClean="0"/>
              <a:t>= </a:t>
            </a:r>
            <a:r>
              <a:rPr lang="ru-RU" sz="4000" i="1" dirty="0" err="1" smtClean="0"/>
              <a:t>a</a:t>
            </a:r>
            <a:r>
              <a:rPr lang="ru-RU" sz="4000" i="1" dirty="0" smtClean="0"/>
              <a:t> </a:t>
            </a:r>
            <a:r>
              <a:rPr lang="ru-RU" sz="4000" baseline="-25000" dirty="0" smtClean="0"/>
              <a:t>0</a:t>
            </a:r>
            <a:r>
              <a:rPr lang="ru-RU" sz="4000" dirty="0" smtClean="0"/>
              <a:t> + </a:t>
            </a:r>
            <a:r>
              <a:rPr lang="ru-RU" sz="4000" i="1" dirty="0" err="1" smtClean="0"/>
              <a:t>a</a:t>
            </a:r>
            <a:r>
              <a:rPr lang="ru-RU" sz="4000" i="1" dirty="0" smtClean="0"/>
              <a:t> </a:t>
            </a:r>
            <a:r>
              <a:rPr lang="ru-RU" sz="4000" baseline="-25000" dirty="0" smtClean="0"/>
              <a:t>1</a:t>
            </a:r>
            <a:r>
              <a:rPr lang="ru-RU" sz="4000" i="1" dirty="0" smtClean="0"/>
              <a:t> </a:t>
            </a:r>
            <a:r>
              <a:rPr lang="ru-RU" sz="4000" i="1" dirty="0" err="1" smtClean="0"/>
              <a:t>t</a:t>
            </a:r>
            <a:r>
              <a:rPr lang="ru-RU" sz="4000" i="1" dirty="0" smtClean="0"/>
              <a:t> </a:t>
            </a:r>
            <a:r>
              <a:rPr lang="ru-RU" sz="4000" dirty="0" smtClean="0"/>
              <a:t>, где – ордината прямой,	</a:t>
            </a:r>
            <a:r>
              <a:rPr lang="ru-RU" sz="4000" i="1" dirty="0" err="1" smtClean="0"/>
              <a:t>t</a:t>
            </a:r>
            <a:r>
              <a:rPr lang="ru-RU" sz="4000" i="1" dirty="0" smtClean="0"/>
              <a:t> </a:t>
            </a:r>
            <a:r>
              <a:rPr lang="ru-RU" sz="4000" dirty="0" smtClean="0"/>
              <a:t>– порядковый номер периода времени,</a:t>
            </a:r>
          </a:p>
          <a:p>
            <a:r>
              <a:rPr lang="ru-RU" sz="4000" i="1" dirty="0" err="1" smtClean="0"/>
              <a:t>a</a:t>
            </a:r>
            <a:r>
              <a:rPr lang="ru-RU" sz="4000" i="1" dirty="0" smtClean="0"/>
              <a:t> </a:t>
            </a:r>
            <a:r>
              <a:rPr lang="ru-RU" sz="4000" baseline="-25000" dirty="0" smtClean="0"/>
              <a:t>0</a:t>
            </a:r>
            <a:r>
              <a:rPr lang="ru-RU" sz="4000" dirty="0" smtClean="0"/>
              <a:t> , </a:t>
            </a:r>
            <a:r>
              <a:rPr lang="ru-RU" sz="4000" i="1" dirty="0" err="1" smtClean="0"/>
              <a:t>a</a:t>
            </a:r>
            <a:r>
              <a:rPr lang="ru-RU" sz="4000" i="1" dirty="0" smtClean="0"/>
              <a:t> </a:t>
            </a:r>
            <a:r>
              <a:rPr lang="ru-RU" sz="4000" baseline="-25000" dirty="0" smtClean="0"/>
              <a:t>1</a:t>
            </a:r>
            <a:r>
              <a:rPr lang="ru-RU" sz="4000" dirty="0" smtClean="0"/>
              <a:t> – параметры уравнения.</a:t>
            </a:r>
          </a:p>
          <a:p>
            <a:r>
              <a:rPr lang="ru-RU" sz="4000" dirty="0" smtClean="0"/>
              <a:t>Для нахождения параметров </a:t>
            </a:r>
            <a:r>
              <a:rPr lang="ru-RU" sz="4000" i="1" dirty="0" err="1" smtClean="0"/>
              <a:t>a</a:t>
            </a:r>
            <a:r>
              <a:rPr lang="ru-RU" sz="4000" i="1" dirty="0" smtClean="0"/>
              <a:t> </a:t>
            </a:r>
            <a:r>
              <a:rPr lang="ru-RU" sz="4000" baseline="-25000" dirty="0" smtClean="0"/>
              <a:t>0</a:t>
            </a:r>
            <a:r>
              <a:rPr lang="ru-RU" sz="4000" dirty="0" smtClean="0"/>
              <a:t> и </a:t>
            </a:r>
            <a:r>
              <a:rPr lang="ru-RU" sz="4000" i="1" dirty="0" err="1" smtClean="0"/>
              <a:t>a</a:t>
            </a:r>
            <a:r>
              <a:rPr lang="ru-RU" sz="4000" i="1" dirty="0" smtClean="0"/>
              <a:t> </a:t>
            </a:r>
            <a:r>
              <a:rPr lang="ru-RU" sz="4000" baseline="-25000" dirty="0" smtClean="0"/>
              <a:t>1</a:t>
            </a:r>
            <a:r>
              <a:rPr lang="ru-RU" sz="4000" dirty="0" smtClean="0"/>
              <a:t> используем систему уравнений:</a:t>
            </a:r>
          </a:p>
          <a:p>
            <a:r>
              <a:rPr lang="ru-RU" sz="4000" dirty="0" smtClean="0"/>
              <a:t>Для упрощения расчетов необходимо вести отсчет времени так, чтобы сумма показателей времени ряда (</a:t>
            </a:r>
            <a:r>
              <a:rPr lang="ru-RU" sz="4000" baseline="-25000" dirty="0" smtClean="0"/>
              <a:t> </a:t>
            </a:r>
            <a:r>
              <a:rPr lang="ru-RU" sz="4000" dirty="0" smtClean="0"/>
              <a:t>) была равна нулю. </a:t>
            </a:r>
          </a:p>
          <a:p>
            <a:r>
              <a:rPr lang="ru-RU" sz="4000" dirty="0" smtClean="0"/>
              <a:t>Указываем, что изучаем изменение явления во времени. В рамках новой темы мы будем изучать взаимосвязь между двумя явлениями.</a:t>
            </a:r>
          </a:p>
          <a:p>
            <a:r>
              <a:rPr lang="ru-RU" sz="4000" dirty="0" smtClean="0"/>
              <a:t>4. Новый материал необходимо представлять структурировано: </a:t>
            </a:r>
          </a:p>
          <a:p>
            <a:pPr lvl="0"/>
            <a:r>
              <a:rPr lang="ru-RU" sz="4000" dirty="0" smtClean="0"/>
              <a:t>понятие сущности и ее виды</a:t>
            </a:r>
          </a:p>
          <a:p>
            <a:pPr lvl="0"/>
            <a:r>
              <a:rPr lang="ru-RU" sz="4000" dirty="0" smtClean="0"/>
              <a:t>методы изучения связи социально-экономических явлений</a:t>
            </a:r>
          </a:p>
          <a:p>
            <a:pPr lvl="0"/>
            <a:r>
              <a:rPr lang="ru-RU" sz="4000" dirty="0" smtClean="0"/>
              <a:t>качественный анализ явлений методами экономической теории, социологии и других наук</a:t>
            </a:r>
          </a:p>
          <a:p>
            <a:pPr lvl="0"/>
            <a:r>
              <a:rPr lang="ru-RU" sz="4000" dirty="0" smtClean="0"/>
              <a:t>построение модели связи</a:t>
            </a:r>
          </a:p>
          <a:p>
            <a:pPr lvl="0"/>
            <a:r>
              <a:rPr lang="ru-RU" sz="4000" dirty="0" smtClean="0"/>
              <a:t>расчет коэффициента корреляции</a:t>
            </a:r>
          </a:p>
          <a:p>
            <a:pPr lvl="0"/>
            <a:r>
              <a:rPr lang="ru-RU" sz="4000" dirty="0" smtClean="0"/>
              <a:t>интерпретация результатов</a:t>
            </a:r>
          </a:p>
          <a:p>
            <a:r>
              <a:rPr lang="ru-RU" sz="4000" dirty="0" smtClean="0"/>
              <a:t>5. Необходимо указать, где можно применять данный вид анализа: не только при написании курсовых работы и выпускной работы, он и в практике. Например, для подготовки данных о разных сторонах деятельности компании (отслеживание оперативного изменения текущей ситуации и принятие управленческих решений), оценка уровня рыночной стоимости предприятия,  методику можно применять при формировании ценовой политики, составлении бизнес-планов, проработке вопроса о расширении ассортиментного ряда.</a:t>
            </a:r>
          </a:p>
          <a:p>
            <a:r>
              <a:rPr lang="ru-RU" sz="4000" dirty="0" smtClean="0"/>
              <a:t>6. В заключении занятия с целью закрепления пройденного материала и обобщения (указав на междисциплинарные связи) вместе со студентами составить схему проведения корреляционно-регрессионного анализа.</a:t>
            </a:r>
          </a:p>
          <a:p>
            <a:r>
              <a:rPr lang="ru-RU" sz="4000" dirty="0" smtClean="0"/>
              <a:t> </a:t>
            </a:r>
          </a:p>
          <a:p>
            <a:endParaRPr lang="ru-RU"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xmlns="" val="20000"/>
                    </a:ext>
                  </a:extLst>
                </a:gridCol>
                <a:gridCol w="1853952">
                  <a:extLst>
                    <a:ext uri="{9D8B030D-6E8A-4147-A177-3AD203B41FA5}">
                      <a16:colId xmlns:a16="http://schemas.microsoft.com/office/drawing/2014/main" xmlns="" val="20001"/>
                    </a:ext>
                  </a:extLst>
                </a:gridCol>
                <a:gridCol w="1872208">
                  <a:extLst>
                    <a:ext uri="{9D8B030D-6E8A-4147-A177-3AD203B41FA5}">
                      <a16:colId xmlns:a16="http://schemas.microsoft.com/office/drawing/2014/main" xmlns="" val="20002"/>
                    </a:ext>
                  </a:extLst>
                </a:gridCol>
                <a:gridCol w="3131840">
                  <a:extLst>
                    <a:ext uri="{9D8B030D-6E8A-4147-A177-3AD203B41FA5}">
                      <a16:colId xmlns:a16="http://schemas.microsoft.com/office/drawing/2014/main" xmlns="" val="20003"/>
                    </a:ext>
                  </a:extLst>
                </a:gridCol>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Реализации </a:t>
                      </a:r>
                      <a:r>
                        <a:rPr lang="ru-RU" sz="1400" dirty="0" smtClean="0">
                          <a:solidFill>
                            <a:srgbClr val="000000"/>
                          </a:solidFill>
                          <a:latin typeface="Times New Roman"/>
                          <a:ea typeface="Times New Roman"/>
                          <a:cs typeface="Times New Roman"/>
                        </a:rPr>
                        <a:t>(экспертная оценка)</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1"/>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6</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2"/>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4</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3"/>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7</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4"/>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5"/>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5</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6"/>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3</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07"/>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8"/>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extLst>
                  <a:ext uri="{0D108BD9-81ED-4DB2-BD59-A6C34878D82A}">
                    <a16:rowId xmlns:a16="http://schemas.microsoft.com/office/drawing/2014/main" xmlns="" val="10009"/>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0"/>
                  </a:ext>
                </a:extLst>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extLst>
                  <a:ext uri="{0D108BD9-81ED-4DB2-BD59-A6C34878D82A}">
                    <a16:rowId xmlns:a16="http://schemas.microsoft.com/office/drawing/2014/main" xmlns="" val="10011"/>
                  </a:ext>
                </a:extLst>
              </a:tr>
            </a:tbl>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Нормативные элементы дидактики</a:t>
            </a:r>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Дидактические законы</a:t>
            </a:r>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a:t>Дидактические закономерности</a:t>
            </a:r>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a:t>Правила обучения</a:t>
            </a:r>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a:t>Принципы обучения</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Законы и закономерности</a:t>
            </a:r>
          </a:p>
        </p:txBody>
      </p:sp>
      <p:sp>
        <p:nvSpPr>
          <p:cNvPr id="3" name="Содержимое 2"/>
          <p:cNvSpPr>
            <a:spLocks noGrp="1"/>
          </p:cNvSpPr>
          <p:nvPr>
            <p:ph idx="1"/>
          </p:nvPr>
        </p:nvSpPr>
        <p:spPr/>
        <p:txBody>
          <a:bodyPr>
            <a:normAutofit fontScale="70000" lnSpcReduction="20000"/>
          </a:bodyPr>
          <a:lstStyle/>
          <a:p>
            <a:r>
              <a:rPr lang="ru-RU" b="1" dirty="0"/>
              <a:t>Закон </a:t>
            </a:r>
            <a:r>
              <a:rPr lang="ru-RU" dirty="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a:t>Компетенция</a:t>
            </a:r>
          </a:p>
        </p:txBody>
      </p:sp>
      <p:sp>
        <p:nvSpPr>
          <p:cNvPr id="3" name="Содержимое 2"/>
          <p:cNvSpPr>
            <a:spLocks noGrp="1"/>
          </p:cNvSpPr>
          <p:nvPr>
            <p:ph idx="1"/>
          </p:nvPr>
        </p:nvSpPr>
        <p:spPr/>
        <p:txBody>
          <a:bodyPr>
            <a:normAutofit fontScale="92500" lnSpcReduction="20000"/>
          </a:bodyPr>
          <a:lstStyle/>
          <a:p>
            <a:r>
              <a:rPr lang="ru-RU" dirty="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a:t>
            </a:r>
            <a:r>
              <a:rPr lang="ru-RU" b="1" dirty="0"/>
              <a:t>результаты обучения по образовательной программе, </a:t>
            </a:r>
            <a:r>
              <a:rPr lang="ru-RU" dirty="0"/>
              <a:t>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a:t>Педагогический закон</a:t>
            </a:r>
            <a:r>
              <a:rPr lang="ru-RU" dirty="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a:t>Под </a:t>
            </a:r>
            <a:r>
              <a:rPr lang="ru-RU" b="1" dirty="0" smtClean="0"/>
              <a:t>закономерностью </a:t>
            </a:r>
            <a:r>
              <a:rPr lang="ru-RU" dirty="0" smtClean="0"/>
              <a:t>в </a:t>
            </a:r>
            <a:r>
              <a:rPr lang="ru-RU" dirty="0"/>
              <a:t>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Педагогические закономерности</a:t>
            </a:r>
          </a:p>
        </p:txBody>
      </p:sp>
      <p:sp>
        <p:nvSpPr>
          <p:cNvPr id="3" name="Содержимое 2"/>
          <p:cNvSpPr>
            <a:spLocks noGrp="1"/>
          </p:cNvSpPr>
          <p:nvPr>
            <p:ph idx="1"/>
          </p:nvPr>
        </p:nvSpPr>
        <p:spPr/>
        <p:txBody>
          <a:bodyPr/>
          <a:lstStyle/>
          <a:p>
            <a:r>
              <a:rPr lang="ru-RU" b="1" dirty="0"/>
              <a:t>Закономерности педагогического процесса</a:t>
            </a:r>
            <a:r>
              <a:rPr lang="ru-RU" dirty="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настоящее время в педагогике признаны следующие законы</a:t>
            </a:r>
          </a:p>
        </p:txBody>
      </p:sp>
      <p:sp>
        <p:nvSpPr>
          <p:cNvPr id="3" name="Содержимое 2"/>
          <p:cNvSpPr>
            <a:spLocks noGrp="1"/>
          </p:cNvSpPr>
          <p:nvPr>
            <p:ph idx="1"/>
          </p:nvPr>
        </p:nvSpPr>
        <p:spPr/>
        <p:txBody>
          <a:bodyPr>
            <a:normAutofit fontScale="70000" lnSpcReduction="20000"/>
          </a:bodyPr>
          <a:lstStyle/>
          <a:p>
            <a:r>
              <a:rPr lang="ru-RU" i="1" dirty="0"/>
              <a:t>целостности и единства педагогического процесса </a:t>
            </a:r>
            <a:r>
              <a:rPr lang="ru-RU" dirty="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a:t>единства и взаимосвязи теории и практики обучения;</a:t>
            </a:r>
            <a:endParaRPr lang="ru-RU" dirty="0"/>
          </a:p>
          <a:p>
            <a:r>
              <a:rPr lang="ru-RU" i="1" dirty="0"/>
              <a:t>воспитывающего и развивающего обучения </a:t>
            </a:r>
            <a:r>
              <a:rPr lang="ru-RU" dirty="0"/>
              <a:t>(раскрывает соотношения овладения знаниями, способами деятельности и всестороннего развития личности);</a:t>
            </a:r>
          </a:p>
          <a:p>
            <a:r>
              <a:rPr lang="ru-RU" i="1" dirty="0"/>
              <a:t>социальной обусловленности целей, содержания и методов обучения </a:t>
            </a:r>
            <a:r>
              <a:rPr lang="ru-RU" dirty="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endParaRPr lang="ru-RU" dirty="0"/>
          </a:p>
          <a:p>
            <a:endParaRPr lang="ru-RU"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a:t>Приведем примеры конкретных психологических закономерностей, открытых в дидактике</a:t>
            </a:r>
          </a:p>
        </p:txBody>
      </p:sp>
      <p:sp>
        <p:nvSpPr>
          <p:cNvPr id="3" name="Содержимое 2"/>
          <p:cNvSpPr>
            <a:spLocks noGrp="1"/>
          </p:cNvSpPr>
          <p:nvPr>
            <p:ph idx="1"/>
          </p:nvPr>
        </p:nvSpPr>
        <p:spPr/>
        <p:txBody>
          <a:bodyPr>
            <a:normAutofit fontScale="85000" lnSpcReduction="20000"/>
          </a:bodyPr>
          <a:lstStyle/>
          <a:p>
            <a:r>
              <a:rPr lang="ru-RU" i="1" dirty="0"/>
              <a:t>1. Продуктивность обучения </a:t>
            </a:r>
            <a:r>
              <a:rPr lang="ru-RU" dirty="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a:t>2. Закономерность </a:t>
            </a:r>
            <a:r>
              <a:rPr lang="ru-RU" i="1" dirty="0" err="1"/>
              <a:t>Йоста</a:t>
            </a:r>
            <a:r>
              <a:rPr lang="ru-RU" i="1" dirty="0"/>
              <a:t>. </a:t>
            </a:r>
            <a:r>
              <a:rPr lang="ru-RU" dirty="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a:t>научения</a:t>
            </a:r>
            <a:r>
              <a:rPr lang="ru-RU" dirty="0"/>
              <a:t>, чем методом концентрированного </a:t>
            </a:r>
            <a:r>
              <a:rPr lang="ru-RU" dirty="0" err="1"/>
              <a:t>научения</a:t>
            </a:r>
            <a:r>
              <a:rPr lang="ru-RU" dirty="0"/>
              <a:t>. Кривая забывания и её коррекция.</a:t>
            </a:r>
          </a:p>
          <a:p>
            <a:endParaRPr lang="ru-RU"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228A53A0-472A-450F-935C-A65007E594BC}"/>
              </a:ext>
            </a:extLst>
          </p:cNvPr>
          <p:cNvSpPr>
            <a:spLocks noGrp="1"/>
          </p:cNvSpPr>
          <p:nvPr>
            <p:ph type="title"/>
          </p:nvPr>
        </p:nvSpPr>
        <p:spPr/>
        <p:txBody>
          <a:bodyPr>
            <a:normAutofit fontScale="90000"/>
          </a:bodyPr>
          <a:lstStyle/>
          <a:p>
            <a:r>
              <a:rPr lang="ru-RU" dirty="0"/>
              <a:t>Кривая забывания и её коррекция</a:t>
            </a:r>
          </a:p>
        </p:txBody>
      </p:sp>
      <p:sp>
        <p:nvSpPr>
          <p:cNvPr id="3" name="Объект 2">
            <a:extLst>
              <a:ext uri="{FF2B5EF4-FFF2-40B4-BE49-F238E27FC236}">
                <a16:creationId xmlns:a16="http://schemas.microsoft.com/office/drawing/2014/main" xmlns="" id="{9E39DC9B-F618-47E3-8324-3B498F1821C9}"/>
              </a:ext>
            </a:extLst>
          </p:cNvPr>
          <p:cNvSpPr>
            <a:spLocks noGrp="1"/>
          </p:cNvSpPr>
          <p:nvPr>
            <p:ph idx="1"/>
          </p:nvPr>
        </p:nvSpPr>
        <p:spPr/>
        <p:txBody>
          <a:bodyPr/>
          <a:lstStyle/>
          <a:p>
            <a:endParaRPr lang="ru-RU" dirty="0"/>
          </a:p>
        </p:txBody>
      </p:sp>
      <p:grpSp>
        <p:nvGrpSpPr>
          <p:cNvPr id="4" name="Полотно 9">
            <a:extLst>
              <a:ext uri="{FF2B5EF4-FFF2-40B4-BE49-F238E27FC236}">
                <a16:creationId xmlns:a16="http://schemas.microsoft.com/office/drawing/2014/main" xmlns="" id="{57DAE0A3-C09C-4370-87E3-6764B9070A9F}"/>
              </a:ext>
            </a:extLst>
          </p:cNvPr>
          <p:cNvGrpSpPr/>
          <p:nvPr/>
        </p:nvGrpSpPr>
        <p:grpSpPr>
          <a:xfrm>
            <a:off x="323528" y="1828799"/>
            <a:ext cx="6991672" cy="4297363"/>
            <a:chOff x="0" y="0"/>
            <a:chExt cx="5486400" cy="3200400"/>
          </a:xfrm>
        </p:grpSpPr>
        <p:sp>
          <p:nvSpPr>
            <p:cNvPr id="5" name="Прямоугольник 4">
              <a:extLst>
                <a:ext uri="{FF2B5EF4-FFF2-40B4-BE49-F238E27FC236}">
                  <a16:creationId xmlns:a16="http://schemas.microsoft.com/office/drawing/2014/main" xmlns="" id="{FB3DD449-02C6-4C8F-A080-F3EC0AB7E1F9}"/>
                </a:ext>
              </a:extLst>
            </p:cNvPr>
            <p:cNvSpPr/>
            <p:nvPr/>
          </p:nvSpPr>
          <p:spPr>
            <a:xfrm>
              <a:off x="0" y="0"/>
              <a:ext cx="5486400" cy="3200400"/>
            </a:xfrm>
            <a:prstGeom prst="rect">
              <a:avLst/>
            </a:prstGeom>
            <a:solidFill>
              <a:prstClr val="white"/>
            </a:solidFill>
          </p:spPr>
        </p:sp>
        <p:cxnSp>
          <p:nvCxnSpPr>
            <p:cNvPr id="6" name="Прямая со стрелкой 5">
              <a:extLst>
                <a:ext uri="{FF2B5EF4-FFF2-40B4-BE49-F238E27FC236}">
                  <a16:creationId xmlns:a16="http://schemas.microsoft.com/office/drawing/2014/main" xmlns="" id="{1B97F74C-3AC7-4A78-B7CA-EAAABDC87F41}"/>
                </a:ext>
              </a:extLst>
            </p:cNvPr>
            <p:cNvCxnSpPr/>
            <p:nvPr/>
          </p:nvCxnSpPr>
          <p:spPr>
            <a:xfrm flipH="1" flipV="1">
              <a:off x="828675" y="314325"/>
              <a:ext cx="28575" cy="2085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a:extLst>
                <a:ext uri="{FF2B5EF4-FFF2-40B4-BE49-F238E27FC236}">
                  <a16:creationId xmlns:a16="http://schemas.microsoft.com/office/drawing/2014/main" xmlns="" id="{7D013073-684B-4FD8-8BA2-F824EEB0B482}"/>
                </a:ext>
              </a:extLst>
            </p:cNvPr>
            <p:cNvCxnSpPr/>
            <p:nvPr/>
          </p:nvCxnSpPr>
          <p:spPr>
            <a:xfrm flipV="1">
              <a:off x="876300" y="2371725"/>
              <a:ext cx="3409950" cy="19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Дуга 7">
              <a:extLst>
                <a:ext uri="{FF2B5EF4-FFF2-40B4-BE49-F238E27FC236}">
                  <a16:creationId xmlns:a16="http://schemas.microsoft.com/office/drawing/2014/main" xmlns="" id="{9F107093-A2F5-4F4A-9EB8-CF6E6B3AE1F3}"/>
                </a:ext>
              </a:extLst>
            </p:cNvPr>
            <p:cNvSpPr/>
            <p:nvPr/>
          </p:nvSpPr>
          <p:spPr>
            <a:xfrm rot="10800000">
              <a:off x="1019174" y="133350"/>
              <a:ext cx="1304925" cy="193357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9" name="Прямая соединительная линия 8">
              <a:extLst>
                <a:ext uri="{FF2B5EF4-FFF2-40B4-BE49-F238E27FC236}">
                  <a16:creationId xmlns:a16="http://schemas.microsoft.com/office/drawing/2014/main" xmlns="" id="{853BE575-4399-49BE-A441-03683340F504}"/>
                </a:ext>
              </a:extLst>
            </p:cNvPr>
            <p:cNvCxnSpPr/>
            <p:nvPr/>
          </p:nvCxnSpPr>
          <p:spPr>
            <a:xfrm flipH="1" flipV="1">
              <a:off x="1666875" y="1314450"/>
              <a:ext cx="19050" cy="771525"/>
            </a:xfrm>
            <a:prstGeom prst="line">
              <a:avLst/>
            </a:prstGeom>
          </p:spPr>
          <p:style>
            <a:lnRef idx="1">
              <a:schemeClr val="accent1"/>
            </a:lnRef>
            <a:fillRef idx="0">
              <a:schemeClr val="accent1"/>
            </a:fillRef>
            <a:effectRef idx="0">
              <a:schemeClr val="accent1"/>
            </a:effectRef>
            <a:fontRef idx="minor">
              <a:schemeClr val="tx1"/>
            </a:fontRef>
          </p:style>
        </p:cxnSp>
        <p:sp>
          <p:nvSpPr>
            <p:cNvPr id="10" name="Дуга 9">
              <a:extLst>
                <a:ext uri="{FF2B5EF4-FFF2-40B4-BE49-F238E27FC236}">
                  <a16:creationId xmlns:a16="http://schemas.microsoft.com/office/drawing/2014/main" xmlns="" id="{A0C3410D-9070-4111-BC02-716CC8F08224}"/>
                </a:ext>
              </a:extLst>
            </p:cNvPr>
            <p:cNvSpPr/>
            <p:nvPr/>
          </p:nvSpPr>
          <p:spPr>
            <a:xfrm rot="10396049">
              <a:off x="1685925" y="866775"/>
              <a:ext cx="914400" cy="838200"/>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cxnSp>
          <p:nvCxnSpPr>
            <p:cNvPr id="11" name="Прямая соединительная линия 10">
              <a:extLst>
                <a:ext uri="{FF2B5EF4-FFF2-40B4-BE49-F238E27FC236}">
                  <a16:creationId xmlns:a16="http://schemas.microsoft.com/office/drawing/2014/main" xmlns="" id="{12AD21D9-3CE4-41DD-97B8-BC0C34844B3D}"/>
                </a:ext>
              </a:extLst>
            </p:cNvPr>
            <p:cNvCxnSpPr/>
            <p:nvPr/>
          </p:nvCxnSpPr>
          <p:spPr>
            <a:xfrm flipV="1">
              <a:off x="2190750" y="1209675"/>
              <a:ext cx="0" cy="485775"/>
            </a:xfrm>
            <a:prstGeom prst="line">
              <a:avLst/>
            </a:prstGeom>
          </p:spPr>
          <p:style>
            <a:lnRef idx="1">
              <a:schemeClr val="accent1"/>
            </a:lnRef>
            <a:fillRef idx="0">
              <a:schemeClr val="accent1"/>
            </a:fillRef>
            <a:effectRef idx="0">
              <a:schemeClr val="accent1"/>
            </a:effectRef>
            <a:fontRef idx="minor">
              <a:schemeClr val="tx1"/>
            </a:fontRef>
          </p:style>
        </p:cxnSp>
        <p:sp>
          <p:nvSpPr>
            <p:cNvPr id="12" name="Дуга 11">
              <a:extLst>
                <a:ext uri="{FF2B5EF4-FFF2-40B4-BE49-F238E27FC236}">
                  <a16:creationId xmlns:a16="http://schemas.microsoft.com/office/drawing/2014/main" xmlns="" id="{236BC649-2AC3-42F7-A334-D9060AD4B53B}"/>
                </a:ext>
              </a:extLst>
            </p:cNvPr>
            <p:cNvSpPr/>
            <p:nvPr/>
          </p:nvSpPr>
          <p:spPr>
            <a:xfrm rot="10266907">
              <a:off x="2181226" y="962025"/>
              <a:ext cx="504825" cy="428625"/>
            </a:xfrm>
            <a:prstGeom prst="arc">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ru-RU"/>
            </a:p>
          </p:txBody>
        </p:sp>
      </p:grpSp>
    </p:spTree>
    <p:extLst>
      <p:ext uri="{BB962C8B-B14F-4D97-AF65-F5344CB8AC3E}">
        <p14:creationId xmlns:p14="http://schemas.microsoft.com/office/powerpoint/2010/main" xmlns="" val="4441683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a:t>Статистические </a:t>
            </a:r>
            <a:r>
              <a:rPr lang="ru-RU" dirty="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Закономерности воспитательного процесса</a:t>
            </a:r>
          </a:p>
        </p:txBody>
      </p:sp>
      <p:sp>
        <p:nvSpPr>
          <p:cNvPr id="3" name="Содержимое 2"/>
          <p:cNvSpPr>
            <a:spLocks noGrp="1"/>
          </p:cNvSpPr>
          <p:nvPr>
            <p:ph idx="1"/>
          </p:nvPr>
        </p:nvSpPr>
        <p:spPr/>
        <p:txBody>
          <a:bodyPr>
            <a:normAutofit fontScale="85000" lnSpcReduction="20000"/>
          </a:bodyPr>
          <a:lstStyle/>
          <a:p>
            <a:r>
              <a:rPr lang="ru-RU" i="1" dirty="0"/>
              <a:t>Связь воспитания и активности личности:</a:t>
            </a:r>
            <a:r>
              <a:rPr lang="ru-RU" dirty="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a:t>Связь воспитания и общения:</a:t>
            </a:r>
            <a:r>
              <a:rPr lang="ru-RU" dirty="0"/>
              <a:t> воспитание всегда протекает во взаимодействии людей - учителей, учеников и др.</a:t>
            </a:r>
          </a:p>
          <a:p>
            <a:r>
              <a:rPr lang="ru-RU" dirty="0"/>
              <a:t>Успешность воспитания ребенка находится в прямой зависимости от интенсивности и богатства</a:t>
            </a:r>
            <a:r>
              <a:rPr lang="ru-RU" i="1" dirty="0"/>
              <a:t> межличностных связей.</a:t>
            </a:r>
            <a:endParaRPr lang="ru-RU" dirty="0"/>
          </a:p>
          <a:p>
            <a:endParaRPr lang="ru-RU"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Принципы обучения</a:t>
            </a:r>
          </a:p>
        </p:txBody>
      </p:sp>
      <p:sp>
        <p:nvSpPr>
          <p:cNvPr id="3" name="Содержимое 2"/>
          <p:cNvSpPr>
            <a:spLocks noGrp="1"/>
          </p:cNvSpPr>
          <p:nvPr>
            <p:ph idx="1"/>
          </p:nvPr>
        </p:nvSpPr>
        <p:spPr/>
        <p:txBody>
          <a:bodyPr/>
          <a:lstStyle/>
          <a:p>
            <a:r>
              <a:rPr lang="ru-RU" dirty="0"/>
              <a:t>Классические: </a:t>
            </a:r>
          </a:p>
          <a:p>
            <a:pPr>
              <a:buNone/>
            </a:pPr>
            <a:r>
              <a:rPr lang="ru-RU" dirty="0"/>
              <a:t>           наглядности,</a:t>
            </a:r>
          </a:p>
          <a:p>
            <a:pPr>
              <a:buNone/>
            </a:pPr>
            <a:r>
              <a:rPr lang="ru-RU" dirty="0"/>
              <a:t>           доступности,</a:t>
            </a:r>
          </a:p>
          <a:p>
            <a:pPr>
              <a:buNone/>
            </a:pPr>
            <a:r>
              <a:rPr lang="ru-RU" dirty="0"/>
              <a:t>           сознательности и активности,</a:t>
            </a:r>
          </a:p>
          <a:p>
            <a:pPr>
              <a:buNone/>
            </a:pPr>
            <a:r>
              <a:rPr lang="ru-RU" dirty="0"/>
              <a:t>           научности,</a:t>
            </a:r>
          </a:p>
          <a:p>
            <a:pPr>
              <a:buNone/>
            </a:pPr>
            <a:r>
              <a:rPr lang="ru-RU" dirty="0"/>
              <a:t>           прочности…..</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a:t>Принцип </a:t>
            </a:r>
            <a:r>
              <a:rPr lang="ru-RU" i="1" dirty="0"/>
              <a:t>сознательности и активности </a:t>
            </a:r>
            <a:r>
              <a:rPr lang="ru-RU" dirty="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a:t>Принцип </a:t>
            </a:r>
            <a:r>
              <a:rPr lang="ru-RU" i="1" dirty="0"/>
              <a:t>систематичности </a:t>
            </a:r>
            <a:r>
              <a:rPr lang="ru-RU" dirty="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a:t>Принцип </a:t>
            </a:r>
            <a:r>
              <a:rPr lang="ru-RU" i="1" dirty="0"/>
              <a:t>последовательности </a:t>
            </a:r>
            <a:r>
              <a:rPr lang="ru-RU" dirty="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a:t>Принцип </a:t>
            </a:r>
            <a:r>
              <a:rPr lang="ru-RU" i="1" dirty="0"/>
              <a:t>доступности </a:t>
            </a:r>
            <a:r>
              <a:rPr lang="ru-RU" dirty="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10422</TotalTime>
  <Words>6127</Words>
  <Application>Microsoft Office PowerPoint</Application>
  <PresentationFormat>Экран (4:3)</PresentationFormat>
  <Paragraphs>694</Paragraphs>
  <Slides>109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109</vt:i4>
      </vt:variant>
    </vt:vector>
  </HeadingPairs>
  <TitlesOfParts>
    <vt:vector size="110" baseType="lpstr">
      <vt:lpstr>Тема Office</vt:lpstr>
      <vt:lpstr>Педагогика высшей школы. Дидактика. Для аспирантов </vt:lpstr>
      <vt:lpstr>Вопросы для обсуждения</vt:lpstr>
      <vt:lpstr>Литература </vt:lpstr>
      <vt:lpstr>ПЕДАГОГИКА ВЫСШЕЙ ШКОЛЫ </vt:lpstr>
      <vt:lpstr>ПРОТИВОРЕЧИЯ ПЕДАГОГИЧЕСКОГО ПРОЦЕССА В ВУЗЕ  </vt:lpstr>
      <vt:lpstr>Мотивы совершенствования системы ВО и аспирантуры  </vt:lpstr>
      <vt:lpstr>Структура ВО</vt:lpstr>
      <vt:lpstr>Компетентностный подход</vt:lpstr>
      <vt:lpstr>Компетенция</vt:lpstr>
      <vt:lpstr>профессиональная компетентность </vt:lpstr>
      <vt:lpstr>Состав компетенций</vt:lpstr>
      <vt:lpstr>Слайд 12</vt:lpstr>
      <vt:lpstr>Зна́ние —</vt:lpstr>
      <vt:lpstr>Слайд 14</vt:lpstr>
      <vt:lpstr>Содержание обучения</vt:lpstr>
      <vt:lpstr>Задание 1</vt:lpstr>
      <vt:lpstr>Слайд 17</vt:lpstr>
      <vt:lpstr>Слайд 18</vt:lpstr>
      <vt:lpstr>Слайд 19</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Компетенции выпускника аспирантуры</vt:lpstr>
      <vt:lpstr> Универсальные компетенции</vt:lpstr>
      <vt:lpstr>Слайд 23</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преподавательская деятельность</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Задание 2</vt:lpstr>
      <vt:lpstr>Задание 2. Структура профессиональных компетенций по специальности «Физиология»   </vt:lpstr>
      <vt:lpstr>Слайд 38</vt:lpstr>
      <vt:lpstr>Назначение педагогики</vt:lpstr>
      <vt:lpstr>Процесс обучения</vt:lpstr>
      <vt:lpstr>Образование </vt:lpstr>
      <vt:lpstr>Слайд 42</vt:lpstr>
      <vt:lpstr>Слайд 43</vt:lpstr>
      <vt:lpstr>Таксономия Блума</vt:lpstr>
      <vt:lpstr>Варианты таксономий</vt:lpstr>
      <vt:lpstr>Уровни усвоения содержания</vt:lpstr>
      <vt:lpstr>Уровни усвоения по В.П. Симонову</vt:lpstr>
      <vt:lpstr>Результаты познавательной деятельности учащихся  по ФГОС</vt:lpstr>
      <vt:lpstr>Результаты пед. эксперимента</vt:lpstr>
      <vt:lpstr>Слайд 50</vt:lpstr>
      <vt:lpstr>Слайд 51</vt:lpstr>
      <vt:lpstr>Задание 3</vt:lpstr>
      <vt:lpstr>Тема: «Физиология мышц и нервов. Методы исследования функционального состояния мышц и нервов». Уровни освоения содержания по В.П. Симонову для выбранной темы</vt:lpstr>
      <vt:lpstr>Разберем процесс запоминания материала по теме «Получение и химические свойства алканов, алкенов и алкинов» для студентов 3 курса химического факультета по направлению подготовки 04.03.01 «Химия» (уровень бакалавриата) в рамках усвоения дисциплины «Органическая химия». </vt:lpstr>
      <vt:lpstr>Слайд 55</vt:lpstr>
      <vt:lpstr>О Б У Ч Е Н И Е </vt:lpstr>
      <vt:lpstr>Definitions of learning</vt:lpstr>
      <vt:lpstr>Обучение это -</vt:lpstr>
      <vt:lpstr>Слайд 59</vt:lpstr>
      <vt:lpstr>Образовательные парадигмы</vt:lpstr>
      <vt:lpstr>Современные образовательные парадигмы</vt:lpstr>
      <vt:lpstr>Слайд 62</vt:lpstr>
      <vt:lpstr>Слайд 63</vt:lpstr>
      <vt:lpstr>Слайд 64</vt:lpstr>
      <vt:lpstr>Слайд 65</vt:lpstr>
      <vt:lpstr>Методическая компетентность </vt:lpstr>
      <vt:lpstr>Слайд 67</vt:lpstr>
      <vt:lpstr>РСК</vt:lpstr>
      <vt:lpstr>Уровни методической компетентности преподавателя (РСК)</vt:lpstr>
      <vt:lpstr>Дидактическая система</vt:lpstr>
      <vt:lpstr>Слайд 71</vt:lpstr>
      <vt:lpstr>Слайд 72</vt:lpstr>
      <vt:lpstr>Алгоритм конструирования учебного процесса (ОПК 6)- обоснованно и т.д.</vt:lpstr>
      <vt:lpstr>Методы обучения</vt:lpstr>
      <vt:lpstr>Слайд 75</vt:lpstr>
      <vt:lpstr>Слайд 76</vt:lpstr>
      <vt:lpstr>Содержание обучения</vt:lpstr>
      <vt:lpstr>Слайд 78</vt:lpstr>
      <vt:lpstr>Логика учебного процесса</vt:lpstr>
      <vt:lpstr>Слайд 80</vt:lpstr>
      <vt:lpstr>Слайд 81</vt:lpstr>
      <vt:lpstr>Образовательно-теоретическая модель дидактического анализа Клафки</vt:lpstr>
      <vt:lpstr>Слайд 83</vt:lpstr>
      <vt:lpstr>Слайд 84</vt:lpstr>
      <vt:lpstr>Слайд 85</vt:lpstr>
      <vt:lpstr>Слайд 86</vt:lpstr>
      <vt:lpstr>Слайд 87</vt:lpstr>
      <vt:lpstr>Нормативные элементы дидактики</vt:lpstr>
      <vt:lpstr>Законы и закономерности</vt:lpstr>
      <vt:lpstr>Слайд 90</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Кривая забывания и её коррекция</vt:lpstr>
      <vt:lpstr>Слайд 95</vt:lpstr>
      <vt:lpstr>Слайд 96</vt:lpstr>
      <vt:lpstr>Закономерности воспитательного процесса</vt:lpstr>
      <vt:lpstr>Принципы обучения</vt:lpstr>
      <vt:lpstr>Слайд 99</vt:lpstr>
      <vt:lpstr>Слайд 100</vt:lpstr>
      <vt:lpstr>Принцип научности для подготовки преподавателей физики в классическом университете</vt:lpstr>
      <vt:lpstr>Слайд 102</vt:lpstr>
      <vt:lpstr>ТЕОРИЯ ПОЭТАПНОГО ФОРМИРОВАНИЯ УМСТВЕННЫХ ДЕЙСТВИЙ </vt:lpstr>
      <vt:lpstr>Теория поэтапного формирования умственных действий (П.Я. Гальперин- Н.Ф. Талызина)</vt:lpstr>
      <vt:lpstr>Слайд 105</vt:lpstr>
      <vt:lpstr>Слайд 106</vt:lpstr>
      <vt:lpstr>Последовательность обобщенных шагов по организации поискового учебного процесса: </vt:lpstr>
      <vt:lpstr>Традиции и инновации в обучении</vt:lpstr>
      <vt:lpstr>Цитата из одной работы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HP</cp:lastModifiedBy>
  <cp:revision>172</cp:revision>
  <dcterms:created xsi:type="dcterms:W3CDTF">2015-09-27T12:18:50Z</dcterms:created>
  <dcterms:modified xsi:type="dcterms:W3CDTF">2023-03-16T14:45:34Z</dcterms:modified>
</cp:coreProperties>
</file>