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106"/>
  </p:notesMasterIdLst>
  <p:sldIdLst>
    <p:sldId id="256" r:id="rId2"/>
    <p:sldId id="286" r:id="rId3"/>
    <p:sldId id="269" r:id="rId4"/>
    <p:sldId id="366" r:id="rId5"/>
    <p:sldId id="367" r:id="rId6"/>
    <p:sldId id="283" r:id="rId7"/>
    <p:sldId id="293" r:id="rId8"/>
    <p:sldId id="294" r:id="rId9"/>
    <p:sldId id="274" r:id="rId10"/>
    <p:sldId id="262" r:id="rId11"/>
    <p:sldId id="308" r:id="rId12"/>
    <p:sldId id="309" r:id="rId13"/>
    <p:sldId id="296" r:id="rId14"/>
    <p:sldId id="370" r:id="rId15"/>
    <p:sldId id="371" r:id="rId16"/>
    <p:sldId id="311" r:id="rId17"/>
    <p:sldId id="381" r:id="rId18"/>
    <p:sldId id="369" r:id="rId19"/>
    <p:sldId id="348" r:id="rId20"/>
    <p:sldId id="349" r:id="rId21"/>
    <p:sldId id="350" r:id="rId22"/>
    <p:sldId id="275" r:id="rId23"/>
    <p:sldId id="257" r:id="rId24"/>
    <p:sldId id="259" r:id="rId25"/>
    <p:sldId id="297" r:id="rId26"/>
    <p:sldId id="258" r:id="rId27"/>
    <p:sldId id="260" r:id="rId28"/>
    <p:sldId id="261" r:id="rId29"/>
    <p:sldId id="263" r:id="rId30"/>
    <p:sldId id="264" r:id="rId31"/>
    <p:sldId id="265" r:id="rId32"/>
    <p:sldId id="266" r:id="rId33"/>
    <p:sldId id="267" r:id="rId34"/>
    <p:sldId id="270" r:id="rId35"/>
    <p:sldId id="271" r:id="rId36"/>
    <p:sldId id="272" r:id="rId37"/>
    <p:sldId id="273" r:id="rId38"/>
    <p:sldId id="360" r:id="rId39"/>
    <p:sldId id="384" r:id="rId40"/>
    <p:sldId id="333" r:id="rId41"/>
    <p:sldId id="376" r:id="rId42"/>
    <p:sldId id="284" r:id="rId43"/>
    <p:sldId id="377" r:id="rId44"/>
    <p:sldId id="330" r:id="rId45"/>
    <p:sldId id="339" r:id="rId46"/>
    <p:sldId id="338" r:id="rId47"/>
    <p:sldId id="374" r:id="rId48"/>
    <p:sldId id="337" r:id="rId49"/>
    <p:sldId id="375" r:id="rId50"/>
    <p:sldId id="334" r:id="rId51"/>
    <p:sldId id="335" r:id="rId52"/>
    <p:sldId id="351" r:id="rId53"/>
    <p:sldId id="361" r:id="rId54"/>
    <p:sldId id="344" r:id="rId55"/>
    <p:sldId id="372" r:id="rId56"/>
    <p:sldId id="373" r:id="rId57"/>
    <p:sldId id="354" r:id="rId58"/>
    <p:sldId id="345" r:id="rId59"/>
    <p:sldId id="346" r:id="rId60"/>
    <p:sldId id="331" r:id="rId61"/>
    <p:sldId id="332" r:id="rId62"/>
    <p:sldId id="302" r:id="rId63"/>
    <p:sldId id="355" r:id="rId64"/>
    <p:sldId id="327" r:id="rId65"/>
    <p:sldId id="289" r:id="rId66"/>
    <p:sldId id="326" r:id="rId67"/>
    <p:sldId id="328" r:id="rId68"/>
    <p:sldId id="288" r:id="rId69"/>
    <p:sldId id="352" r:id="rId70"/>
    <p:sldId id="353" r:id="rId71"/>
    <p:sldId id="290" r:id="rId72"/>
    <p:sldId id="362" r:id="rId73"/>
    <p:sldId id="365" r:id="rId74"/>
    <p:sldId id="363" r:id="rId75"/>
    <p:sldId id="378" r:id="rId76"/>
    <p:sldId id="364" r:id="rId77"/>
    <p:sldId id="298" r:id="rId78"/>
    <p:sldId id="340" r:id="rId79"/>
    <p:sldId id="341" r:id="rId80"/>
    <p:sldId id="342" r:id="rId81"/>
    <p:sldId id="356" r:id="rId82"/>
    <p:sldId id="299" r:id="rId83"/>
    <p:sldId id="285" r:id="rId84"/>
    <p:sldId id="317" r:id="rId85"/>
    <p:sldId id="316" r:id="rId86"/>
    <p:sldId id="313" r:id="rId87"/>
    <p:sldId id="319" r:id="rId88"/>
    <p:sldId id="318" r:id="rId89"/>
    <p:sldId id="357" r:id="rId90"/>
    <p:sldId id="322" r:id="rId91"/>
    <p:sldId id="347" r:id="rId92"/>
    <p:sldId id="314" r:id="rId93"/>
    <p:sldId id="291" r:id="rId94"/>
    <p:sldId id="320" r:id="rId95"/>
    <p:sldId id="321" r:id="rId96"/>
    <p:sldId id="292" r:id="rId97"/>
    <p:sldId id="358" r:id="rId98"/>
    <p:sldId id="379" r:id="rId99"/>
    <p:sldId id="279" r:id="rId100"/>
    <p:sldId id="380" r:id="rId101"/>
    <p:sldId id="359" r:id="rId102"/>
    <p:sldId id="280" r:id="rId103"/>
    <p:sldId id="329" r:id="rId104"/>
    <p:sldId id="382" r:id="rId10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5" d="100"/>
          <a:sy n="65"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Контрольные группы</a:t>
            </a:r>
          </a:p>
        </c:rich>
      </c:tx>
    </c:title>
    <c:plotArea>
      <c:layout>
        <c:manualLayout>
          <c:layoutTarget val="inner"/>
          <c:xMode val="edge"/>
          <c:yMode val="edge"/>
          <c:x val="0.10109115329249542"/>
          <c:y val="0.12939802802911635"/>
          <c:w val="0.87608253419453563"/>
          <c:h val="0.37022313795635936"/>
        </c:manualLayout>
      </c:layout>
      <c:barChart>
        <c:barDir val="col"/>
        <c:grouping val="clustered"/>
        <c:ser>
          <c:idx val="0"/>
          <c:order val="0"/>
          <c:tx>
            <c:strRef>
              <c:f>Лист4!$A$34</c:f>
              <c:strCache>
                <c:ptCount val="1"/>
                <c:pt idx="0">
                  <c:v>общее количество учащихся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Лист4!$B$34:$F$34</c:f>
              <c:numCache>
                <c:formatCode>General</c:formatCode>
                <c:ptCount val="5"/>
                <c:pt idx="0">
                  <c:v>47</c:v>
                </c:pt>
                <c:pt idx="1">
                  <c:v>47</c:v>
                </c:pt>
                <c:pt idx="2">
                  <c:v>45</c:v>
                </c:pt>
                <c:pt idx="3">
                  <c:v>46</c:v>
                </c:pt>
                <c:pt idx="4">
                  <c:v>46</c:v>
                </c:pt>
              </c:numCache>
            </c:numRef>
          </c:val>
          <c:extLst xmlns:c16r2="http://schemas.microsoft.com/office/drawing/2015/06/chart">
            <c:ext xmlns:c16="http://schemas.microsoft.com/office/drawing/2014/chart" uri="{C3380CC4-5D6E-409C-BE32-E72D297353CC}">
              <c16:uniqueId val="{00000000-5B38-4D7C-BED5-0C0147C095C1}"/>
            </c:ext>
          </c:extLst>
        </c:ser>
        <c:ser>
          <c:idx val="1"/>
          <c:order val="1"/>
          <c:tx>
            <c:strRef>
              <c:f>Лист4!$A$35</c:f>
              <c:strCache>
                <c:ptCount val="1"/>
                <c:pt idx="0">
                  <c:v>количество учащихся достигших уровня усвоения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Лист4!$B$35:$F$35</c:f>
              <c:numCache>
                <c:formatCode>General</c:formatCode>
                <c:ptCount val="5"/>
                <c:pt idx="0">
                  <c:v>37</c:v>
                </c:pt>
                <c:pt idx="1">
                  <c:v>40</c:v>
                </c:pt>
                <c:pt idx="2">
                  <c:v>37</c:v>
                </c:pt>
                <c:pt idx="3">
                  <c:v>39</c:v>
                </c:pt>
                <c:pt idx="4">
                  <c:v>38</c:v>
                </c:pt>
              </c:numCache>
            </c:numRef>
          </c:val>
          <c:extLst xmlns:c16r2="http://schemas.microsoft.com/office/drawing/2015/06/chart">
            <c:ext xmlns:c16="http://schemas.microsoft.com/office/drawing/2014/chart" uri="{C3380CC4-5D6E-409C-BE32-E72D297353CC}">
              <c16:uniqueId val="{00000001-5B38-4D7C-BED5-0C0147C095C1}"/>
            </c:ext>
          </c:extLst>
        </c:ser>
        <c:ser>
          <c:idx val="2"/>
          <c:order val="2"/>
          <c:tx>
            <c:strRef>
              <c:f>Лист4!$A$36</c:f>
              <c:strCache>
                <c:ptCount val="1"/>
                <c:pt idx="0">
                  <c:v> количество учащихся достигших уровня усвоения способа деятельности</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Лист4!$B$36:$F$36</c:f>
              <c:numCache>
                <c:formatCode>General</c:formatCode>
                <c:ptCount val="5"/>
                <c:pt idx="0">
                  <c:v>18</c:v>
                </c:pt>
                <c:pt idx="1">
                  <c:v>24</c:v>
                </c:pt>
                <c:pt idx="2">
                  <c:v>20</c:v>
                </c:pt>
                <c:pt idx="3">
                  <c:v>26</c:v>
                </c:pt>
                <c:pt idx="4">
                  <c:v>22</c:v>
                </c:pt>
              </c:numCache>
            </c:numRef>
          </c:val>
          <c:extLst xmlns:c16r2="http://schemas.microsoft.com/office/drawing/2015/06/chart">
            <c:ext xmlns:c16="http://schemas.microsoft.com/office/drawing/2014/chart" uri="{C3380CC4-5D6E-409C-BE32-E72D297353CC}">
              <c16:uniqueId val="{00000002-5B38-4D7C-BED5-0C0147C095C1}"/>
            </c:ext>
          </c:extLst>
        </c:ser>
        <c:ser>
          <c:idx val="3"/>
          <c:order val="3"/>
          <c:tx>
            <c:strRef>
              <c:f>Лист4!$A$37</c:f>
              <c:strCache>
                <c:ptCount val="1"/>
                <c:pt idx="0">
                  <c:v>количество учащихся достигших уровня усвоения способа получения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Лист4!$B$37:$F$37</c:f>
              <c:numCache>
                <c:formatCode>General</c:formatCode>
                <c:ptCount val="5"/>
                <c:pt idx="0">
                  <c:v>10</c:v>
                </c:pt>
                <c:pt idx="1">
                  <c:v>15</c:v>
                </c:pt>
                <c:pt idx="2">
                  <c:v>15</c:v>
                </c:pt>
                <c:pt idx="3">
                  <c:v>17</c:v>
                </c:pt>
                <c:pt idx="4">
                  <c:v>12</c:v>
                </c:pt>
              </c:numCache>
            </c:numRef>
          </c:val>
          <c:extLst xmlns:c16r2="http://schemas.microsoft.com/office/drawing/2015/06/chart">
            <c:ext xmlns:c16="http://schemas.microsoft.com/office/drawing/2014/chart" uri="{C3380CC4-5D6E-409C-BE32-E72D297353CC}">
              <c16:uniqueId val="{00000003-5B38-4D7C-BED5-0C0147C095C1}"/>
            </c:ext>
          </c:extLst>
        </c:ser>
        <c:ser>
          <c:idx val="4"/>
          <c:order val="4"/>
          <c:tx>
            <c:strRef>
              <c:f>Лист4!$A$38</c:f>
              <c:strCache>
                <c:ptCount val="1"/>
                <c:pt idx="0">
                  <c:v>количество учащихся достигших уровня получения нового знания в самостоятельной деятельности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Лист4!$B$38:$F$38</c:f>
              <c:numCache>
                <c:formatCode>General</c:formatCode>
                <c:ptCount val="5"/>
                <c:pt idx="0">
                  <c:v>8</c:v>
                </c:pt>
                <c:pt idx="1">
                  <c:v>9</c:v>
                </c:pt>
                <c:pt idx="2">
                  <c:v>9</c:v>
                </c:pt>
                <c:pt idx="3">
                  <c:v>11</c:v>
                </c:pt>
                <c:pt idx="4">
                  <c:v>10</c:v>
                </c:pt>
              </c:numCache>
            </c:numRef>
          </c:val>
          <c:extLst xmlns:c16r2="http://schemas.microsoft.com/office/drawing/2015/06/chart">
            <c:ext xmlns:c16="http://schemas.microsoft.com/office/drawing/2014/chart" uri="{C3380CC4-5D6E-409C-BE32-E72D297353CC}">
              <c16:uniqueId val="{00000004-5B38-4D7C-BED5-0C0147C095C1}"/>
            </c:ext>
          </c:extLst>
        </c:ser>
        <c:axId val="141511680"/>
        <c:axId val="141530240"/>
      </c:barChart>
      <c:catAx>
        <c:axId val="141511680"/>
        <c:scaling>
          <c:orientation val="minMax"/>
        </c:scaling>
        <c:axPos val="b"/>
        <c:title>
          <c:tx>
            <c:rich>
              <a:bodyPr/>
              <a:lstStyle/>
              <a:p>
                <a:pPr>
                  <a:defRPr/>
                </a:pPr>
                <a:r>
                  <a:rPr lang="ru-RU" sz="1200" i="1">
                    <a:latin typeface="Times New Roman" pitchFamily="18" charset="0"/>
                    <a:cs typeface="Times New Roman" pitchFamily="18" charset="0"/>
                  </a:rPr>
                  <a:t>Название темы эксперимента</a:t>
                </a:r>
              </a:p>
            </c:rich>
          </c:tx>
        </c:title>
        <c:numFmt formatCode="General" sourceLinked="0"/>
        <c:tickLblPos val="nextTo"/>
        <c:crossAx val="141530240"/>
        <c:crosses val="autoZero"/>
        <c:auto val="1"/>
        <c:lblAlgn val="ctr"/>
        <c:lblOffset val="100"/>
      </c:catAx>
      <c:valAx>
        <c:axId val="141530240"/>
        <c:scaling>
          <c:orientation val="minMax"/>
        </c:scaling>
        <c:axPos val="l"/>
        <c:majorGridlines/>
        <c:title>
          <c:tx>
            <c:rich>
              <a:bodyPr rot="-5400000" vert="horz"/>
              <a:lstStyle/>
              <a:p>
                <a:pPr>
                  <a:defRPr/>
                </a:pPr>
                <a:r>
                  <a:rPr lang="ru-RU" sz="1200" i="1">
                    <a:latin typeface="Times New Roman" pitchFamily="18" charset="0"/>
                    <a:cs typeface="Times New Roman" pitchFamily="18" charset="0"/>
                  </a:rPr>
                  <a:t>Количество учащихся</a:t>
                </a:r>
              </a:p>
            </c:rich>
          </c:tx>
          <c:layout>
            <c:manualLayout>
              <c:xMode val="edge"/>
              <c:yMode val="edge"/>
              <c:x val="1.5281757402101271E-2"/>
              <c:y val="0.13400738920373806"/>
            </c:manualLayout>
          </c:layout>
        </c:title>
        <c:numFmt formatCode="General" sourceLinked="1"/>
        <c:tickLblPos val="nextTo"/>
        <c:crossAx val="141511680"/>
        <c:crosses val="autoZero"/>
        <c:crossBetween val="between"/>
      </c:valAx>
    </c:plotArea>
    <c:legend>
      <c:legendPos val="b"/>
      <c:layout>
        <c:manualLayout>
          <c:xMode val="edge"/>
          <c:yMode val="edge"/>
          <c:x val="1.0946009972249173E-2"/>
          <c:y val="0.73131049701590001"/>
          <c:w val="0.97810798005550159"/>
          <c:h val="0.25170436497985677"/>
        </c:manualLayou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1C4AE-B594-492B-A122-EE2C6E5B6BA5}" type="datetimeFigureOut">
              <a:rPr lang="ru-RU" smtClean="0"/>
              <a:pPr/>
              <a:t>09.12.2021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F4D8-7249-4A2A-B9CB-D182AF11C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Это просто, а вот УК1</a:t>
            </a:r>
          </a:p>
        </p:txBody>
      </p:sp>
      <p:sp>
        <p:nvSpPr>
          <p:cNvPr id="4" name="Номер слайда 3"/>
          <p:cNvSpPr>
            <a:spLocks noGrp="1"/>
          </p:cNvSpPr>
          <p:nvPr>
            <p:ph type="sldNum" sz="quarter" idx="10"/>
          </p:nvPr>
        </p:nvSpPr>
        <p:spPr/>
        <p:txBody>
          <a:bodyPr/>
          <a:lstStyle/>
          <a:p>
            <a:fld id="{41AFF4D8-7249-4A2A-B9CB-D182AF11CA73}" type="slidenum">
              <a:rPr lang="ru-RU" smtClean="0"/>
              <a:pPr/>
              <a:t>25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96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3E4B0-5EEB-4AA2-A303-26DF669EBF59}" type="datetimeFigureOut">
              <a:rPr lang="ru-RU" smtClean="0"/>
              <a:pPr/>
              <a:t>09.12.2021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2FE-B614-4923-8073-DE118A2D7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vgrebenev@yandex.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dx.doi.org/10.1207/s15326985ep4102_1"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edsys.in/151-teaching-method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Педагогика высшей школы.</a:t>
            </a:r>
            <a:br>
              <a:rPr lang="ru-RU" dirty="0"/>
            </a:br>
            <a:r>
              <a:rPr lang="ru-RU" dirty="0"/>
              <a:t>Дидактика. Для аспирантов</a:t>
            </a:r>
            <a:br>
              <a:rPr lang="ru-RU" dirty="0"/>
            </a:br>
            <a:endParaRPr lang="ru-RU" dirty="0"/>
          </a:p>
        </p:txBody>
      </p:sp>
      <p:sp>
        <p:nvSpPr>
          <p:cNvPr id="3" name="Подзаголовок 2"/>
          <p:cNvSpPr>
            <a:spLocks noGrp="1"/>
          </p:cNvSpPr>
          <p:nvPr>
            <p:ph type="subTitle" idx="1"/>
          </p:nvPr>
        </p:nvSpPr>
        <p:spPr/>
        <p:txBody>
          <a:bodyPr/>
          <a:lstStyle/>
          <a:p>
            <a:r>
              <a:rPr lang="ru-RU" dirty="0"/>
              <a:t>И.В. Гребенев</a:t>
            </a:r>
            <a:endParaRPr lang="en-US" dirty="0"/>
          </a:p>
          <a:p>
            <a:r>
              <a:rPr lang="en-US" dirty="0" smtClean="0">
                <a:hlinkClick r:id="rId2"/>
              </a:rPr>
              <a:t>ivgrebenev@yandex.ru</a:t>
            </a:r>
            <a:endParaRPr lang="ru-RU" dirty="0" smtClean="0"/>
          </a:p>
          <a:p>
            <a:r>
              <a:rPr lang="ru-RU" dirty="0" smtClean="0"/>
              <a:t>3к. 512</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a:t>Компетенция</a:t>
            </a:r>
          </a:p>
        </p:txBody>
      </p:sp>
      <p:sp>
        <p:nvSpPr>
          <p:cNvPr id="3" name="Содержимое 2"/>
          <p:cNvSpPr>
            <a:spLocks noGrp="1"/>
          </p:cNvSpPr>
          <p:nvPr>
            <p:ph idx="1"/>
          </p:nvPr>
        </p:nvSpPr>
        <p:spPr/>
        <p:txBody>
          <a:bodyPr>
            <a:normAutofit fontScale="92500" lnSpcReduction="20000"/>
          </a:bodyPr>
          <a:lstStyle/>
          <a:p>
            <a:r>
              <a:rPr lang="ru-RU" dirty="0"/>
              <a:t>Компетенция – динамическая комбинация характеристик (относящихся к знанию и его применению, умениям, навыкам, способностям, ценностям и личностным качествам), описывающая </a:t>
            </a:r>
            <a:r>
              <a:rPr lang="ru-RU" b="1" dirty="0"/>
              <a:t>результаты обучения по образовательной программе, </a:t>
            </a:r>
            <a:r>
              <a:rPr lang="ru-RU" dirty="0"/>
              <a:t>то есть то, что необходимо выпускнику вуза для эффективной профессиональной деятельности, социальной активности и личностного развития, которые он обязан освоить и продемонстрировать.</a:t>
            </a:r>
          </a:p>
          <a:p>
            <a:endParaRPr lang="ru-RU"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5865515"/>
          </a:xfrm>
        </p:spPr>
        <p:txBody>
          <a:bodyPr>
            <a:normAutofit fontScale="62500" lnSpcReduction="20000"/>
          </a:bodyPr>
          <a:lstStyle/>
          <a:p>
            <a:r>
              <a:rPr lang="ru-RU" dirty="0" smtClean="0"/>
              <a:t>Обучаемые выполняют материальное (</a:t>
            </a:r>
            <a:r>
              <a:rPr lang="ru-RU" dirty="0" err="1" smtClean="0"/>
              <a:t>материализован-ное</a:t>
            </a:r>
            <a:r>
              <a:rPr lang="ru-RU" dirty="0" smtClean="0"/>
              <a:t>) действие в соответствии с учебным заданием во внешней материальной, развернутой форме. Они </a:t>
            </a:r>
            <a:r>
              <a:rPr lang="ru-RU" dirty="0" err="1" smtClean="0"/>
              <a:t>рабо-тают</a:t>
            </a:r>
            <a:r>
              <a:rPr lang="ru-RU" dirty="0" smtClean="0"/>
              <a:t> с информацией в виде различных материальных объектов: моделей, приборов, схем и т.д., сверяя свои действия с письменной инструкцией. </a:t>
            </a:r>
          </a:p>
          <a:p>
            <a:r>
              <a:rPr lang="ru-RU" dirty="0" smtClean="0"/>
              <a:t>После выполнения нескольких однотипных действий необходимость обращаться к инструкции отпадает и функцию ООД выполняет внешняя речь. Обучаемые </a:t>
            </a:r>
            <a:r>
              <a:rPr lang="ru-RU" dirty="0" err="1" smtClean="0"/>
              <a:t>про-говаривают</a:t>
            </a:r>
            <a:r>
              <a:rPr lang="ru-RU" dirty="0" smtClean="0"/>
              <a:t> вслух то действие, ту операцию, которую в данный момент осваивают. В их сознании происходит обобщение, сокращение учебной информации, </a:t>
            </a:r>
            <a:r>
              <a:rPr lang="ru-RU" dirty="0" err="1" smtClean="0"/>
              <a:t>выпол-няемое</a:t>
            </a:r>
            <a:r>
              <a:rPr lang="ru-RU" dirty="0" smtClean="0"/>
              <a:t> действие начинает автоматизироваться. </a:t>
            </a:r>
          </a:p>
          <a:p>
            <a:r>
              <a:rPr lang="ru-RU" dirty="0" smtClean="0"/>
              <a:t>Обучаемые проговаривают выполняемое действие, </a:t>
            </a:r>
            <a:r>
              <a:rPr lang="ru-RU" dirty="0" err="1" smtClean="0"/>
              <a:t>опе-рацию</a:t>
            </a:r>
            <a:r>
              <a:rPr lang="ru-RU" dirty="0" smtClean="0"/>
              <a:t> про себя; при этом проговариваемый текст может быть неполным, </a:t>
            </a:r>
            <a:r>
              <a:rPr lang="ru-RU" dirty="0" err="1" smtClean="0"/>
              <a:t>вербализуются</a:t>
            </a:r>
            <a:r>
              <a:rPr lang="ru-RU" dirty="0" smtClean="0"/>
              <a:t> только наиболее </a:t>
            </a:r>
            <a:r>
              <a:rPr lang="ru-RU" dirty="0" err="1" smtClean="0"/>
              <a:t>слож-ные</a:t>
            </a:r>
            <a:r>
              <a:rPr lang="ru-RU" dirty="0" smtClean="0"/>
              <a:t>, значимые элементы действия, что способствует его дальнейшему мысленному свертыванию и обобщению. </a:t>
            </a:r>
          </a:p>
          <a:p>
            <a:r>
              <a:rPr lang="ru-RU" dirty="0" smtClean="0"/>
              <a:t>Обучаемые автоматически выполняют отрабатываемое действие, мысленно не контролируя себя, правильно ли оно выполняется. Это свидетельствует о том, что </a:t>
            </a:r>
            <a:r>
              <a:rPr lang="ru-RU" dirty="0" err="1" smtClean="0"/>
              <a:t>дейст-вие</a:t>
            </a:r>
            <a:r>
              <a:rPr lang="ru-RU" dirty="0" smtClean="0"/>
              <a:t> сократилось, перешло во внутренний план и внешняя опора не нужна. </a:t>
            </a:r>
          </a:p>
          <a:p>
            <a:endParaRPr lang="ru-RU"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482AB3-2C09-4CCB-9E04-B6FA1598DC31}"/>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25096097-31FB-4BFB-9E88-45434F81E7D1}"/>
              </a:ext>
            </a:extLst>
          </p:cNvPr>
          <p:cNvSpPr>
            <a:spLocks noGrp="1"/>
          </p:cNvSpPr>
          <p:nvPr>
            <p:ph idx="1"/>
          </p:nvPr>
        </p:nvSpPr>
        <p:spPr/>
        <p:txBody>
          <a:bodyPr/>
          <a:lstStyle/>
          <a:p>
            <a:r>
              <a:rPr lang="ru-RU" dirty="0"/>
              <a:t>Задание 8</a:t>
            </a:r>
          </a:p>
          <a:p>
            <a:r>
              <a:rPr lang="ru-RU" dirty="0"/>
              <a:t>Реализовать теорию Г-Т</a:t>
            </a:r>
          </a:p>
        </p:txBody>
      </p:sp>
    </p:spTree>
    <p:extLst>
      <p:ext uri="{BB962C8B-B14F-4D97-AF65-F5344CB8AC3E}">
        <p14:creationId xmlns="" xmlns:p14="http://schemas.microsoft.com/office/powerpoint/2010/main" val="27728291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Последовательность обобщенных шагов по организации поискового учебного процесса:</a:t>
            </a:r>
            <a:br>
              <a:rPr lang="ru-RU" sz="3600" dirty="0"/>
            </a:b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a:t>Постановка проблемы, поиск ее формулировки с различных точек зрения.</a:t>
            </a:r>
          </a:p>
          <a:p>
            <a:r>
              <a:rPr lang="ru-RU" dirty="0"/>
              <a:t>Поиск фактов для лучшего понимания проблемы, возможностей ее решения.</a:t>
            </a:r>
          </a:p>
          <a:p>
            <a:r>
              <a:rPr lang="ru-RU" dirty="0"/>
              <a:t>Поиск идей одновременно с активизацией сферы бессознательного и подсознания; оценка идей откладывается до тех пор, пока они не высказаны и не сформулированы учащимися.</a:t>
            </a:r>
          </a:p>
          <a:p>
            <a:r>
              <a:rPr lang="ru-RU" dirty="0"/>
              <a:t>Поиск решения, при котором высказанные идеи подвергаются анализу, оценке; для воплощения, разработки выбираются лучшие из них.</a:t>
            </a:r>
          </a:p>
          <a:p>
            <a:r>
              <a:rPr lang="ru-RU" dirty="0"/>
              <a:t>Поиск признания найденного решения окружающими</a:t>
            </a:r>
          </a:p>
          <a:p>
            <a:endParaRPr lang="ru-RU"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Традиции и инновации в обучении</a:t>
            </a:r>
          </a:p>
        </p:txBody>
      </p:sp>
      <p:sp>
        <p:nvSpPr>
          <p:cNvPr id="3" name="Содержимое 2"/>
          <p:cNvSpPr>
            <a:spLocks noGrp="1"/>
          </p:cNvSpPr>
          <p:nvPr>
            <p:ph idx="1"/>
          </p:nvPr>
        </p:nvSpPr>
        <p:spPr>
          <a:xfrm>
            <a:off x="457200" y="1412776"/>
            <a:ext cx="8229600" cy="4713387"/>
          </a:xfrm>
        </p:spPr>
        <p:txBody>
          <a:bodyPr>
            <a:normAutofit fontScale="55000" lnSpcReduction="20000"/>
          </a:bodyPr>
          <a:lstStyle/>
          <a:p>
            <a:pPr lvl="0"/>
            <a:r>
              <a:rPr lang="ru-RU" dirty="0"/>
              <a:t>Каждые десять лет возникает новая педагогическая мода, состоящая, например, в пропаганде обучения с уменьшенным прямым управлением учебной деятельностью учащихся: открытое, проблемное, исследовательское, практическое обучение. Каждый раз выясняется, что реальный педагогический эффект достигается только для ограниченной группы учащихся с высокой предварительной подготовкой в предметной области и развитыми </a:t>
            </a:r>
            <a:r>
              <a:rPr lang="ru-RU" dirty="0" err="1"/>
              <a:t>общеучебными</a:t>
            </a:r>
            <a:r>
              <a:rPr lang="ru-RU" dirty="0"/>
              <a:t> навыками. При этом для остальных групп обучаемых учителя вынуждены далеко уходить от рекомендаций разработчиков «прогрессивных» методик, предлагая учащимся дополнительные, явные или нет, «строительные леса», обеспечивающие необходимые результаты учебной деятельности. С точки зрения уровня усвоения учебного материала всеми учащимися неизменно, из десятилетия в десятилетие, массовая практика обучения доказывает преимущество традиционного учебного процесса с прямым управлением деятельностью обучаемых  </a:t>
            </a:r>
          </a:p>
          <a:p>
            <a:pPr lvl="0"/>
            <a:r>
              <a:rPr lang="en-US" i="1" dirty="0" err="1"/>
              <a:t>Kirschner</a:t>
            </a:r>
            <a:r>
              <a:rPr lang="en-US" i="1" dirty="0"/>
              <a:t> P.A., </a:t>
            </a:r>
            <a:r>
              <a:rPr lang="en-US" i="1" dirty="0" err="1"/>
              <a:t>Sweller</a:t>
            </a:r>
            <a:r>
              <a:rPr lang="en-US" i="1" dirty="0"/>
              <a:t> J., and Clark R.E.</a:t>
            </a:r>
            <a:r>
              <a:rPr lang="en-US" dirty="0"/>
              <a:t> Why minimal guidance during instruction does not work: an analysis of the failure of constructivist, discovery, problem-based, experiential, and inquiry-based teaching // Educational Psychologist. - (2006). - № 41 (2): 75–86. </a:t>
            </a:r>
            <a:r>
              <a:rPr lang="en-US" dirty="0">
                <a:hlinkClick r:id="rId2" tooltip="Digital object identifier"/>
              </a:rPr>
              <a:t>doi</a:t>
            </a:r>
            <a:r>
              <a:rPr lang="en-US" dirty="0"/>
              <a:t>:</a:t>
            </a:r>
            <a:r>
              <a:rPr lang="en-US" dirty="0">
                <a:hlinkClick r:id="rId3"/>
              </a:rPr>
              <a:t>10.1207/s15326985ep4102_1</a:t>
            </a:r>
            <a:r>
              <a:rPr lang="en-US" dirty="0"/>
              <a:t>.</a:t>
            </a:r>
            <a:endParaRPr lang="ru-RU" dirty="0"/>
          </a:p>
          <a:p>
            <a:endParaRPr lang="ru-RU"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Но при этом то классическое образование, которое в меня успели вложить ,позволяет мне прорываться через современные тенденции в образовании.</a:t>
            </a:r>
            <a:endParaRPr lang="ru-RU" smtClean="0"/>
          </a:p>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профессиональная компетентность</a:t>
            </a:r>
            <a:r>
              <a:rPr lang="ru-RU" dirty="0"/>
              <a:t> </a:t>
            </a:r>
          </a:p>
        </p:txBody>
      </p:sp>
      <p:sp>
        <p:nvSpPr>
          <p:cNvPr id="3" name="Содержимое 2"/>
          <p:cNvSpPr>
            <a:spLocks noGrp="1"/>
          </p:cNvSpPr>
          <p:nvPr>
            <p:ph idx="1"/>
          </p:nvPr>
        </p:nvSpPr>
        <p:spPr/>
        <p:txBody>
          <a:bodyPr>
            <a:normAutofit fontScale="70000" lnSpcReduction="20000"/>
          </a:bodyPr>
          <a:lstStyle/>
          <a:p>
            <a:r>
              <a:rPr lang="ru-RU" dirty="0"/>
              <a:t>- </a:t>
            </a:r>
            <a:r>
              <a:rPr lang="ru-RU" sz="2900" dirty="0">
                <a:latin typeface="Times New Roman" pitchFamily="18" charset="0"/>
                <a:cs typeface="Times New Roman" pitchFamily="18" charset="0"/>
              </a:rPr>
              <a:t>это целостная системная совокупность свойств (компетенций) человека, специалиста, профессионала, позволяющая ему: </a:t>
            </a:r>
          </a:p>
          <a:p>
            <a:pPr lvl="1"/>
            <a:r>
              <a:rPr lang="ru-RU" sz="2900" dirty="0">
                <a:latin typeface="Times New Roman" pitchFamily="18" charset="0"/>
                <a:cs typeface="Times New Roman" pitchFamily="18" charset="0"/>
              </a:rPr>
              <a:t>целенаправленно, успешно и достаточно эффективно выполнять типовую профессиональную деятельность; </a:t>
            </a:r>
          </a:p>
          <a:p>
            <a:pPr lvl="1"/>
            <a:r>
              <a:rPr lang="ru-RU" sz="2900" dirty="0">
                <a:latin typeface="Times New Roman" pitchFamily="18" charset="0"/>
                <a:cs typeface="Times New Roman" pitchFamily="18" charset="0"/>
              </a:rPr>
              <a:t>адаптироваться к меняющимся условиям;</a:t>
            </a:r>
          </a:p>
          <a:p>
            <a:pPr lvl="1"/>
            <a:r>
              <a:rPr lang="ru-RU" sz="2900" dirty="0">
                <a:latin typeface="Times New Roman" pitchFamily="18" charset="0"/>
                <a:cs typeface="Times New Roman" pitchFamily="18" charset="0"/>
              </a:rPr>
              <a:t>разрешать проблемные ситуации, возникающие в реальной профессиональной деятельности; </a:t>
            </a:r>
          </a:p>
          <a:p>
            <a:pPr lvl="1"/>
            <a:r>
              <a:rPr lang="ru-RU" sz="2900" dirty="0">
                <a:latin typeface="Times New Roman" pitchFamily="18" charset="0"/>
                <a:cs typeface="Times New Roman" pitchFamily="18" charset="0"/>
              </a:rPr>
              <a:t>успешно заниматься саморазвитием, самосовершенствованием; </a:t>
            </a:r>
          </a:p>
          <a:p>
            <a:pPr lvl="1"/>
            <a:r>
              <a:rPr lang="ru-RU" sz="2900" dirty="0">
                <a:latin typeface="Times New Roman" pitchFamily="18" charset="0"/>
                <a:cs typeface="Times New Roman" pitchFamily="18" charset="0"/>
              </a:rPr>
              <a:t>эффективно взаимодействовать с профессиональной группой, коллективом, следуя приверженности профессиональным идеалам, профессиональной этике, проявляя разумную, взвешенную чувствительность к мнению профессионального сообщества, которое и определяет степень компетентности конкретного своего члена.</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dirty="0"/>
              <a:t>Состав компетенций</a:t>
            </a:r>
          </a:p>
        </p:txBody>
      </p:sp>
      <p:sp>
        <p:nvSpPr>
          <p:cNvPr id="3" name="Содержимое 2"/>
          <p:cNvSpPr>
            <a:spLocks noGrp="1"/>
          </p:cNvSpPr>
          <p:nvPr>
            <p:ph idx="1"/>
          </p:nvPr>
        </p:nvSpPr>
        <p:spPr/>
        <p:txBody>
          <a:bodyPr>
            <a:normAutofit fontScale="77500" lnSpcReduction="20000"/>
          </a:bodyPr>
          <a:lstStyle/>
          <a:p>
            <a:pPr marL="0" indent="0">
              <a:buNone/>
            </a:pPr>
            <a:r>
              <a:rPr lang="ru-RU" dirty="0"/>
              <a:t>Следующий шаг к конкретизации компетенций профессионала потребует их связи с содержанием обучения, поскольку предполагает владение: </a:t>
            </a:r>
          </a:p>
          <a:p>
            <a:pPr lvl="0"/>
            <a:r>
              <a:rPr lang="ru-RU" b="1" dirty="0"/>
              <a:t>знаниями</a:t>
            </a:r>
            <a:r>
              <a:rPr lang="ru-RU" dirty="0"/>
              <a:t> в профессиональной области, опирающимися на усвоение системной теоретической и практической базы, включающей в себя блоки фундаментальной общенаучной, </a:t>
            </a:r>
            <a:r>
              <a:rPr lang="ru-RU" dirty="0" err="1"/>
              <a:t>общепрофессиональной</a:t>
            </a:r>
            <a:r>
              <a:rPr lang="ru-RU" dirty="0"/>
              <a:t> и специальной подготовки;</a:t>
            </a:r>
          </a:p>
          <a:p>
            <a:pPr lvl="0"/>
            <a:r>
              <a:rPr lang="ru-RU" b="1" dirty="0"/>
              <a:t>умениями, </a:t>
            </a:r>
            <a:r>
              <a:rPr lang="ru-RU" dirty="0"/>
              <a:t>опирающимися на </a:t>
            </a:r>
            <a:r>
              <a:rPr lang="ru-RU" dirty="0" err="1"/>
              <a:t>знаниевую</a:t>
            </a:r>
            <a:r>
              <a:rPr lang="ru-RU" dirty="0"/>
              <a:t> базу, опыт, </a:t>
            </a:r>
          </a:p>
          <a:p>
            <a:pPr lvl="0"/>
            <a:r>
              <a:rPr lang="ru-RU" b="1" dirty="0"/>
              <a:t>сформированные навыки</a:t>
            </a:r>
            <a:r>
              <a:rPr lang="ru-RU" dirty="0"/>
              <a:t>, </a:t>
            </a:r>
          </a:p>
          <a:p>
            <a:pPr lvl="0"/>
            <a:r>
              <a:rPr lang="ru-RU" b="1" dirty="0"/>
              <a:t>ценностные установки,  которые в совокупности и обеспечивают реализацию представленных выше обобщенных компонентов.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Rectangle 4"/>
          <p:cNvSpPr txBox="1">
            <a:spLocks/>
          </p:cNvSpPr>
          <p:nvPr/>
        </p:nvSpPr>
        <p:spPr bwMode="auto">
          <a:xfrm>
            <a:off x="457200" y="274638"/>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a:ln>
                  <a:noFill/>
                </a:ln>
                <a:solidFill>
                  <a:schemeClr val="tx1"/>
                </a:solidFill>
                <a:effectLst/>
                <a:uLnTx/>
                <a:uFillTx/>
                <a:latin typeface="+mj-lt"/>
                <a:ea typeface="+mj-ea"/>
                <a:cs typeface="+mj-cs"/>
              </a:rPr>
              <a:t>Компетенции</a:t>
            </a:r>
          </a:p>
        </p:txBody>
      </p:sp>
      <p:grpSp>
        <p:nvGrpSpPr>
          <p:cNvPr id="8" name="Organization Chart 17">
            <a:extLst>
              <a:ext uri="{FF2B5EF4-FFF2-40B4-BE49-F238E27FC236}">
                <a16:creationId xmlns="" xmlns:a16="http://schemas.microsoft.com/office/drawing/2014/main" id="{D1A91CFF-0C3F-4527-95C7-C5CCB1252147}"/>
              </a:ext>
            </a:extLst>
          </p:cNvPr>
          <p:cNvGrpSpPr>
            <a:grpSpLocks/>
          </p:cNvGrpSpPr>
          <p:nvPr/>
        </p:nvGrpSpPr>
        <p:grpSpPr bwMode="auto">
          <a:xfrm>
            <a:off x="468313" y="1484313"/>
            <a:ext cx="8208962" cy="4464050"/>
            <a:chOff x="272" y="924"/>
            <a:chExt cx="5171" cy="2812"/>
          </a:xfrm>
        </p:grpSpPr>
        <p:cxnSp>
          <p:nvCxnSpPr>
            <p:cNvPr id="2052" name="_s2052">
              <a:extLst>
                <a:ext uri="{FF2B5EF4-FFF2-40B4-BE49-F238E27FC236}">
                  <a16:creationId xmlns="" xmlns:a16="http://schemas.microsoft.com/office/drawing/2014/main" id="{E4CBE8FC-16A5-4DBC-87A0-6FA3A64E2C85}"/>
                </a:ext>
              </a:extLst>
            </p:cNvPr>
            <p:cNvCxnSpPr>
              <a:cxnSpLocks noChangeShapeType="1"/>
              <a:stCxn id="13" idx="3"/>
              <a:endCxn id="9" idx="2"/>
            </p:cNvCxnSpPr>
            <p:nvPr/>
          </p:nvCxnSpPr>
          <p:spPr bwMode="auto">
            <a:xfrm flipV="1">
              <a:off x="2598" y="1627"/>
              <a:ext cx="260" cy="703"/>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053" name="_s2053">
              <a:extLst>
                <a:ext uri="{FF2B5EF4-FFF2-40B4-BE49-F238E27FC236}">
                  <a16:creationId xmlns="" xmlns:a16="http://schemas.microsoft.com/office/drawing/2014/main" id="{4A30EEC0-B384-4844-8C6D-EA8190BA984F}"/>
                </a:ext>
              </a:extLst>
            </p:cNvPr>
            <p:cNvCxnSpPr>
              <a:cxnSpLocks noChangeShapeType="1"/>
              <a:stCxn id="12" idx="0"/>
              <a:endCxn id="9" idx="2"/>
            </p:cNvCxnSpPr>
            <p:nvPr/>
          </p:nvCxnSpPr>
          <p:spPr bwMode="auto">
            <a:xfrm rot="5400000" flipH="1">
              <a:off x="3060" y="1425"/>
              <a:ext cx="1406" cy="1810"/>
            </a:xfrm>
            <a:prstGeom prst="bentConnector3">
              <a:avLst>
                <a:gd name="adj1" fmla="val 512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2054" name="_s2054">
              <a:extLst>
                <a:ext uri="{FF2B5EF4-FFF2-40B4-BE49-F238E27FC236}">
                  <a16:creationId xmlns="" xmlns:a16="http://schemas.microsoft.com/office/drawing/2014/main" id="{43524F2A-23D7-45F9-857B-3D5A29E03216}"/>
                </a:ext>
              </a:extLst>
            </p:cNvPr>
            <p:cNvCxnSpPr>
              <a:cxnSpLocks noChangeShapeType="1"/>
              <a:stCxn id="11" idx="0"/>
              <a:endCxn id="9" idx="2"/>
            </p:cNvCxnSpPr>
            <p:nvPr/>
          </p:nvCxnSpPr>
          <p:spPr bwMode="auto">
            <a:xfrm rot="16200000">
              <a:off x="2156" y="2329"/>
              <a:ext cx="1406" cy="1"/>
            </a:xfrm>
            <a:prstGeom prst="straightConnector1">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2055" name="_s2055">
              <a:extLst>
                <a:ext uri="{FF2B5EF4-FFF2-40B4-BE49-F238E27FC236}">
                  <a16:creationId xmlns="" xmlns:a16="http://schemas.microsoft.com/office/drawing/2014/main" id="{5D271D35-5499-4705-A884-A86129770417}"/>
                </a:ext>
              </a:extLst>
            </p:cNvPr>
            <p:cNvCxnSpPr>
              <a:cxnSpLocks noChangeShapeType="1"/>
              <a:stCxn id="10" idx="0"/>
              <a:endCxn id="9" idx="2"/>
            </p:cNvCxnSpPr>
            <p:nvPr/>
          </p:nvCxnSpPr>
          <p:spPr bwMode="auto">
            <a:xfrm rot="16200000">
              <a:off x="1250" y="1425"/>
              <a:ext cx="1406" cy="1810"/>
            </a:xfrm>
            <a:prstGeom prst="bentConnector3">
              <a:avLst>
                <a:gd name="adj1" fmla="val 512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9" name="_s2056">
              <a:extLst>
                <a:ext uri="{FF2B5EF4-FFF2-40B4-BE49-F238E27FC236}">
                  <a16:creationId xmlns="" xmlns:a16="http://schemas.microsoft.com/office/drawing/2014/main" id="{E7F864A1-D3F8-439E-9CB6-D8FCAABADC4F}"/>
                </a:ext>
              </a:extLst>
            </p:cNvPr>
            <p:cNvSpPr>
              <a:spLocks noChangeArrowheads="1"/>
            </p:cNvSpPr>
            <p:nvPr/>
          </p:nvSpPr>
          <p:spPr bwMode="auto">
            <a:xfrm>
              <a:off x="2082" y="924"/>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КОМПЕТЕНЦИЯ</a:t>
              </a:r>
            </a:p>
          </p:txBody>
        </p:sp>
        <p:sp>
          <p:nvSpPr>
            <p:cNvPr id="10" name="_s2057">
              <a:extLst>
                <a:ext uri="{FF2B5EF4-FFF2-40B4-BE49-F238E27FC236}">
                  <a16:creationId xmlns="" xmlns:a16="http://schemas.microsoft.com/office/drawing/2014/main" id="{93DC51E2-B9C2-449F-975D-FBB118C36D8D}"/>
                </a:ext>
              </a:extLst>
            </p:cNvPr>
            <p:cNvSpPr>
              <a:spLocks noChangeArrowheads="1"/>
            </p:cNvSpPr>
            <p:nvPr/>
          </p:nvSpPr>
          <p:spPr bwMode="auto">
            <a:xfrm>
              <a:off x="27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Знания</a:t>
              </a:r>
            </a:p>
          </p:txBody>
        </p:sp>
        <p:sp>
          <p:nvSpPr>
            <p:cNvPr id="11" name="_s2058">
              <a:extLst>
                <a:ext uri="{FF2B5EF4-FFF2-40B4-BE49-F238E27FC236}">
                  <a16:creationId xmlns="" xmlns:a16="http://schemas.microsoft.com/office/drawing/2014/main" id="{01ACC5D7-8197-4C4C-B633-115EAFEE33E6}"/>
                </a:ext>
              </a:extLst>
            </p:cNvPr>
            <p:cNvSpPr>
              <a:spLocks noChangeArrowheads="1"/>
            </p:cNvSpPr>
            <p:nvPr/>
          </p:nvSpPr>
          <p:spPr bwMode="auto">
            <a:xfrm>
              <a:off x="208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Умения</a:t>
              </a:r>
            </a:p>
          </p:txBody>
        </p:sp>
        <p:sp>
          <p:nvSpPr>
            <p:cNvPr id="12" name="_s2059">
              <a:extLst>
                <a:ext uri="{FF2B5EF4-FFF2-40B4-BE49-F238E27FC236}">
                  <a16:creationId xmlns="" xmlns:a16="http://schemas.microsoft.com/office/drawing/2014/main" id="{984434D1-40AB-48EA-957D-264A94897C11}"/>
                </a:ext>
              </a:extLst>
            </p:cNvPr>
            <p:cNvSpPr>
              <a:spLocks noChangeArrowheads="1"/>
            </p:cNvSpPr>
            <p:nvPr/>
          </p:nvSpPr>
          <p:spPr bwMode="auto">
            <a:xfrm>
              <a:off x="389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Навыки</a:t>
              </a:r>
            </a:p>
          </p:txBody>
        </p:sp>
        <p:sp>
          <p:nvSpPr>
            <p:cNvPr id="13" name="_s2060">
              <a:extLst>
                <a:ext uri="{FF2B5EF4-FFF2-40B4-BE49-F238E27FC236}">
                  <a16:creationId xmlns="" xmlns:a16="http://schemas.microsoft.com/office/drawing/2014/main" id="{270B1433-BAA9-42C5-830C-529DF06534EF}"/>
                </a:ext>
              </a:extLst>
            </p:cNvPr>
            <p:cNvSpPr>
              <a:spLocks noChangeArrowheads="1"/>
            </p:cNvSpPr>
            <p:nvPr/>
          </p:nvSpPr>
          <p:spPr bwMode="auto">
            <a:xfrm>
              <a:off x="1047" y="1978"/>
              <a:ext cx="1551" cy="704"/>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Личностные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качества</a:t>
              </a:r>
            </a:p>
          </p:txBody>
        </p:sp>
        <p:sp>
          <p:nvSpPr>
            <p:cNvPr id="14" name="Text Box 29">
              <a:extLst>
                <a:ext uri="{FF2B5EF4-FFF2-40B4-BE49-F238E27FC236}">
                  <a16:creationId xmlns="" xmlns:a16="http://schemas.microsoft.com/office/drawing/2014/main" id="{B6730CCF-08F1-4699-840B-FC1FE8BD6C18}"/>
                </a:ext>
              </a:extLst>
            </p:cNvPr>
            <p:cNvSpPr txBox="1">
              <a:spLocks noChangeArrowheads="1"/>
            </p:cNvSpPr>
            <p:nvPr/>
          </p:nvSpPr>
          <p:spPr bwMode="auto">
            <a:xfrm>
              <a:off x="340" y="935"/>
              <a:ext cx="1677" cy="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Форма, понятная для работодателей, студентов, преподавателей</a:t>
              </a:r>
            </a:p>
          </p:txBody>
        </p:sp>
        <p:sp>
          <p:nvSpPr>
            <p:cNvPr id="15" name="Text Box 27">
              <a:extLst>
                <a:ext uri="{FF2B5EF4-FFF2-40B4-BE49-F238E27FC236}">
                  <a16:creationId xmlns="" xmlns:a16="http://schemas.microsoft.com/office/drawing/2014/main" id="{E9F8F822-EA38-42AD-97D7-78A4A8A2B592}"/>
                </a:ext>
              </a:extLst>
            </p:cNvPr>
            <p:cNvSpPr txBox="1">
              <a:spLocks noChangeArrowheads="1"/>
            </p:cNvSpPr>
            <p:nvPr/>
          </p:nvSpPr>
          <p:spPr bwMode="auto">
            <a:xfrm>
              <a:off x="3129" y="2689"/>
              <a:ext cx="231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accent2"/>
                  </a:solidFill>
                  <a:effectLst/>
                  <a:latin typeface="Arial" panose="020B0604020202020204" pitchFamily="34" charset="0"/>
                </a:rPr>
                <a:t>Стандарты второго поколения</a:t>
              </a:r>
            </a:p>
          </p:txBody>
        </p:sp>
      </p:grpSp>
      <p:sp>
        <p:nvSpPr>
          <p:cNvPr id="6" name="Text Box 28"/>
          <p:cNvSpPr txBox="1">
            <a:spLocks noChangeArrowheads="1"/>
          </p:cNvSpPr>
          <p:nvPr/>
        </p:nvSpPr>
        <p:spPr bwMode="auto">
          <a:xfrm>
            <a:off x="6011863" y="1700213"/>
            <a:ext cx="2520950" cy="641350"/>
          </a:xfrm>
          <a:prstGeom prst="rect">
            <a:avLst/>
          </a:prstGeom>
          <a:noFill/>
          <a:ln w="9525">
            <a:noFill/>
            <a:miter lim="800000"/>
            <a:headEnd/>
            <a:tailEnd/>
          </a:ln>
          <a:effectLst/>
        </p:spPr>
        <p:txBody>
          <a:bodyPr>
            <a:spAutoFit/>
          </a:bodyPr>
          <a:lstStyle/>
          <a:p>
            <a:pPr algn="ctr">
              <a:spcBef>
                <a:spcPct val="50000"/>
              </a:spcBef>
            </a:pPr>
            <a:r>
              <a:rPr lang="ru-RU">
                <a:solidFill>
                  <a:schemeClr val="accent2"/>
                </a:solidFill>
              </a:rPr>
              <a:t>Стандарты третьего поколения</a:t>
            </a:r>
          </a:p>
        </p:txBody>
      </p:sp>
      <p:sp>
        <p:nvSpPr>
          <p:cNvPr id="7" name="Text Box 30"/>
          <p:cNvSpPr txBox="1">
            <a:spLocks noChangeArrowheads="1"/>
          </p:cNvSpPr>
          <p:nvPr/>
        </p:nvSpPr>
        <p:spPr bwMode="auto">
          <a:xfrm>
            <a:off x="288925" y="4292600"/>
            <a:ext cx="4427538" cy="366713"/>
          </a:xfrm>
          <a:prstGeom prst="rect">
            <a:avLst/>
          </a:prstGeom>
          <a:noFill/>
          <a:ln w="9525">
            <a:noFill/>
            <a:miter lim="800000"/>
            <a:headEnd/>
            <a:tailEnd/>
          </a:ln>
          <a:effectLst/>
        </p:spPr>
        <p:txBody>
          <a:bodyPr>
            <a:spAutoFit/>
          </a:bodyPr>
          <a:lstStyle/>
          <a:p>
            <a:pPr>
              <a:spcBef>
                <a:spcPct val="50000"/>
              </a:spcBef>
            </a:pPr>
            <a:r>
              <a:rPr lang="ru-RU"/>
              <a:t>Форма, понятная для преподавателей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Зна́ние</a:t>
            </a:r>
            <a:r>
              <a:rPr lang="ru-RU" dirty="0" smtClean="0"/>
              <a:t> </a:t>
            </a:r>
            <a:r>
              <a:rPr lang="ru-RU" b="1" dirty="0" smtClean="0"/>
              <a:t>—</a:t>
            </a:r>
            <a:endParaRPr lang="ru-RU" dirty="0"/>
          </a:p>
        </p:txBody>
      </p:sp>
      <p:sp>
        <p:nvSpPr>
          <p:cNvPr id="3" name="Содержимое 2"/>
          <p:cNvSpPr>
            <a:spLocks noGrp="1"/>
          </p:cNvSpPr>
          <p:nvPr>
            <p:ph idx="1"/>
          </p:nvPr>
        </p:nvSpPr>
        <p:spPr>
          <a:xfrm>
            <a:off x="457200" y="1124744"/>
            <a:ext cx="8229600" cy="5001419"/>
          </a:xfrm>
        </p:spPr>
        <p:txBody>
          <a:bodyPr>
            <a:normAutofit fontScale="47500" lnSpcReduction="20000"/>
          </a:bodyPr>
          <a:lstStyle/>
          <a:p>
            <a:endParaRPr lang="ru-RU" b="1" dirty="0" smtClean="0"/>
          </a:p>
          <a:p>
            <a:r>
              <a:rPr lang="ru-RU" sz="4500" b="1" dirty="0" smtClean="0"/>
              <a:t>совокупность</a:t>
            </a:r>
            <a:r>
              <a:rPr lang="ru-RU" sz="4500" dirty="0" smtClean="0"/>
              <a:t> </a:t>
            </a:r>
            <a:r>
              <a:rPr lang="ru-RU" sz="4500" b="1" dirty="0" smtClean="0"/>
              <a:t>данных</a:t>
            </a:r>
            <a:r>
              <a:rPr lang="ru-RU" sz="4500" dirty="0" smtClean="0"/>
              <a:t> </a:t>
            </a:r>
            <a:r>
              <a:rPr lang="ru-RU" sz="4500" b="1" dirty="0" smtClean="0"/>
              <a:t>о</a:t>
            </a:r>
            <a:r>
              <a:rPr lang="ru-RU" sz="4500" dirty="0" smtClean="0"/>
              <a:t> </a:t>
            </a:r>
            <a:r>
              <a:rPr lang="ru-RU" sz="4500" b="1" dirty="0" smtClean="0"/>
              <a:t>мире, свойствах</a:t>
            </a:r>
            <a:r>
              <a:rPr lang="ru-RU" sz="4500" dirty="0" smtClean="0"/>
              <a:t> </a:t>
            </a:r>
            <a:r>
              <a:rPr lang="ru-RU" sz="4500" b="1" dirty="0" smtClean="0"/>
              <a:t>объектов, </a:t>
            </a:r>
            <a:r>
              <a:rPr lang="ru-RU" sz="4500" dirty="0" smtClean="0"/>
              <a:t>закономерностях процессов и явлений, а также правилах </a:t>
            </a:r>
            <a:r>
              <a:rPr lang="ru-RU" sz="4500" b="1" dirty="0" smtClean="0"/>
              <a:t>использования</a:t>
            </a:r>
            <a:r>
              <a:rPr lang="ru-RU" sz="4500" dirty="0" smtClean="0"/>
              <a:t> их для принятия решений; форма систематизации результатов </a:t>
            </a:r>
            <a:r>
              <a:rPr lang="ru-RU" sz="4500" b="1" dirty="0" smtClean="0"/>
              <a:t>познавательной деятельности </a:t>
            </a:r>
            <a:r>
              <a:rPr lang="ru-RU" sz="4500" dirty="0" smtClean="0"/>
              <a:t>человека. </a:t>
            </a:r>
          </a:p>
          <a:p>
            <a:r>
              <a:rPr lang="ru-RU" sz="4500" dirty="0" err="1" smtClean="0"/>
              <a:t>Зна́ние</a:t>
            </a:r>
            <a:r>
              <a:rPr lang="ru-RU" sz="4500" dirty="0" smtClean="0"/>
              <a:t> в широком смысле — </a:t>
            </a:r>
            <a:r>
              <a:rPr lang="ru-RU" sz="4500" b="1" dirty="0" smtClean="0"/>
              <a:t>субъективный</a:t>
            </a:r>
            <a:r>
              <a:rPr lang="ru-RU" sz="4500" dirty="0" smtClean="0"/>
              <a:t> образ реальности в форме понятий и представлений. </a:t>
            </a:r>
          </a:p>
          <a:p>
            <a:r>
              <a:rPr lang="ru-RU" sz="4500" dirty="0" smtClean="0"/>
              <a:t>Знание – форма </a:t>
            </a:r>
            <a:r>
              <a:rPr lang="ru-RU" sz="4500" b="1" dirty="0" smtClean="0"/>
              <a:t>социальной и индивидуальной памяти</a:t>
            </a:r>
            <a:r>
              <a:rPr lang="ru-RU" sz="4500" dirty="0" smtClean="0"/>
              <a:t>, свернутая </a:t>
            </a:r>
            <a:r>
              <a:rPr lang="ru-RU" sz="4500" b="1" dirty="0" smtClean="0"/>
              <a:t>схема деятельности </a:t>
            </a:r>
            <a:r>
              <a:rPr lang="ru-RU" sz="4500" dirty="0" smtClean="0"/>
              <a:t>и общения, результат обозначения, структурирования и осмысления объекта в процессе познания. Со времен элеатов, атомистов и Платона знание характеризуется через противоположность </a:t>
            </a:r>
            <a:r>
              <a:rPr lang="ru-RU" sz="4500" b="1" dirty="0" smtClean="0"/>
              <a:t>мнению</a:t>
            </a:r>
            <a:r>
              <a:rPr lang="ru-RU" sz="4500" dirty="0" smtClean="0"/>
              <a:t>. Глубокое, полное и </a:t>
            </a:r>
            <a:r>
              <a:rPr lang="ru-RU" sz="4500" b="1" dirty="0" smtClean="0"/>
              <a:t>совпадающее с объектом знание </a:t>
            </a:r>
            <a:r>
              <a:rPr lang="ru-RU" sz="4500" dirty="0" smtClean="0"/>
              <a:t>противопоставляется иному – поверхностному, фрагментарному и отклоняющемуся от подлинной реальности знанию, фактически лишаемому позитивного статуса и объявляемого </a:t>
            </a:r>
            <a:r>
              <a:rPr lang="ru-RU" sz="4500" b="1" dirty="0" smtClean="0"/>
              <a:t>заблуждением</a:t>
            </a:r>
            <a:r>
              <a:rPr lang="ru-RU" sz="4500"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Содержимое 2"/>
          <p:cNvSpPr>
            <a:spLocks noGrp="1"/>
          </p:cNvSpPr>
          <p:nvPr>
            <p:ph idx="1"/>
          </p:nvPr>
        </p:nvSpPr>
        <p:spPr/>
        <p:txBody>
          <a:bodyPr>
            <a:normAutofit fontScale="92500"/>
          </a:bodyPr>
          <a:lstStyle/>
          <a:p>
            <a:r>
              <a:rPr lang="ru-RU" b="1" dirty="0" err="1" smtClean="0"/>
              <a:t>Уме́ние</a:t>
            </a:r>
            <a:r>
              <a:rPr lang="ru-RU" dirty="0" smtClean="0"/>
              <a:t> — освоенный субъектом способ выполнения действия, обеспечиваемый совокупностью приобретённых </a:t>
            </a:r>
            <a:r>
              <a:rPr lang="ru-RU" b="1" dirty="0" smtClean="0"/>
              <a:t>знаний</a:t>
            </a:r>
            <a:r>
              <a:rPr lang="ru-RU" dirty="0" smtClean="0"/>
              <a:t> . Формируется путём упражнений и создаёт возможность выполнения действия не только в привычных, но и в изменившихся условиях.</a:t>
            </a:r>
          </a:p>
          <a:p>
            <a:r>
              <a:rPr lang="ru-RU" dirty="0" smtClean="0"/>
              <a:t> </a:t>
            </a:r>
            <a:r>
              <a:rPr lang="ru-RU" b="1" dirty="0" err="1" smtClean="0"/>
              <a:t>На́вык</a:t>
            </a:r>
            <a:r>
              <a:rPr lang="ru-RU" b="1" dirty="0" smtClean="0"/>
              <a:t> —</a:t>
            </a:r>
            <a:r>
              <a:rPr lang="ru-RU" dirty="0" smtClean="0"/>
              <a:t> </a:t>
            </a:r>
            <a:r>
              <a:rPr lang="ru-RU" b="1" dirty="0" smtClean="0"/>
              <a:t>способность</a:t>
            </a:r>
            <a:r>
              <a:rPr lang="ru-RU" dirty="0" smtClean="0"/>
              <a:t> деятельности, сформированная путём повторения и доведённая до автоматизма</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 name="Рисунок 4"/>
          <p:cNvPicPr>
            <a:picLocks noGrp="1"/>
          </p:cNvPicPr>
          <p:nvPr>
            <p:ph type="pic" idx="1"/>
          </p:nvPr>
        </p:nvPicPr>
        <p:blipFill rotWithShape="1">
          <a:blip r:embed="rId2" cstate="print"/>
          <a:srcRect l="12518" r="12518"/>
          <a:stretch/>
        </p:blipFill>
        <p:spPr bwMode="auto">
          <a:xfrm>
            <a:off x="683568" y="620688"/>
            <a:ext cx="8064896" cy="5616624"/>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sp>
        <p:nvSpPr>
          <p:cNvPr id="1025" name="Rectangle 1"/>
          <p:cNvSpPr>
            <a:spLocks noChangeArrowheads="1"/>
          </p:cNvSpPr>
          <p:nvPr/>
        </p:nvSpPr>
        <p:spPr bwMode="auto">
          <a:xfrm>
            <a:off x="323528" y="-63787"/>
            <a:ext cx="668638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Пирамида предоставлена Центром обучения Университета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Вандербильта</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(2001 г.)</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6595120" cy="1080120"/>
          </a:xfrm>
        </p:spPr>
        <p:txBody>
          <a:bodyPr>
            <a:normAutofit/>
          </a:bodyPr>
          <a:lstStyle/>
          <a:p>
            <a:r>
              <a:rPr lang="ru-RU" sz="2800" dirty="0" smtClean="0"/>
              <a:t>Задание 1</a:t>
            </a:r>
            <a:endParaRPr lang="ru-RU" sz="2800" dirty="0"/>
          </a:p>
        </p:txBody>
      </p:sp>
      <p:sp>
        <p:nvSpPr>
          <p:cNvPr id="4" name="Текст 3"/>
          <p:cNvSpPr>
            <a:spLocks noGrp="1"/>
          </p:cNvSpPr>
          <p:nvPr>
            <p:ph type="body" sz="half" idx="2"/>
          </p:nvPr>
        </p:nvSpPr>
        <p:spPr>
          <a:xfrm>
            <a:off x="539552" y="1844824"/>
            <a:ext cx="6739136" cy="4327376"/>
          </a:xfrm>
        </p:spPr>
        <p:txBody>
          <a:bodyPr>
            <a:normAutofit/>
          </a:bodyPr>
          <a:lstStyle/>
          <a:p>
            <a:r>
              <a:rPr lang="ru-RU" sz="2400" dirty="0" smtClean="0"/>
              <a:t>Заполнить пирамиду содержания обучения для вашей специальности по одной теме по следующему примеру </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23528" y="260648"/>
            <a:ext cx="8496944" cy="5911552"/>
          </a:xfrm>
        </p:spPr>
        <p:txBody>
          <a:bodyPr>
            <a:normAutofit lnSpcReduction="10000"/>
          </a:bodyPr>
          <a:lstStyle/>
          <a:p>
            <a:r>
              <a:rPr lang="ru-RU" b="1" dirty="0" smtClean="0"/>
              <a:t>.</a:t>
            </a:r>
            <a:endParaRPr lang="ru-RU" dirty="0"/>
          </a:p>
          <a:p>
            <a:r>
              <a:rPr lang="ru-RU" b="1" dirty="0"/>
              <a:t>Тема: </a:t>
            </a:r>
            <a:r>
              <a:rPr lang="ru-RU" dirty="0"/>
              <a:t>"Эффект автоколебаний в нелинейных динамических системах«.</a:t>
            </a:r>
          </a:p>
          <a:p>
            <a:r>
              <a:rPr lang="ru-RU" dirty="0"/>
              <a:t> Занятия предназначены для студентов 3 курса, обучающихся по направлению подготовки</a:t>
            </a:r>
          </a:p>
          <a:p>
            <a:r>
              <a:rPr lang="ru-RU" dirty="0"/>
              <a:t>“Прикладная математика и информатика” Института информационных технологий, математики и механики.</a:t>
            </a:r>
          </a:p>
          <a:p>
            <a:r>
              <a:rPr lang="ru-RU" b="1" dirty="0"/>
              <a:t>Знания:</a:t>
            </a:r>
            <a:endParaRPr lang="ru-RU" dirty="0"/>
          </a:p>
          <a:p>
            <a:r>
              <a:rPr lang="ru-RU" dirty="0"/>
              <a:t>1. Понятие автоколебательной системы, явления автоколебаний, предельного </a:t>
            </a:r>
            <a:r>
              <a:rPr lang="ru-RU" dirty="0" err="1"/>
              <a:t>цикла,бифуркации</a:t>
            </a:r>
            <a:r>
              <a:rPr lang="ru-RU" dirty="0"/>
              <a:t>, мягкого и жесткого возбуждения колебаний</a:t>
            </a:r>
          </a:p>
          <a:p>
            <a:r>
              <a:rPr lang="ru-RU" dirty="0"/>
              <a:t>2. Метод </a:t>
            </a:r>
            <a:r>
              <a:rPr lang="ru-RU" dirty="0" err="1"/>
              <a:t>Ван-дер-Поля</a:t>
            </a:r>
            <a:r>
              <a:rPr lang="ru-RU" dirty="0"/>
              <a:t>, основная идея и его математическое обоснование, применимость к системам с неаналитическими правыми частями</a:t>
            </a:r>
          </a:p>
          <a:p>
            <a:r>
              <a:rPr lang="ru-RU" dirty="0"/>
              <a:t>3. Метод Пуанкаре, основная идея и его математическое обоснование, отличие от метода </a:t>
            </a:r>
            <a:r>
              <a:rPr lang="ru-RU" dirty="0" err="1"/>
              <a:t>Ван-дер-Поля</a:t>
            </a:r>
            <a:r>
              <a:rPr lang="ru-RU" dirty="0"/>
              <a:t>, его преимущества и недостатки</a:t>
            </a:r>
          </a:p>
          <a:p>
            <a:r>
              <a:rPr lang="ru-RU" dirty="0"/>
              <a:t>4. Основные математические модели механики, электродинамики, биологии, экологии и химии, в которых реализуются автоколебания</a:t>
            </a:r>
          </a:p>
          <a:p>
            <a:r>
              <a:rPr lang="ru-RU" b="1" dirty="0"/>
              <a:t>Умения:</a:t>
            </a:r>
            <a:endParaRPr lang="ru-RU" dirty="0"/>
          </a:p>
          <a:p>
            <a:r>
              <a:rPr lang="ru-RU" dirty="0"/>
              <a:t>1. Построение фазовых портретов автоколебательных динамических систем</a:t>
            </a:r>
          </a:p>
          <a:p>
            <a:r>
              <a:rPr lang="ru-RU" dirty="0"/>
              <a:t>Усвоение знаний №1 и №4.</a:t>
            </a:r>
          </a:p>
          <a:p>
            <a:r>
              <a:rPr lang="ru-RU" dirty="0"/>
              <a:t>2. Динамическая интерпретация фазовых портретов автоколебательных систем</a:t>
            </a:r>
          </a:p>
          <a:p>
            <a:r>
              <a:rPr lang="ru-RU" dirty="0"/>
              <a:t>Усвоение знаний №1 и №4.</a:t>
            </a:r>
          </a:p>
          <a:p>
            <a:r>
              <a:rPr lang="ru-RU" dirty="0"/>
              <a:t>3. Построение амплитудных уравнений для автоколебательных систем</a:t>
            </a:r>
          </a:p>
          <a:p>
            <a:r>
              <a:rPr lang="ru-RU" dirty="0"/>
              <a:t>Усвоение знаний №1 и №2</a:t>
            </a:r>
          </a:p>
          <a:p>
            <a:r>
              <a:rPr lang="ru-RU" dirty="0"/>
              <a:t>4. Исследование на существование и устойчивость предельных циклов в </a:t>
            </a:r>
            <a:r>
              <a:rPr lang="ru-RU" dirty="0" err="1"/>
              <a:t>слабонелинейных</a:t>
            </a:r>
            <a:r>
              <a:rPr lang="ru-RU" dirty="0"/>
              <a:t> системах</a:t>
            </a:r>
          </a:p>
          <a:p>
            <a:r>
              <a:rPr lang="ru-RU" dirty="0"/>
              <a:t>Усвоение знаний №2 и №3</a:t>
            </a:r>
          </a:p>
          <a:p>
            <a:r>
              <a:rPr lang="ru-RU" dirty="0"/>
              <a:t>5. Проведение </a:t>
            </a:r>
            <a:r>
              <a:rPr lang="ru-RU" dirty="0" err="1"/>
              <a:t>бифуркационного</a:t>
            </a:r>
            <a:r>
              <a:rPr lang="ru-RU" dirty="0"/>
              <a:t> анализа автоколебательных решений</a:t>
            </a:r>
          </a:p>
          <a:p>
            <a:r>
              <a:rPr lang="ru-RU" dirty="0"/>
              <a:t>Усвоение знаний №2 и №3</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 для обсуждения</a:t>
            </a:r>
          </a:p>
        </p:txBody>
      </p:sp>
      <p:sp>
        <p:nvSpPr>
          <p:cNvPr id="3" name="Содержимое 2"/>
          <p:cNvSpPr>
            <a:spLocks noGrp="1"/>
          </p:cNvSpPr>
          <p:nvPr>
            <p:ph idx="1"/>
          </p:nvPr>
        </p:nvSpPr>
        <p:spPr/>
        <p:txBody>
          <a:bodyPr/>
          <a:lstStyle/>
          <a:p>
            <a:r>
              <a:rPr lang="ru-RU" dirty="0"/>
              <a:t>1. ФГОС и учебный процесс</a:t>
            </a:r>
          </a:p>
          <a:p>
            <a:r>
              <a:rPr lang="ru-RU" dirty="0"/>
              <a:t>2. Компетенции аспирантов  и </a:t>
            </a:r>
            <a:r>
              <a:rPr lang="ru-RU" dirty="0" err="1"/>
              <a:t>компетентностный</a:t>
            </a:r>
            <a:r>
              <a:rPr lang="ru-RU" dirty="0"/>
              <a:t> подход</a:t>
            </a:r>
          </a:p>
          <a:p>
            <a:r>
              <a:rPr lang="ru-RU" dirty="0"/>
              <a:t>3. Предмет «Педагогика высшей школы»</a:t>
            </a:r>
          </a:p>
          <a:p>
            <a:r>
              <a:rPr lang="ru-RU" dirty="0"/>
              <a:t>4. Дидактика. Процесс обучения. </a:t>
            </a:r>
          </a:p>
          <a:p>
            <a:r>
              <a:rPr lang="ru-RU" dirty="0"/>
              <a:t>5. Категории дидактики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11560" y="188640"/>
            <a:ext cx="8280920" cy="5983560"/>
          </a:xfrm>
        </p:spPr>
        <p:txBody>
          <a:bodyPr>
            <a:normAutofit/>
          </a:bodyPr>
          <a:lstStyle/>
          <a:p>
            <a:r>
              <a:rPr lang="ru-RU" b="1" dirty="0"/>
              <a:t>Владение(Навыки):</a:t>
            </a:r>
            <a:endParaRPr lang="ru-RU" dirty="0"/>
          </a:p>
          <a:p>
            <a:r>
              <a:rPr lang="ru-RU" dirty="0"/>
              <a:t>1. Качественными методами построения фазовых портретов автоколебательных систем Реализация умений №1 и №2</a:t>
            </a:r>
          </a:p>
          <a:p>
            <a:r>
              <a:rPr lang="ru-RU" dirty="0"/>
              <a:t>2. Методом усреднения в случае </a:t>
            </a:r>
            <a:r>
              <a:rPr lang="ru-RU" dirty="0" err="1"/>
              <a:t>слабонелинейных</a:t>
            </a:r>
            <a:r>
              <a:rPr lang="ru-RU" dirty="0"/>
              <a:t> колебаний, а именно методом</a:t>
            </a:r>
          </a:p>
          <a:p>
            <a:r>
              <a:rPr lang="ru-RU" dirty="0" err="1"/>
              <a:t>Ван-дер-Поля</a:t>
            </a:r>
            <a:r>
              <a:rPr lang="ru-RU" dirty="0"/>
              <a:t> Реализация умений №3 и №4</a:t>
            </a:r>
          </a:p>
          <a:p>
            <a:r>
              <a:rPr lang="ru-RU" dirty="0"/>
              <a:t>3. Методом исследования систем методом Пуанкаре</a:t>
            </a:r>
          </a:p>
          <a:p>
            <a:r>
              <a:rPr lang="ru-RU" dirty="0"/>
              <a:t>Реализация умений №4 и №5</a:t>
            </a:r>
          </a:p>
          <a:p>
            <a:r>
              <a:rPr lang="ru-RU" dirty="0"/>
              <a:t>4. Методом определения устойчивости автоколебательных решений</a:t>
            </a:r>
          </a:p>
          <a:p>
            <a:r>
              <a:rPr lang="ru-RU" dirty="0"/>
              <a:t>Реализация умений №3, №4 и №5</a:t>
            </a:r>
          </a:p>
          <a:p>
            <a:r>
              <a:rPr lang="ru-RU" dirty="0"/>
              <a:t>5. Методом построения </a:t>
            </a:r>
            <a:r>
              <a:rPr lang="ru-RU" dirty="0" err="1"/>
              <a:t>бифуркационных</a:t>
            </a:r>
            <a:r>
              <a:rPr lang="ru-RU" dirty="0"/>
              <a:t> диаграмм для амплитудных уравнений</a:t>
            </a:r>
          </a:p>
          <a:p>
            <a:r>
              <a:rPr lang="ru-RU" dirty="0"/>
              <a:t>Реализация умений №2, №3, №4 и №5</a:t>
            </a:r>
          </a:p>
          <a:p>
            <a:r>
              <a:rPr lang="ru-RU" dirty="0"/>
              <a:t> </a:t>
            </a:r>
          </a:p>
          <a:p>
            <a:r>
              <a:rPr lang="ru-RU" b="1" dirty="0"/>
              <a:t>Самостоятельная работа</a:t>
            </a:r>
            <a:endParaRPr lang="ru-RU" dirty="0"/>
          </a:p>
          <a:p>
            <a:r>
              <a:rPr lang="ru-RU" dirty="0"/>
              <a:t>1. Подробный разбор способов решения практических задач с помощью метода</a:t>
            </a:r>
          </a:p>
          <a:p>
            <a:r>
              <a:rPr lang="ru-RU" dirty="0" err="1"/>
              <a:t>Ван-дер-Поля</a:t>
            </a:r>
            <a:r>
              <a:rPr lang="ru-RU" dirty="0"/>
              <a:t>, с дальнейшим самостоятельным решением задач</a:t>
            </a:r>
          </a:p>
          <a:p>
            <a:r>
              <a:rPr lang="ru-RU" dirty="0"/>
              <a:t>Доведение навыка владения умений №1, №2, №3, №4, №5 до необходимого уровня</a:t>
            </a:r>
          </a:p>
          <a:p>
            <a:r>
              <a:rPr lang="ru-RU" dirty="0"/>
              <a:t>2. Подробный разбор способов решения практических задач с помощью метода Пуанкаре, с дельнейшим самостоятельным решением задач</a:t>
            </a:r>
          </a:p>
          <a:p>
            <a:r>
              <a:rPr lang="ru-RU" dirty="0"/>
              <a:t>Доведение навыка владения умений №1, №2, №3, №4, №5 до необходимого уровня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51520" y="0"/>
            <a:ext cx="7704856" cy="6172200"/>
          </a:xfrm>
        </p:spPr>
        <p:txBody>
          <a:bodyPr/>
          <a:lstStyle/>
          <a:p>
            <a:r>
              <a:rPr lang="ru-RU" b="1" dirty="0"/>
              <a:t>Творчество:</a:t>
            </a:r>
            <a:endParaRPr lang="ru-RU" dirty="0"/>
          </a:p>
          <a:p>
            <a:r>
              <a:rPr lang="ru-RU" dirty="0"/>
              <a:t>1. Построение математических моделей из различных областей науки и техники, а также их исследование с помощью ранее изученных и новых методов</a:t>
            </a:r>
          </a:p>
          <a:p>
            <a:r>
              <a:rPr lang="ru-RU" dirty="0"/>
              <a:t>2. При рассмотрении нетиповой задачи определения способа сведения к стандартному виду, в том числе с применением дополнительных методов</a:t>
            </a:r>
          </a:p>
          <a:p>
            <a:r>
              <a:rPr lang="ru-RU" dirty="0"/>
              <a:t>3. Оптимизация некоторых этапов метода </a:t>
            </a:r>
            <a:r>
              <a:rPr lang="ru-RU" dirty="0" err="1"/>
              <a:t>Ван-дер-Поля</a:t>
            </a:r>
            <a:r>
              <a:rPr lang="ru-RU" dirty="0"/>
              <a:t> и анализа усредненных уравнений</a:t>
            </a:r>
          </a:p>
          <a:p>
            <a:r>
              <a:rPr lang="ru-RU" dirty="0"/>
              <a:t>4. Определение оптимального метода решения задач</a:t>
            </a:r>
          </a:p>
          <a:p>
            <a:r>
              <a:rPr lang="ru-RU" b="1" dirty="0"/>
              <a:t>Воспитательный потенциал и формирование эмоционально целостного отношения к</a:t>
            </a:r>
            <a:endParaRPr lang="ru-RU" dirty="0"/>
          </a:p>
          <a:p>
            <a:r>
              <a:rPr lang="ru-RU" b="1" dirty="0"/>
              <a:t>миру:</a:t>
            </a:r>
            <a:endParaRPr lang="ru-RU" dirty="0"/>
          </a:p>
          <a:p>
            <a:r>
              <a:rPr lang="ru-RU" dirty="0"/>
              <a:t>1. Понимание универсальности понятий нелинейной динамики, знакомство со свойством универсальности ряда автоколебательных моделей, что способствуют росту мотивации деятельности в рамках прикладной математики</a:t>
            </a:r>
          </a:p>
          <a:p>
            <a:r>
              <a:rPr lang="ru-RU" dirty="0"/>
              <a:t>2. Продемонстрированы междисциплинарные связи нелинейной динамики, развитие её методов в физике, химии и биологии</a:t>
            </a:r>
          </a:p>
          <a:p>
            <a:r>
              <a:rPr lang="ru-RU" dirty="0"/>
              <a:t>3. Задачи подобраны таким образом, чтобы в процессе их решения студенты могли освоить основные приемы и приближенные методы, широко применяемые при теоретическом исследовании более сложных объектов</a:t>
            </a:r>
          </a:p>
          <a:p>
            <a:r>
              <a:rPr lang="ru-RU" dirty="0"/>
              <a:t>4. Изученные методы могут быть полезны и применены при выполнении курсовых </a:t>
            </a:r>
            <a:r>
              <a:rPr lang="ru-RU" dirty="0" err="1"/>
              <a:t>идипломных</a:t>
            </a:r>
            <a:r>
              <a:rPr lang="ru-RU" dirty="0"/>
              <a:t> работ</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t>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a:t>
            </a:r>
            <a:r>
              <a:rPr lang="ru-RU" sz="2200" dirty="0"/>
              <a:t>)</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sz="5500" dirty="0"/>
              <a:t>Виды Проф. </a:t>
            </a:r>
            <a:r>
              <a:rPr lang="ru-RU" sz="5500" dirty="0" err="1"/>
              <a:t>Деят</a:t>
            </a:r>
            <a:r>
              <a:rPr lang="ru-RU" sz="5500" dirty="0"/>
              <a:t>. </a:t>
            </a:r>
          </a:p>
          <a:p>
            <a:pPr>
              <a:buNone/>
            </a:pPr>
            <a:r>
              <a:rPr lang="ru-RU" sz="5500" dirty="0"/>
              <a:t> Преподавательская деятельность по образовательным программам высшего образования</a:t>
            </a:r>
            <a:endParaRPr lang="ru-RU" sz="5500" b="1" dirty="0"/>
          </a:p>
          <a:p>
            <a:r>
              <a:rPr lang="ru-RU" sz="5500" b="1" dirty="0"/>
              <a:t>Деятельность</a:t>
            </a:r>
            <a:r>
              <a:rPr lang="ru-RU" sz="5500" dirty="0"/>
              <a:t> Планировать и реализовывать образовательный процесс по отдельным дисциплинам образовательной программы и контролировать результаты обучения по итогам реализации образовательной программы</a:t>
            </a:r>
            <a:endParaRPr lang="ru-RU" sz="5500" b="1" dirty="0"/>
          </a:p>
          <a:p>
            <a:r>
              <a:rPr lang="ru-RU" sz="5500" b="1" dirty="0"/>
              <a:t>ФГОС =</a:t>
            </a:r>
            <a:r>
              <a:rPr lang="en-US" sz="5500" b="1" dirty="0"/>
              <a:t>&gt;</a:t>
            </a:r>
            <a:r>
              <a:rPr lang="ru-RU" sz="5500" b="1" dirty="0"/>
              <a:t>ПК 6</a:t>
            </a:r>
            <a:r>
              <a:rPr lang="ru-RU" sz="5500" dirty="0"/>
              <a:t> способность самостоятельно разрабатывать курсы по выбору для студентов вузов по профилю научной направленности</a:t>
            </a:r>
            <a:endParaRPr lang="ru-RU" sz="5500" b="1" dirty="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a:t>Компетенции выпускника аспирантуры</a:t>
            </a:r>
          </a:p>
        </p:txBody>
      </p:sp>
      <p:sp>
        <p:nvSpPr>
          <p:cNvPr id="3" name="Содержимое 2"/>
          <p:cNvSpPr>
            <a:spLocks noGrp="1"/>
          </p:cNvSpPr>
          <p:nvPr>
            <p:ph idx="1"/>
          </p:nvPr>
        </p:nvSpPr>
        <p:spPr/>
        <p:txBody>
          <a:bodyPr>
            <a:normAutofit/>
          </a:bodyPr>
          <a:lstStyle/>
          <a:p>
            <a:pPr>
              <a:buNone/>
            </a:pPr>
            <a:r>
              <a:rPr lang="ru-RU" sz="4800" b="1" i="1" dirty="0"/>
              <a:t>Формируемые компетенции в курсе ПВШ</a:t>
            </a:r>
            <a:r>
              <a:rPr lang="ru-RU" sz="4800" i="1" dirty="0"/>
              <a:t>.</a:t>
            </a:r>
            <a:endParaRPr lang="en-US" sz="4800" i="1" dirty="0"/>
          </a:p>
          <a:p>
            <a:pPr>
              <a:buNone/>
            </a:pPr>
            <a:r>
              <a:rPr lang="ru-RU" sz="4800" i="1" dirty="0"/>
              <a:t>Это задачи изучения нашего курса</a:t>
            </a:r>
            <a:endParaRPr lang="ru-RU" sz="4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143000"/>
          </a:xfrm>
        </p:spPr>
        <p:txBody>
          <a:bodyPr>
            <a:normAutofit fontScale="90000"/>
          </a:bodyPr>
          <a:lstStyle/>
          <a:p>
            <a:r>
              <a:rPr lang="ru-RU" b="1" i="1" dirty="0"/>
              <a:t/>
            </a:r>
            <a:br>
              <a:rPr lang="ru-RU" b="1" i="1" dirty="0"/>
            </a:br>
            <a:r>
              <a:rPr lang="ru-RU" b="1" dirty="0"/>
              <a:t>Универсальные компетенции</a:t>
            </a: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sz="2400" dirty="0"/>
          </a:p>
          <a:p>
            <a:r>
              <a:rPr lang="ru-RU" dirty="0"/>
              <a:t>- способность к критическому анализу и оценке современных научных достижений, генерированию новых идей при решении исследовательских и практических задач, в том числе в междисциплинарных областях (УК-1);</a:t>
            </a:r>
            <a:endParaRPr lang="ru-RU" sz="2400" dirty="0"/>
          </a:p>
          <a:p>
            <a:r>
              <a:rPr lang="ru-RU" dirty="0"/>
              <a:t>- способность проектировать и осуществлять комплексные исследования, в том числе междисциплинарные, на основе целостного системного научного мировоззрения с использованием знаний в области истории и философии науки (УК-2);</a:t>
            </a:r>
            <a:endParaRPr lang="ru-RU" sz="2400" dirty="0"/>
          </a:p>
          <a:p>
            <a:r>
              <a:rPr lang="ru-RU" dirty="0"/>
              <a:t>- готовность использовать современные методы и технологии научной коммуникации на государственном и иностранном языках (УК-4);</a:t>
            </a:r>
            <a:endParaRPr lang="ru-RU" sz="2400" dirty="0"/>
          </a:p>
          <a:p>
            <a:r>
              <a:rPr lang="ru-RU" dirty="0"/>
              <a:t>- способность следовать этическим нормам в профессиональной деятельности (УК-5);</a:t>
            </a:r>
            <a:endParaRPr lang="ru-RU" sz="2400" dirty="0"/>
          </a:p>
          <a:p>
            <a:r>
              <a:rPr lang="ru-RU" dirty="0"/>
              <a:t>- способность планировать и решать задачи собственного профессионального и личностного развития (УК-6).</a:t>
            </a:r>
            <a:endParaRPr lang="ru-RU" sz="2400" dirty="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Номер слайда 5"/>
          <p:cNvSpPr>
            <a:spLocks noGrp="1"/>
          </p:cNvSpPr>
          <p:nvPr>
            <p:ph type="sldNum" sz="quarter" idx="12"/>
          </p:nvPr>
        </p:nvSpPr>
        <p:spPr>
          <a:xfrm>
            <a:off x="8647113" y="6408738"/>
            <a:ext cx="366712" cy="365125"/>
          </a:xfrm>
        </p:spPr>
        <p:txBody>
          <a:bodyPr/>
          <a:lstStyle/>
          <a:p>
            <a:pPr>
              <a:defRPr/>
            </a:pPr>
            <a:fld id="{AC8A4F81-595C-4430-BE06-9E54BC692BD9}" type="slidenum">
              <a:rPr lang="ru-RU"/>
              <a:pPr>
                <a:defRPr/>
              </a:pPr>
              <a:t>25</a:t>
            </a:fld>
            <a:endParaRPr lang="ru-RU"/>
          </a:p>
        </p:txBody>
      </p:sp>
      <p:sp>
        <p:nvSpPr>
          <p:cNvPr id="5" name="Rectangle 103"/>
          <p:cNvSpPr txBox="1">
            <a:spLocks/>
          </p:cNvSpPr>
          <p:nvPr/>
        </p:nvSpPr>
        <p:spPr bwMode="auto">
          <a:xfrm>
            <a:off x="457200" y="274638"/>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a:ln>
                  <a:noFill/>
                </a:ln>
                <a:solidFill>
                  <a:schemeClr val="tx1"/>
                </a:solidFill>
                <a:effectLst/>
                <a:uLnTx/>
                <a:uFillTx/>
                <a:latin typeface="+mj-lt"/>
                <a:ea typeface="+mj-ea"/>
                <a:cs typeface="+mj-cs"/>
              </a:rPr>
              <a:t>УК-4: Готовность использовать современные методы и технологии научной коммуникации на государственном  и иностранном языках</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oup 115"/>
          <p:cNvGraphicFramePr>
            <a:graphicFrameLocks/>
          </p:cNvGraphicFramePr>
          <p:nvPr/>
        </p:nvGraphicFramePr>
        <p:xfrm>
          <a:off x="179388" y="1412875"/>
          <a:ext cx="8785225" cy="5072380"/>
        </p:xfrm>
        <a:graphic>
          <a:graphicData uri="http://schemas.openxmlformats.org/drawingml/2006/table">
            <a:tbl>
              <a:tblPr/>
              <a:tblGrid>
                <a:gridCol w="1873250">
                  <a:extLst>
                    <a:ext uri="{9D8B030D-6E8A-4147-A177-3AD203B41FA5}">
                      <a16:colId xmlns="" xmlns:a16="http://schemas.microsoft.com/office/drawing/2014/main" val="20000"/>
                    </a:ext>
                  </a:extLst>
                </a:gridCol>
                <a:gridCol w="1352550">
                  <a:extLst>
                    <a:ext uri="{9D8B030D-6E8A-4147-A177-3AD203B41FA5}">
                      <a16:colId xmlns="" xmlns:a16="http://schemas.microsoft.com/office/drawing/2014/main" val="20001"/>
                    </a:ext>
                  </a:extLst>
                </a:gridCol>
                <a:gridCol w="1352550">
                  <a:extLst>
                    <a:ext uri="{9D8B030D-6E8A-4147-A177-3AD203B41FA5}">
                      <a16:colId xmlns="" xmlns:a16="http://schemas.microsoft.com/office/drawing/2014/main" val="20002"/>
                    </a:ext>
                  </a:extLst>
                </a:gridCol>
                <a:gridCol w="1350962">
                  <a:extLst>
                    <a:ext uri="{9D8B030D-6E8A-4147-A177-3AD203B41FA5}">
                      <a16:colId xmlns="" xmlns:a16="http://schemas.microsoft.com/office/drawing/2014/main" val="20003"/>
                    </a:ext>
                  </a:extLst>
                </a:gridCol>
                <a:gridCol w="1416050">
                  <a:extLst>
                    <a:ext uri="{9D8B030D-6E8A-4147-A177-3AD203B41FA5}">
                      <a16:colId xmlns="" xmlns:a16="http://schemas.microsoft.com/office/drawing/2014/main" val="20004"/>
                    </a:ext>
                  </a:extLst>
                </a:gridCol>
                <a:gridCol w="1439863">
                  <a:extLst>
                    <a:ext uri="{9D8B030D-6E8A-4147-A177-3AD203B41FA5}">
                      <a16:colId xmlns="" xmlns:a16="http://schemas.microsoft.com/office/drawing/2014/main" val="20005"/>
                    </a:ext>
                  </a:extLst>
                </a:gridCol>
              </a:tblGrid>
              <a:tr h="727075">
                <a:tc rowSpan="2">
                  <a:txBody>
                    <a:bodyPr/>
                    <a:lstStyle/>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rgbClr val="000000"/>
                          </a:solidFill>
                          <a:effectLst/>
                          <a:latin typeface="Times New Roman" pitchFamily="18" charset="0"/>
                          <a:cs typeface="Times New Roman" pitchFamily="18" charset="0"/>
                        </a:rPr>
                        <a:t>Планируемые результаты обучения</a:t>
                      </a: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(показатели достижения заданного уровня освоения компетенций)</a:t>
                      </a:r>
                      <a:endParaRPr kumimoji="0" lang="ru-RU"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ru-RU" sz="1600" b="1" i="0" u="none" strike="noStrike" cap="none" normalizeH="0" baseline="0">
                          <a:ln>
                            <a:noFill/>
                          </a:ln>
                          <a:solidFill>
                            <a:schemeClr val="tx1"/>
                          </a:solidFill>
                          <a:effectLst/>
                          <a:latin typeface="Lucida Sans Unicode" pitchFamily="34" charset="0"/>
                        </a:rPr>
                        <a:t>Критерии оценивания результатов обучения</a:t>
                      </a:r>
                      <a:r>
                        <a:rPr kumimoji="0" lang="ru-RU" sz="1600" b="0" i="0" u="none" strike="noStrike" cap="none" normalizeH="0" baseline="0">
                          <a:ln>
                            <a:noFill/>
                          </a:ln>
                          <a:solidFill>
                            <a:schemeClr val="tx1"/>
                          </a:solidFill>
                          <a:effectLst/>
                          <a:latin typeface="Lucida Sans Unicode"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52425">
                <a:tc vMerge="1">
                  <a:txBody>
                    <a:bodyPr/>
                    <a:lstStyle/>
                    <a:p>
                      <a:endParaRPr lang="ru-RU"/>
                    </a:p>
                  </a:txBody>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3</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4</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5</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851150">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ВЛАДЕТЬ: навыками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Отсутствие навыков</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Фрагментарное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не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сопровождающееся отдельными ошибками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Успешное и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a:t>Общепрофессиональные компетенции(преподавателя)</a:t>
            </a:r>
            <a:endParaRPr lang="ru-RU" dirty="0"/>
          </a:p>
        </p:txBody>
      </p:sp>
      <p:sp>
        <p:nvSpPr>
          <p:cNvPr id="3" name="Содержимое 2"/>
          <p:cNvSpPr>
            <a:spLocks noGrp="1"/>
          </p:cNvSpPr>
          <p:nvPr>
            <p:ph idx="1"/>
          </p:nvPr>
        </p:nvSpPr>
        <p:spPr>
          <a:xfrm>
            <a:off x="457200" y="1124744"/>
            <a:ext cx="8229600" cy="5400600"/>
          </a:xfrm>
        </p:spPr>
        <p:txBody>
          <a:bodyPr>
            <a:normAutofit fontScale="85000" lnSpcReduction="20000"/>
          </a:bodyPr>
          <a:lstStyle/>
          <a:p>
            <a:pPr>
              <a:buNone/>
            </a:pPr>
            <a:r>
              <a:rPr lang="ru-RU" b="1" dirty="0" err="1"/>
              <a:t>Исслед</a:t>
            </a:r>
            <a:r>
              <a:rPr lang="ru-RU" b="1" dirty="0"/>
              <a:t>. аспект</a:t>
            </a:r>
          </a:p>
          <a:p>
            <a:r>
              <a:rPr lang="ru-RU" dirty="0"/>
              <a:t>владением методологией и методами педагогического исследования (ОПК-1); </a:t>
            </a:r>
          </a:p>
          <a:p>
            <a:r>
              <a:rPr lang="ru-RU" dirty="0"/>
              <a:t>владением культурой научного исследования в области педагогических наук, в том числе с использованием информационных и коммуникационных технологий (ОПК-2);</a:t>
            </a:r>
          </a:p>
          <a:p>
            <a:r>
              <a:rPr lang="ru-RU" dirty="0"/>
              <a:t>способность интерпретировать результаты педагогического исследования, оценивать границы их применимости, возможные риски их внедрения в образовательной и </a:t>
            </a:r>
            <a:r>
              <a:rPr lang="ru-RU" dirty="0" err="1"/>
              <a:t>социокультурной</a:t>
            </a:r>
            <a:r>
              <a:rPr lang="ru-RU" dirty="0"/>
              <a:t> среде, перспективы дальнейших исследований (ОПК-3); </a:t>
            </a:r>
          </a:p>
          <a:p>
            <a:r>
              <a:rPr lang="ru-RU" dirty="0"/>
              <a:t>готовность организовать работу исследовательского коллектива в области педагогических наук (ОПК-4);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dirty="0"/>
              <a:t>Преподавание</a:t>
            </a:r>
          </a:p>
        </p:txBody>
      </p:sp>
      <p:sp>
        <p:nvSpPr>
          <p:cNvPr id="3" name="Содержимое 2"/>
          <p:cNvSpPr>
            <a:spLocks noGrp="1"/>
          </p:cNvSpPr>
          <p:nvPr>
            <p:ph idx="1"/>
          </p:nvPr>
        </p:nvSpPr>
        <p:spPr>
          <a:xfrm>
            <a:off x="457200" y="692696"/>
            <a:ext cx="8229600" cy="5433467"/>
          </a:xfrm>
        </p:spPr>
        <p:txBody>
          <a:bodyPr>
            <a:normAutofit fontScale="77500" lnSpcReduction="20000"/>
          </a:bodyPr>
          <a:lstStyle/>
          <a:p>
            <a:r>
              <a:rPr lang="ru-RU" dirty="0"/>
              <a:t>способность моделировать, осуществлять и оценивать образовательный процесс и проектировать программы дополнительного профессионального образования в соответствии с потребностями работодателя (ОПК-5); </a:t>
            </a:r>
          </a:p>
          <a:p>
            <a:r>
              <a:rPr lang="ru-RU" dirty="0"/>
              <a:t>способность обоснованно выбирать и эффективно использовать образовательные технологии, методы и средства обучения и воспитания с целью обеспечения планируемого уровня личностного и профессионального развития обучающегося (ОПК-6); </a:t>
            </a:r>
          </a:p>
          <a:p>
            <a:r>
              <a:rPr lang="ru-RU" dirty="0"/>
              <a:t>способность проводить анализ образовательной деятельности организаций посредством экспертной оценки и проектировать программы их развития (ОПК-7):</a:t>
            </a:r>
          </a:p>
          <a:p>
            <a:r>
              <a:rPr lang="ru-RU" dirty="0"/>
              <a:t>готовность к преподавательской деятельности по основным образовательным программам высшего образования (ОПК-8). </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8100392" cy="130026"/>
          </a:xfrm>
        </p:spPr>
        <p:txBody>
          <a:bodyPr>
            <a:normAutofit fontScale="90000"/>
          </a:bodyPr>
          <a:lstStyle/>
          <a:p>
            <a:pPr algn="just"/>
            <a:r>
              <a:rPr lang="ru-RU" sz="3600" dirty="0"/>
              <a:t>Профессиональные компетенции (ПК-13.00.02</a:t>
            </a:r>
            <a:r>
              <a:rPr lang="ru-RU" dirty="0"/>
              <a:t>)</a:t>
            </a:r>
            <a:br>
              <a:rPr lang="ru-RU" dirty="0"/>
            </a:br>
            <a:r>
              <a:rPr lang="ru-RU" i="1" dirty="0"/>
              <a:t> </a:t>
            </a:r>
            <a:r>
              <a:rPr lang="ru-RU" sz="2700" i="1" dirty="0"/>
              <a:t>научная и научно-исследовательская деятельность</a:t>
            </a:r>
            <a:endParaRPr lang="ru-RU" sz="2700" dirty="0"/>
          </a:p>
        </p:txBody>
      </p:sp>
      <p:sp>
        <p:nvSpPr>
          <p:cNvPr id="3" name="Содержимое 2"/>
          <p:cNvSpPr>
            <a:spLocks noGrp="1"/>
          </p:cNvSpPr>
          <p:nvPr>
            <p:ph idx="1"/>
          </p:nvPr>
        </p:nvSpPr>
        <p:spPr>
          <a:xfrm>
            <a:off x="611560" y="1700808"/>
            <a:ext cx="8075240" cy="4425355"/>
          </a:xfrm>
        </p:spPr>
        <p:txBody>
          <a:bodyPr>
            <a:normAutofit fontScale="77500" lnSpcReduction="20000"/>
          </a:bodyPr>
          <a:lstStyle/>
          <a:p>
            <a:r>
              <a:rPr lang="ru-RU" dirty="0"/>
              <a:t>способность получать новые научные и прикладные результаты в области теории и методики обучения и воспитания  (ПК-1); из УК1</a:t>
            </a:r>
          </a:p>
          <a:p>
            <a:r>
              <a:rPr lang="ru-RU" dirty="0"/>
              <a:t>формулировать новые конкурентоспособные идеи в области теории и методики обучения и воспитания (ПК-2);из УК 1</a:t>
            </a:r>
          </a:p>
          <a:p>
            <a:r>
              <a:rPr lang="ru-RU" dirty="0"/>
              <a:t>способность свободно владеть фундаментальными разделами предмета обучения, необходимыми  для решения научно-исследовательских задач (ПК 3);</a:t>
            </a:r>
          </a:p>
          <a:p>
            <a:r>
              <a:rPr lang="ru-RU" dirty="0"/>
              <a:t>  способность использовать знания достижений основ изучаемой науки и педагогики в своей научно-исследовательской деятельности  (ПК 4);</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преподавательская деятельность</a:t>
            </a:r>
            <a:endParaRPr lang="ru-RU" dirty="0"/>
          </a:p>
        </p:txBody>
      </p:sp>
      <p:sp>
        <p:nvSpPr>
          <p:cNvPr id="3" name="Содержимое 2"/>
          <p:cNvSpPr>
            <a:spLocks noGrp="1"/>
          </p:cNvSpPr>
          <p:nvPr>
            <p:ph idx="1"/>
          </p:nvPr>
        </p:nvSpPr>
        <p:spPr>
          <a:xfrm>
            <a:off x="457200" y="620688"/>
            <a:ext cx="8229600" cy="5505475"/>
          </a:xfrm>
        </p:spPr>
        <p:txBody>
          <a:bodyPr>
            <a:normAutofit lnSpcReduction="10000"/>
          </a:bodyPr>
          <a:lstStyle/>
          <a:p>
            <a:r>
              <a:rPr lang="ru-RU" i="1" dirty="0" smtClean="0"/>
              <a:t>:</a:t>
            </a:r>
            <a:endParaRPr lang="ru-RU" dirty="0"/>
          </a:p>
          <a:p>
            <a:r>
              <a:rPr lang="ru-RU" dirty="0"/>
              <a:t>способность самостоятельно разрабатывать курсы по выбору для студентов вузов по профилю научной направленности (ПК-6);</a:t>
            </a:r>
          </a:p>
          <a:p>
            <a:r>
              <a:rPr lang="ru-RU" dirty="0"/>
              <a:t>способность разрабатывать учебно-методические комплексы, в т.ч.  для электронного и мобильного обучения (ПК-7;</a:t>
            </a:r>
          </a:p>
          <a:p>
            <a:r>
              <a:rPr lang="ru-RU" dirty="0"/>
              <a:t> способность руководить исследовательской деятельностью студентов и школьников (ПК 8).</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 </a:t>
            </a:r>
          </a:p>
        </p:txBody>
      </p:sp>
      <p:sp>
        <p:nvSpPr>
          <p:cNvPr id="3" name="Содержимое 2"/>
          <p:cNvSpPr>
            <a:spLocks noGrp="1"/>
          </p:cNvSpPr>
          <p:nvPr>
            <p:ph idx="1"/>
          </p:nvPr>
        </p:nvSpPr>
        <p:spPr>
          <a:xfrm>
            <a:off x="457200" y="1268760"/>
            <a:ext cx="8229600" cy="5256584"/>
          </a:xfrm>
        </p:spPr>
        <p:txBody>
          <a:bodyPr>
            <a:normAutofit fontScale="47500" lnSpcReduction="20000"/>
          </a:bodyPr>
          <a:lstStyle/>
          <a:p>
            <a:r>
              <a:rPr lang="ru-RU" sz="4200" dirty="0"/>
              <a:t>Педагогика и психология высшей школы: Учебное пособие. - Ростов </a:t>
            </a:r>
            <a:r>
              <a:rPr lang="ru-RU" sz="4200" dirty="0" err="1"/>
              <a:t>н</a:t>
            </a:r>
            <a:r>
              <a:rPr lang="ru-RU" sz="4200" dirty="0"/>
              <a:t>/</a:t>
            </a:r>
            <a:r>
              <a:rPr lang="ru-RU" sz="4200" dirty="0" err="1"/>
              <a:t>Д:Феникс</a:t>
            </a:r>
            <a:r>
              <a:rPr lang="ru-RU" sz="4200" dirty="0"/>
              <a:t>, 2002. - 544 с.  Ответственный редактор М. В. Буланова-Топоркова</a:t>
            </a:r>
          </a:p>
          <a:p>
            <a:r>
              <a:rPr lang="ru-RU" sz="4200" dirty="0"/>
              <a:t>Ф.В. </a:t>
            </a:r>
            <a:r>
              <a:rPr lang="ru-RU" sz="4200" dirty="0" err="1"/>
              <a:t>Шарипов</a:t>
            </a:r>
            <a:r>
              <a:rPr lang="ru-RU" sz="4200" dirty="0"/>
              <a:t>. Педагогика и психология высшей школы : учеб. пособие— М. : Логос, 2012 .— (Новая университетская библиотека) .</a:t>
            </a:r>
          </a:p>
          <a:p>
            <a:r>
              <a:rPr lang="ru-RU" sz="4200" dirty="0"/>
              <a:t> С.Д.Смирнов. Педагогика и психология высшего образования. М., 2001</a:t>
            </a:r>
          </a:p>
          <a:p>
            <a:r>
              <a:rPr lang="ru-RU" sz="4200" dirty="0"/>
              <a:t>Н. Н. Рощина Основы дидактики высшей школы.  Учебное пособие по дисциплине «Педагогика и психология высшей школы» для адъюнктов и аспирантов </a:t>
            </a:r>
          </a:p>
          <a:p>
            <a:r>
              <a:rPr lang="ru-RU" sz="4200" b="1" dirty="0"/>
              <a:t>Педагогика и методика преподавания в высшей школе</a:t>
            </a:r>
            <a:r>
              <a:rPr lang="ru-RU" sz="4200" dirty="0"/>
              <a:t>: учебно-методическое пособие/ Под ред. А.И. </a:t>
            </a:r>
            <a:r>
              <a:rPr lang="ru-RU" sz="4200" dirty="0" err="1"/>
              <a:t>Артюхиной</a:t>
            </a:r>
            <a:r>
              <a:rPr lang="ru-RU" sz="4200" dirty="0"/>
              <a:t>.- Волгоград, 2016.- 246с</a:t>
            </a:r>
            <a:r>
              <a:rPr lang="ru-RU" sz="4200" dirty="0" smtClean="0"/>
              <a:t>.</a:t>
            </a:r>
          </a:p>
          <a:p>
            <a:r>
              <a:rPr lang="ru-RU" sz="4200" dirty="0" err="1" smtClean="0"/>
              <a:t>Вдовюк</a:t>
            </a:r>
            <a:r>
              <a:rPr lang="ru-RU" sz="4200" dirty="0" smtClean="0"/>
              <a:t> В.И., Фильков С.М. Основы педагогики высшей школы в структурно-логических схемах , Учебное пособие. Москва .МГИМО(У) МИД России.2004 </a:t>
            </a:r>
          </a:p>
          <a:p>
            <a:r>
              <a:rPr lang="ru-RU" sz="3400" dirty="0"/>
              <a:t/>
            </a:r>
            <a:br>
              <a:rPr lang="ru-RU" sz="3400" dirty="0"/>
            </a:br>
            <a:r>
              <a:rPr lang="ru-RU" sz="3400" dirty="0"/>
              <a:t/>
            </a:r>
            <a:br>
              <a:rPr lang="ru-RU" sz="3400" dirty="0"/>
            </a:br>
            <a:r>
              <a:rPr lang="ru-RU" dirty="0"/>
              <a:t/>
            </a:r>
            <a:br>
              <a:rPr lang="ru-RU" dirty="0"/>
            </a:b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1368152"/>
          </a:xfrm>
        </p:spPr>
        <p:txBody>
          <a:bodyPr>
            <a:normAutofit/>
          </a:bodyPr>
          <a:lstStyle/>
          <a:p>
            <a:pPr algn="just"/>
            <a:r>
              <a:rPr lang="ru-RU" sz="2800" dirty="0"/>
              <a:t>ПК </a:t>
            </a:r>
            <a:r>
              <a:rPr lang="ru-RU" sz="2800" b="1" dirty="0"/>
              <a:t>01.06.01 «Дифференциальные уравнения, динамические системы и оптимальное управление»</a:t>
            </a:r>
            <a:endParaRPr lang="ru-RU" sz="2800" dirty="0"/>
          </a:p>
        </p:txBody>
      </p:sp>
      <p:sp>
        <p:nvSpPr>
          <p:cNvPr id="3" name="Содержимое 2"/>
          <p:cNvSpPr>
            <a:spLocks noGrp="1"/>
          </p:cNvSpPr>
          <p:nvPr>
            <p:ph idx="1"/>
          </p:nvPr>
        </p:nvSpPr>
        <p:spPr/>
        <p:txBody>
          <a:bodyPr>
            <a:normAutofit fontScale="77500" lnSpcReduction="20000"/>
          </a:bodyPr>
          <a:lstStyle/>
          <a:p>
            <a:pPr>
              <a:lnSpc>
                <a:spcPct val="90000"/>
              </a:lnSpc>
              <a:buFont typeface="Wingdings 3" pitchFamily="18" charset="2"/>
              <a:buNone/>
            </a:pPr>
            <a:r>
              <a:rPr lang="ru-RU" i="1" dirty="0"/>
              <a:t>научная и научно-исследовательская деятельность:</a:t>
            </a:r>
            <a:endParaRPr lang="ru-RU" dirty="0"/>
          </a:p>
          <a:p>
            <a:pPr>
              <a:lnSpc>
                <a:spcPct val="90000"/>
              </a:lnSpc>
              <a:buFont typeface="Wingdings 3" pitchFamily="18" charset="2"/>
              <a:buNone/>
            </a:pPr>
            <a:r>
              <a:rPr lang="ru-RU" dirty="0"/>
              <a:t>способностью получать новые научные и прикладные результаты в области дифференциальных уравнений, динамических систем и оптимального управления (ПК-1);</a:t>
            </a:r>
          </a:p>
          <a:p>
            <a:pPr>
              <a:lnSpc>
                <a:spcPct val="90000"/>
              </a:lnSpc>
              <a:buFont typeface="Wingdings 3" pitchFamily="18" charset="2"/>
              <a:buNone/>
            </a:pPr>
            <a:r>
              <a:rPr lang="ru-RU" dirty="0"/>
              <a:t>формулировать новые конкурентоспособные идеи в области дифференциальных уравнений, динамических систем и оптимального управления (ПК-2);</a:t>
            </a:r>
            <a:endParaRPr lang="ru-RU" i="1" dirty="0"/>
          </a:p>
          <a:p>
            <a:pPr>
              <a:lnSpc>
                <a:spcPct val="90000"/>
              </a:lnSpc>
              <a:buFont typeface="Wingdings 3" pitchFamily="18" charset="2"/>
              <a:buNone/>
            </a:pPr>
            <a:r>
              <a:rPr lang="ru-RU" i="1" dirty="0"/>
              <a:t>преподавательская деятельность:</a:t>
            </a:r>
            <a:endParaRPr lang="ru-RU" dirty="0"/>
          </a:p>
          <a:p>
            <a:pPr>
              <a:lnSpc>
                <a:spcPct val="90000"/>
              </a:lnSpc>
              <a:buFont typeface="Wingdings 3" pitchFamily="18" charset="2"/>
              <a:buNone/>
            </a:pPr>
            <a:r>
              <a:rPr lang="ru-RU" dirty="0"/>
              <a:t>способностью самостоятельно разрабатывать курсы по выбору для студентов вузов по профилю научной направленности (ПК-3);</a:t>
            </a:r>
          </a:p>
          <a:p>
            <a:pPr>
              <a:lnSpc>
                <a:spcPct val="90000"/>
              </a:lnSpc>
              <a:buFont typeface="Wingdings 3" pitchFamily="18" charset="2"/>
              <a:buNone/>
            </a:pPr>
            <a:r>
              <a:rPr lang="ru-RU" dirty="0"/>
              <a:t>способностью разрабатывать учебно-методические комплексы для электронного и мобильного обучения (ПК-4). </a:t>
            </a:r>
          </a:p>
          <a:p>
            <a:pPr>
              <a:lnSpc>
                <a:spcPct val="90000"/>
              </a:lnSpc>
            </a:pPr>
            <a:endParaRPr lang="ru-RU" sz="3600" dirty="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Разложение компетенций</a:t>
            </a:r>
            <a:br>
              <a:rPr lang="ru-RU" sz="2800" dirty="0"/>
            </a:br>
            <a:r>
              <a:rPr lang="ru-RU" sz="2800" dirty="0"/>
              <a:t>ОПК 1 владение методологией и методами педагогических исследований</a:t>
            </a:r>
            <a:r>
              <a:rPr lang="ru-RU" sz="2800" b="1" dirty="0"/>
              <a:t/>
            </a:r>
            <a:br>
              <a:rPr lang="ru-RU" sz="2800" b="1" dirty="0"/>
            </a:br>
            <a:endParaRPr lang="ru-RU" sz="2800" dirty="0"/>
          </a:p>
        </p:txBody>
      </p:sp>
      <p:sp>
        <p:nvSpPr>
          <p:cNvPr id="3" name="Содержимое 2"/>
          <p:cNvSpPr>
            <a:spLocks noGrp="1"/>
          </p:cNvSpPr>
          <p:nvPr>
            <p:ph idx="1"/>
          </p:nvPr>
        </p:nvSpPr>
        <p:spPr>
          <a:xfrm>
            <a:off x="457200" y="1196752"/>
            <a:ext cx="8229600" cy="4929411"/>
          </a:xfrm>
        </p:spPr>
        <p:txBody>
          <a:bodyPr>
            <a:normAutofit fontScale="55000" lnSpcReduction="20000"/>
          </a:bodyPr>
          <a:lstStyle/>
          <a:p>
            <a:r>
              <a:rPr lang="ru-RU" b="1" dirty="0"/>
              <a:t>знать:</a:t>
            </a:r>
          </a:p>
          <a:p>
            <a:r>
              <a:rPr lang="ru-RU" dirty="0"/>
              <a:t>- сущность исследовательской деятельности и научного творчества</a:t>
            </a:r>
            <a:endParaRPr lang="ru-RU" b="1" dirty="0"/>
          </a:p>
          <a:p>
            <a:r>
              <a:rPr lang="ru-RU" dirty="0"/>
              <a:t>- методы и формы организации педагогических исследований в сфере образования</a:t>
            </a:r>
            <a:endParaRPr lang="ru-RU" b="1" dirty="0"/>
          </a:p>
          <a:p>
            <a:r>
              <a:rPr lang="ru-RU" dirty="0"/>
              <a:t>- стратегии, тактики, методы и формы организации информационного поиска, педагогического эксперимента, психолого-педагогической диагностики</a:t>
            </a:r>
            <a:endParaRPr lang="ru-RU" b="1" dirty="0"/>
          </a:p>
          <a:p>
            <a:r>
              <a:rPr lang="ru-RU" dirty="0"/>
              <a:t>- проблематику современных психолого-педагогических исследований</a:t>
            </a:r>
            <a:endParaRPr lang="ru-RU" b="1" dirty="0"/>
          </a:p>
          <a:p>
            <a:r>
              <a:rPr lang="ru-RU" b="1" dirty="0"/>
              <a:t>уметь:</a:t>
            </a:r>
          </a:p>
          <a:p>
            <a:r>
              <a:rPr lang="ru-RU" dirty="0"/>
              <a:t>- формулировать концепцию педагогического исследования, этапы проведения исследования</a:t>
            </a:r>
            <a:endParaRPr lang="ru-RU" b="1" dirty="0"/>
          </a:p>
          <a:p>
            <a:r>
              <a:rPr lang="ru-RU" dirty="0"/>
              <a:t>- организовать информационный поиск, самостоятельный отбор и качественную обработку научной информации и эмпирических данных;</a:t>
            </a:r>
            <a:endParaRPr lang="ru-RU" b="1" dirty="0"/>
          </a:p>
          <a:p>
            <a:r>
              <a:rPr lang="ru-RU" dirty="0"/>
              <a:t>- организовывать опытно-поисковую исследовательскую работу в образовательных учреждениях</a:t>
            </a:r>
            <a:endParaRPr lang="ru-RU" b="1" dirty="0"/>
          </a:p>
          <a:p>
            <a:r>
              <a:rPr lang="ru-RU" dirty="0"/>
              <a:t>- диагностировать состояние и потенциал системы ОУ и ее макро- и микроокружения путем использования комплекса методов стратегического и оперативного анализа</a:t>
            </a:r>
            <a:endParaRPr lang="ru-RU" b="1" dirty="0"/>
          </a:p>
          <a:p>
            <a:r>
              <a:rPr lang="ru-RU" dirty="0"/>
              <a:t>- проектировать, организовывать и оценивать реализацию этапов педагогического эксперимента с использованием инновационных технологий</a:t>
            </a:r>
            <a:endParaRPr lang="ru-RU" b="1" dirty="0"/>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06090"/>
          </a:xfrm>
        </p:spPr>
        <p:txBody>
          <a:bodyPr>
            <a:normAutofit fontScale="90000"/>
          </a:bodyPr>
          <a:lstStyle/>
          <a:p>
            <a:pPr algn="just"/>
            <a:r>
              <a:rPr lang="ru-RU" sz="2800" dirty="0"/>
              <a:t>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a:t>
            </a:r>
            <a:r>
              <a:rPr lang="ru-RU" sz="2800" b="1" dirty="0"/>
              <a:t/>
            </a:r>
            <a:br>
              <a:rPr lang="ru-RU" sz="2800" b="1" dirty="0"/>
            </a:br>
            <a:endParaRPr lang="ru-RU" sz="2800" dirty="0"/>
          </a:p>
        </p:txBody>
      </p:sp>
      <p:sp>
        <p:nvSpPr>
          <p:cNvPr id="3" name="Содержимое 2"/>
          <p:cNvSpPr>
            <a:spLocks noGrp="1"/>
          </p:cNvSpPr>
          <p:nvPr>
            <p:ph idx="1"/>
          </p:nvPr>
        </p:nvSpPr>
        <p:spPr>
          <a:xfrm>
            <a:off x="457200" y="1700808"/>
            <a:ext cx="8229600" cy="4425355"/>
          </a:xfrm>
        </p:spPr>
        <p:txBody>
          <a:bodyPr>
            <a:normAutofit fontScale="62500" lnSpcReduction="20000"/>
          </a:bodyPr>
          <a:lstStyle/>
          <a:p>
            <a:r>
              <a:rPr lang="ru-RU" b="1" dirty="0"/>
              <a:t>знать:</a:t>
            </a:r>
          </a:p>
          <a:p>
            <a:r>
              <a:rPr lang="ru-RU" dirty="0"/>
              <a:t>- характеристики информационных технологий, их основные и дополнительные возможности при использовании в научно-исследовательской и научно-педагогической работе;</a:t>
            </a:r>
            <a:endParaRPr lang="ru-RU" b="1" dirty="0"/>
          </a:p>
          <a:p>
            <a:r>
              <a:rPr lang="ru-RU" dirty="0"/>
              <a:t>- алгоритмы разработки электронных ресурсов научно-исследовательской и научно-педагогической направленности с использованием соответствующих информационных технологий;</a:t>
            </a:r>
            <a:endParaRPr lang="ru-RU" b="1" dirty="0"/>
          </a:p>
          <a:p>
            <a:r>
              <a:rPr lang="ru-RU" dirty="0"/>
              <a:t>- критерии отбора мультимедиа-средств для использования в научно-исследовательской и научно-педагогической работе.</a:t>
            </a:r>
            <a:endParaRPr lang="ru-RU" b="1" dirty="0"/>
          </a:p>
          <a:p>
            <a:r>
              <a:rPr lang="ru-RU" b="1" dirty="0"/>
              <a:t>уметь:</a:t>
            </a:r>
          </a:p>
          <a:p>
            <a:r>
              <a:rPr lang="ru-RU" dirty="0"/>
              <a:t>- анализировать и представлять результаты педагогической работы и научного исследования средством инструментария информационных</a:t>
            </a:r>
            <a:endParaRPr lang="ru-RU" b="1" dirty="0"/>
          </a:p>
          <a:p>
            <a:r>
              <a:rPr lang="ru-RU" dirty="0"/>
              <a:t>технологий;</a:t>
            </a:r>
            <a:endParaRPr lang="ru-RU" b="1" dirty="0"/>
          </a:p>
          <a:p>
            <a:r>
              <a:rPr lang="ru-RU" dirty="0"/>
              <a:t>- применять мультимедиа-средства соответственно цели и предмету своей научно-педагогической и научно-исследовательской работы</a:t>
            </a:r>
            <a:endParaRPr lang="ru-RU" b="1" dirty="0"/>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ОПК 6</a:t>
            </a:r>
            <a:r>
              <a:rPr lang="ru-RU" sz="2800" b="1" dirty="0"/>
              <a:t/>
            </a:r>
            <a:br>
              <a:rPr lang="ru-RU" sz="2800" b="1" dirty="0"/>
            </a:br>
            <a:r>
              <a:rPr lang="ru-RU" sz="2800" dirty="0"/>
              <a:t>способность обоснованно выбирать и эффективно использовать образовательные технологии, методы и средства </a:t>
            </a:r>
            <a:r>
              <a:rPr lang="ru-RU" sz="2800" b="1" dirty="0"/>
              <a:t/>
            </a:r>
            <a:br>
              <a:rPr lang="ru-RU" sz="2800" b="1" dirty="0"/>
            </a:br>
            <a:endParaRPr lang="ru-RU" sz="2800" dirty="0"/>
          </a:p>
        </p:txBody>
      </p:sp>
      <p:sp>
        <p:nvSpPr>
          <p:cNvPr id="3" name="Содержимое 2"/>
          <p:cNvSpPr>
            <a:spLocks noGrp="1"/>
          </p:cNvSpPr>
          <p:nvPr>
            <p:ph idx="1"/>
          </p:nvPr>
        </p:nvSpPr>
        <p:spPr/>
        <p:txBody>
          <a:bodyPr>
            <a:normAutofit fontScale="70000" lnSpcReduction="20000"/>
          </a:bodyPr>
          <a:lstStyle/>
          <a:p>
            <a:r>
              <a:rPr lang="ru-RU" b="1" dirty="0"/>
              <a:t>уметь:</a:t>
            </a:r>
          </a:p>
          <a:p>
            <a:r>
              <a:rPr lang="ru-RU" dirty="0"/>
              <a:t>- определять цели и задачи образовательной технологии;</a:t>
            </a:r>
            <a:endParaRPr lang="ru-RU" b="1" dirty="0"/>
          </a:p>
          <a:p>
            <a:r>
              <a:rPr lang="ru-RU" dirty="0"/>
              <a:t>- выбирать технологию в зависимости от целей и задач, решаемых в педагогическом процессе и уровня обученности, воспитанности личности;</a:t>
            </a:r>
            <a:endParaRPr lang="ru-RU" b="1" dirty="0"/>
          </a:p>
          <a:p>
            <a:r>
              <a:rPr lang="ru-RU" dirty="0"/>
              <a:t>- анализировать различные педагогические технологии.</a:t>
            </a:r>
            <a:endParaRPr lang="ru-RU" b="1" dirty="0"/>
          </a:p>
          <a:p>
            <a:r>
              <a:rPr lang="ru-RU" b="1" dirty="0"/>
              <a:t>владеть:</a:t>
            </a:r>
          </a:p>
          <a:p>
            <a:r>
              <a:rPr lang="ru-RU" dirty="0"/>
              <a:t>- методами и методиками изучения уровня обученности и воспитанности обучающихся в коллективах в целях использования результатов изучения в учебной и воспитательной работе;</a:t>
            </a:r>
            <a:endParaRPr lang="ru-RU" b="1" dirty="0"/>
          </a:p>
          <a:p>
            <a:r>
              <a:rPr lang="ru-RU" dirty="0"/>
              <a:t>- методами и методиками проектирования и организации совместной деятельности педагогов и обучающихся - методикой использования педагогических технологий в образовательной практике</a:t>
            </a:r>
            <a:endParaRPr lang="ru-RU" b="1" dirty="0"/>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i="1" dirty="0"/>
              <a:t>ИТОГ по всем компетенциям</a:t>
            </a:r>
            <a:br>
              <a:rPr lang="ru-RU" i="1" dirty="0"/>
            </a:br>
            <a:r>
              <a:rPr lang="ru-RU" i="1" dirty="0"/>
              <a:t>Требования к уровню</a:t>
            </a:r>
            <a:r>
              <a:rPr lang="ru-RU" b="1" i="1" dirty="0"/>
              <a:t> освоения содержания дисциплины</a:t>
            </a:r>
            <a:endParaRPr lang="ru-RU" dirty="0"/>
          </a:p>
        </p:txBody>
      </p:sp>
      <p:sp>
        <p:nvSpPr>
          <p:cNvPr id="6" name="Содержимое 5"/>
          <p:cNvSpPr>
            <a:spLocks noGrp="1"/>
          </p:cNvSpPr>
          <p:nvPr>
            <p:ph idx="1"/>
          </p:nvPr>
        </p:nvSpPr>
        <p:spPr/>
        <p:txBody>
          <a:bodyPr/>
          <a:lstStyle/>
          <a:p>
            <a:pPr>
              <a:buNone/>
            </a:pPr>
            <a:endParaRPr lang="ru-RU" b="1" i="1" dirty="0"/>
          </a:p>
          <a:p>
            <a:r>
              <a:rPr lang="ru-RU" dirty="0"/>
              <a:t>В результате изучения курса педагогики и психологии высшей школы, основываясь на государственном стандарте, </a:t>
            </a:r>
            <a:r>
              <a:rPr lang="ru-RU" b="1" dirty="0"/>
              <a:t>аспирант </a:t>
            </a:r>
            <a:r>
              <a:rPr lang="ru-RU" b="1" i="1" dirty="0"/>
              <a:t>должен:</a:t>
            </a:r>
          </a:p>
          <a:p>
            <a:pPr>
              <a:buNone/>
            </a:pPr>
            <a:r>
              <a:rPr lang="ru-RU" b="1" i="1" dirty="0"/>
              <a:t>(перевод компетенций на язык знаний и умений)</a:t>
            </a:r>
            <a:endParaRPr lang="ru-RU" dirty="0"/>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u="sng" dirty="0"/>
              <a:t>Знать</a:t>
            </a:r>
            <a:endParaRPr lang="ru-RU" dirty="0"/>
          </a:p>
        </p:txBody>
      </p:sp>
      <p:sp>
        <p:nvSpPr>
          <p:cNvPr id="3" name="Содержимое 2"/>
          <p:cNvSpPr>
            <a:spLocks noGrp="1"/>
          </p:cNvSpPr>
          <p:nvPr>
            <p:ph idx="1"/>
          </p:nvPr>
        </p:nvSpPr>
        <p:spPr>
          <a:xfrm>
            <a:off x="755576" y="1196752"/>
            <a:ext cx="7931224" cy="4929411"/>
          </a:xfrm>
        </p:spPr>
        <p:txBody>
          <a:bodyPr>
            <a:normAutofit fontScale="25000" lnSpcReduction="20000"/>
          </a:bodyPr>
          <a:lstStyle/>
          <a:p>
            <a:pPr>
              <a:buNone/>
            </a:pPr>
            <a:endParaRPr lang="ru-RU" dirty="0"/>
          </a:p>
          <a:p>
            <a:pPr lvl="0"/>
            <a:r>
              <a:rPr lang="ru-RU" sz="6400" dirty="0"/>
              <a:t>сущность и проблемы обучения и воспитания в высшей школе, биологические и психологические пределы человеческого восприятия и усвоения, психологические особенности юношеского возраста, </a:t>
            </a:r>
          </a:p>
          <a:p>
            <a:pPr lvl="0"/>
            <a:r>
              <a:rPr lang="ru-RU" sz="6400" dirty="0"/>
              <a:t>влияние индивидуальных различий студентов на результаты педагогической деятельности;</a:t>
            </a:r>
          </a:p>
          <a:p>
            <a:pPr lvl="0"/>
            <a:r>
              <a:rPr lang="ru-RU" sz="6400" dirty="0"/>
              <a:t>основные достижения, проблемы и тенденции развития педагогики высшей школы в России и за рубежом, современные подходы к моделированию педагогической деятельности;</a:t>
            </a:r>
          </a:p>
          <a:p>
            <a:pPr lvl="0"/>
            <a:r>
              <a:rPr lang="ru-RU" sz="6400" dirty="0"/>
              <a:t>правовые и нормативные основы функционирования системы образования;</a:t>
            </a:r>
          </a:p>
          <a:p>
            <a:pPr lvl="0"/>
            <a:r>
              <a:rPr lang="ru-RU" sz="6400" dirty="0"/>
              <a:t>психологические аспекты образовательной деятельности, психологические основания образовательных целей; возрастные, </a:t>
            </a:r>
            <a:r>
              <a:rPr lang="ru-RU" sz="6400" dirty="0" err="1"/>
              <a:t>гендерные</a:t>
            </a:r>
            <a:r>
              <a:rPr lang="ru-RU" sz="6400" dirty="0"/>
              <a:t> и </a:t>
            </a:r>
            <a:r>
              <a:rPr lang="ru-RU" sz="6400" dirty="0" err="1"/>
              <a:t>социокультурные</a:t>
            </a:r>
            <a:r>
              <a:rPr lang="ru-RU" sz="6400" dirty="0"/>
              <a:t> особенности современного студенчества;</a:t>
            </a:r>
          </a:p>
          <a:p>
            <a:pPr lvl="0"/>
            <a:r>
              <a:rPr lang="ru-RU" sz="6400" dirty="0"/>
              <a:t> психологические корреляты эффективности образовательной деятельности;  психологические закономерности, лежащие в основе  ее эффективности; </a:t>
            </a:r>
          </a:p>
          <a:p>
            <a:pPr lvl="0"/>
            <a:r>
              <a:rPr lang="ru-RU" sz="6400" dirty="0"/>
              <a:t>принципы и технологию психологического проектирования образовательной деятельности; психологические методы управления в образовательной деятельности; </a:t>
            </a:r>
          </a:p>
          <a:p>
            <a:pPr lvl="0"/>
            <a:r>
              <a:rPr lang="ru-RU" sz="6400" dirty="0"/>
              <a:t>психологические основы эффективного имиджа современного преподавателя и его устойчивой репутации; </a:t>
            </a:r>
          </a:p>
          <a:p>
            <a:pPr lvl="0"/>
            <a:r>
              <a:rPr lang="ru-RU" sz="6400" dirty="0"/>
              <a:t>принципы и технологии эффективного психологического взаимодействия; принципы ведения научного исследования психологических аспектов образовательной деятельности.</a:t>
            </a:r>
          </a:p>
          <a:p>
            <a:endParaRPr lang="ru-RU" sz="6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Уметь</a:t>
            </a:r>
            <a:r>
              <a:rPr lang="ru-RU" dirty="0"/>
              <a:t>:</a:t>
            </a:r>
            <a:br>
              <a:rPr lang="ru-RU" dirty="0"/>
            </a:br>
            <a:endParaRPr lang="ru-RU" dirty="0"/>
          </a:p>
        </p:txBody>
      </p:sp>
      <p:sp>
        <p:nvSpPr>
          <p:cNvPr id="3" name="Содержимое 2"/>
          <p:cNvSpPr>
            <a:spLocks noGrp="1"/>
          </p:cNvSpPr>
          <p:nvPr>
            <p:ph idx="1"/>
          </p:nvPr>
        </p:nvSpPr>
        <p:spPr/>
        <p:txBody>
          <a:bodyPr>
            <a:normAutofit fontScale="55000" lnSpcReduction="20000"/>
          </a:bodyPr>
          <a:lstStyle/>
          <a:p>
            <a:r>
              <a:rPr lang="ru-RU" dirty="0"/>
              <a:t>– использовать в учебном процессе знание фундаментальных основ, современных достижений, проблем и тенденций развития соответствующей научной области и ее взаимосвязей с другими науками;</a:t>
            </a:r>
          </a:p>
          <a:p>
            <a:r>
              <a:rPr lang="ru-RU" b="1" dirty="0"/>
              <a:t>–</a:t>
            </a:r>
            <a:r>
              <a:rPr lang="ru-RU" dirty="0"/>
              <a:t> излагать предметный материал во взаимосвязи с дисциплинами, представленными в учебном плане, осваиваемом студентами;</a:t>
            </a:r>
          </a:p>
          <a:p>
            <a:r>
              <a:rPr lang="ru-RU" dirty="0"/>
              <a:t>– использовать знания культуры и искусства в качестве средств воспитания студентов;</a:t>
            </a:r>
          </a:p>
          <a:p>
            <a:pPr lvl="0"/>
            <a:r>
              <a:rPr lang="ru-RU" dirty="0"/>
              <a:t>анализировать вызовы динамичной </a:t>
            </a:r>
            <a:r>
              <a:rPr lang="ru-RU" dirty="0" err="1"/>
              <a:t>социокультурной</a:t>
            </a:r>
            <a:r>
              <a:rPr lang="ru-RU" dirty="0"/>
              <a:t> ситуации к психологическим качествам и компетенциям преподавателя высшей школы; </a:t>
            </a:r>
          </a:p>
          <a:p>
            <a:pPr lvl="0"/>
            <a:r>
              <a:rPr lang="ru-RU" dirty="0"/>
              <a:t>разрабатывать траекторию профессионального и личностного роста; </a:t>
            </a:r>
          </a:p>
          <a:p>
            <a:pPr lvl="0"/>
            <a:r>
              <a:rPr lang="ru-RU" dirty="0"/>
              <a:t>разрабатывать все основные составляющие профессиональной деятельности: ориентировочную основу, цели, концептуальную модель, технологии реализации и контроля эффективности применительно к миссии и стратегии развития вуза, образовательным стандартам, образовательным программам, индивидуальному стилю деятельности; </a:t>
            </a:r>
          </a:p>
          <a:p>
            <a:pPr lvl="0"/>
            <a:r>
              <a:rPr lang="ru-RU" dirty="0"/>
              <a:t>выстраивать эффективное взаимодействие, составлять письменные отчеты по психологическим аспектам образовательной деятельности, в том числе научного характера.</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a:t>Владеть</a:t>
            </a:r>
            <a:r>
              <a:rPr lang="ru-RU" dirty="0"/>
              <a:t>:</a:t>
            </a:r>
            <a:br>
              <a:rPr lang="ru-RU" dirty="0"/>
            </a:br>
            <a:endParaRPr lang="ru-RU" dirty="0"/>
          </a:p>
        </p:txBody>
      </p:sp>
      <p:sp>
        <p:nvSpPr>
          <p:cNvPr id="3" name="Содержимое 2"/>
          <p:cNvSpPr>
            <a:spLocks noGrp="1"/>
          </p:cNvSpPr>
          <p:nvPr>
            <p:ph idx="1"/>
          </p:nvPr>
        </p:nvSpPr>
        <p:spPr>
          <a:xfrm>
            <a:off x="323528" y="692696"/>
            <a:ext cx="8363272" cy="5904656"/>
          </a:xfrm>
        </p:spPr>
        <p:txBody>
          <a:bodyPr>
            <a:normAutofit fontScale="47500" lnSpcReduction="20000"/>
          </a:bodyPr>
          <a:lstStyle/>
          <a:p>
            <a:pPr lvl="0"/>
            <a:r>
              <a:rPr lang="ru-RU" sz="4200" b="1" dirty="0"/>
              <a:t>–</a:t>
            </a:r>
            <a:r>
              <a:rPr lang="ru-RU" sz="4200" dirty="0"/>
              <a:t> методами научных исследований и организации коллективной научно-исследовательской работы;</a:t>
            </a:r>
          </a:p>
          <a:p>
            <a:pPr lvl="0"/>
            <a:r>
              <a:rPr lang="ru-RU" sz="4200" b="1" dirty="0"/>
              <a:t>–</a:t>
            </a:r>
            <a:r>
              <a:rPr lang="ru-RU" sz="4200" dirty="0"/>
              <a:t> основами научно-методической и учебно-методической работы в высшей школе, структурирование	и психологически грамотное преобразование научного знания в учебный материал, методы и приемы составления задач, упражнений, тестов по различным темам, систематика учебных и воспитательных задач;</a:t>
            </a:r>
          </a:p>
          <a:p>
            <a:pPr lvl="0"/>
            <a:r>
              <a:rPr lang="ru-RU" sz="4200" b="1" dirty="0"/>
              <a:t>– </a:t>
            </a:r>
            <a:r>
              <a:rPr lang="ru-RU" sz="4200" dirty="0"/>
              <a:t>методами и приемами устного и письменного изложения предметного материала, разнообразными образовательными технологиями;</a:t>
            </a:r>
          </a:p>
          <a:p>
            <a:pPr lvl="0"/>
            <a:r>
              <a:rPr lang="ru-RU" sz="4200" b="1" dirty="0"/>
              <a:t>–</a:t>
            </a:r>
            <a:r>
              <a:rPr lang="ru-RU" sz="4200" dirty="0"/>
              <a:t> основами применения компьютерной техники и информационных технологий в учебном и научном процессах;</a:t>
            </a:r>
          </a:p>
          <a:p>
            <a:pPr lvl="0"/>
            <a:r>
              <a:rPr lang="ru-RU" sz="4200" b="1" dirty="0"/>
              <a:t>–</a:t>
            </a:r>
            <a:r>
              <a:rPr lang="ru-RU" sz="4200" dirty="0"/>
              <a:t> методами формирования у студентов навыков самостоятельной работы, профессионального	мышления и развития их творческих способностей;</a:t>
            </a:r>
          </a:p>
          <a:p>
            <a:pPr lvl="0"/>
            <a:r>
              <a:rPr lang="ru-RU" sz="4200" dirty="0"/>
              <a:t>технологиями психологического проектирования образовательной и исследовательской деятельности в сфере образования, психологическими методами управления, разработки и реализации эффективного имиджа, управления конфликтами,  эффективного взаимодействия с руководством, коллегами и студентами, </a:t>
            </a:r>
            <a:r>
              <a:rPr lang="ru-RU" sz="4200" dirty="0" err="1"/>
              <a:t>саморегуляции</a:t>
            </a:r>
            <a:r>
              <a:rPr lang="ru-RU" sz="4200" dirty="0"/>
              <a:t> и поддержания высокого уровня работоспособности.</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694DB13-C83B-49E6-8AED-053113D8348F}"/>
              </a:ext>
            </a:extLst>
          </p:cNvPr>
          <p:cNvSpPr>
            <a:spLocks noGrp="1"/>
          </p:cNvSpPr>
          <p:nvPr>
            <p:ph type="title"/>
          </p:nvPr>
        </p:nvSpPr>
        <p:spPr/>
        <p:txBody>
          <a:bodyPr/>
          <a:lstStyle/>
          <a:p>
            <a:r>
              <a:rPr lang="ru-RU" dirty="0"/>
              <a:t>Задание 2</a:t>
            </a:r>
          </a:p>
        </p:txBody>
      </p:sp>
      <p:sp>
        <p:nvSpPr>
          <p:cNvPr id="3" name="Объект 2">
            <a:extLst>
              <a:ext uri="{FF2B5EF4-FFF2-40B4-BE49-F238E27FC236}">
                <a16:creationId xmlns="" xmlns:a16="http://schemas.microsoft.com/office/drawing/2014/main" id="{99C1C121-6E5E-4BDF-AD97-519698A529C4}"/>
              </a:ext>
            </a:extLst>
          </p:cNvPr>
          <p:cNvSpPr>
            <a:spLocks noGrp="1"/>
          </p:cNvSpPr>
          <p:nvPr>
            <p:ph idx="1"/>
          </p:nvPr>
        </p:nvSpPr>
        <p:spPr/>
        <p:txBody>
          <a:bodyPr/>
          <a:lstStyle/>
          <a:p>
            <a:r>
              <a:rPr lang="ru-RU" dirty="0"/>
              <a:t>Структура профессиональных компетенций</a:t>
            </a:r>
          </a:p>
          <a:p>
            <a:r>
              <a:rPr lang="ru-RU" dirty="0"/>
              <a:t>По Вашей специальности</a:t>
            </a:r>
          </a:p>
        </p:txBody>
      </p:sp>
    </p:spTree>
    <p:extLst>
      <p:ext uri="{BB962C8B-B14F-4D97-AF65-F5344CB8AC3E}">
        <p14:creationId xmlns="" xmlns:p14="http://schemas.microsoft.com/office/powerpoint/2010/main" val="2025153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из открытого источника в Яндексе"/>
          <p:cNvPicPr>
            <a:picLocks noChangeAspect="1" noChangeArrowheads="1"/>
          </p:cNvPicPr>
          <p:nvPr/>
        </p:nvPicPr>
        <p:blipFill>
          <a:blip r:embed="rId2" cstate="print"/>
          <a:srcRect/>
          <a:stretch>
            <a:fillRect/>
          </a:stretch>
        </p:blipFill>
        <p:spPr bwMode="auto">
          <a:xfrm>
            <a:off x="95044" y="0"/>
            <a:ext cx="9048956" cy="636865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ПЕДАГОГИКА ВЫСШЕЙ ШКОЛЫ</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b="1" i="1" dirty="0" smtClean="0"/>
              <a:t>Отрасль педагогической науки, </a:t>
            </a:r>
            <a:r>
              <a:rPr lang="ru-RU" dirty="0" smtClean="0"/>
              <a:t>изучающая деятельность учебных заведений по подготовке специалистов, способных успешно решать профессиональные задачи </a:t>
            </a:r>
          </a:p>
          <a:p>
            <a:r>
              <a:rPr lang="ru-RU" b="1" i="1" dirty="0" smtClean="0"/>
              <a:t>Практическая деятельность </a:t>
            </a:r>
            <a:r>
              <a:rPr lang="ru-RU" dirty="0" smtClean="0"/>
              <a:t>государственных органов, руководства, отделов, служб, деканатов, кафедр, преподавательского состава вузов по обучению, воспитанию и психологической подготовке студентов, слушателей к будущей профессиональной деятельности </a:t>
            </a:r>
          </a:p>
          <a:p>
            <a:r>
              <a:rPr lang="ru-RU" b="1" i="1" dirty="0" smtClean="0"/>
              <a:t>Учебная дисциплина</a:t>
            </a:r>
            <a:r>
              <a:rPr lang="ru-RU" dirty="0" smtClean="0"/>
              <a:t>, которую изучают студенты, слушатели, аспиранты высших учебных заведений, получающие педагогическую специальность </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Назначение педагогики</a:t>
            </a:r>
          </a:p>
        </p:txBody>
      </p:sp>
      <p:sp>
        <p:nvSpPr>
          <p:cNvPr id="5" name="Содержимое 4"/>
          <p:cNvSpPr>
            <a:spLocks noGrp="1"/>
          </p:cNvSpPr>
          <p:nvPr>
            <p:ph idx="1"/>
          </p:nvPr>
        </p:nvSpPr>
        <p:spPr/>
        <p:txBody>
          <a:bodyPr/>
          <a:lstStyle/>
          <a:p>
            <a:endParaRPr lang="ru-RU"/>
          </a:p>
        </p:txBody>
      </p:sp>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259632" y="2276872"/>
            <a:ext cx="5943600" cy="4229100"/>
            <a:chOff x="1285" y="4130"/>
            <a:chExt cx="7342" cy="5156"/>
          </a:xfrm>
        </p:grpSpPr>
        <p:sp>
          <p:nvSpPr>
            <p:cNvPr id="30734" name="AutoShape 14"/>
            <p:cNvSpPr>
              <a:spLocks noChangeAspect="1" noChangeArrowheads="1" noTextEdit="1"/>
            </p:cNvSpPr>
            <p:nvPr/>
          </p:nvSpPr>
          <p:spPr bwMode="auto">
            <a:xfrm>
              <a:off x="1285" y="4130"/>
              <a:ext cx="7342" cy="515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33" name="Oval 13"/>
            <p:cNvSpPr>
              <a:spLocks noChangeArrowheads="1"/>
            </p:cNvSpPr>
            <p:nvPr/>
          </p:nvSpPr>
          <p:spPr bwMode="auto">
            <a:xfrm>
              <a:off x="1709" y="4687"/>
              <a:ext cx="3812" cy="36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Социальный </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опыт</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32" name="Oval 12"/>
            <p:cNvSpPr>
              <a:spLocks noChangeArrowheads="1"/>
            </p:cNvSpPr>
            <p:nvPr/>
          </p:nvSpPr>
          <p:spPr bwMode="auto">
            <a:xfrm>
              <a:off x="7639" y="4966"/>
              <a:ext cx="282" cy="2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1" name="Line 11"/>
            <p:cNvSpPr>
              <a:spLocks noChangeShapeType="1"/>
            </p:cNvSpPr>
            <p:nvPr/>
          </p:nvSpPr>
          <p:spPr bwMode="auto">
            <a:xfrm>
              <a:off x="7780" y="5245"/>
              <a:ext cx="0" cy="6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0" name="Line 10"/>
            <p:cNvSpPr>
              <a:spLocks noChangeShapeType="1"/>
            </p:cNvSpPr>
            <p:nvPr/>
          </p:nvSpPr>
          <p:spPr bwMode="auto">
            <a:xfrm flipH="1">
              <a:off x="7498"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9" name="Line 9"/>
            <p:cNvSpPr>
              <a:spLocks noChangeShapeType="1"/>
            </p:cNvSpPr>
            <p:nvPr/>
          </p:nvSpPr>
          <p:spPr bwMode="auto">
            <a:xfrm>
              <a:off x="7780"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8" name="Line 8"/>
            <p:cNvSpPr>
              <a:spLocks noChangeShapeType="1"/>
            </p:cNvSpPr>
            <p:nvPr/>
          </p:nvSpPr>
          <p:spPr bwMode="auto">
            <a:xfrm flipH="1">
              <a:off x="7498" y="5941"/>
              <a:ext cx="282"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7" name="Line 7"/>
            <p:cNvSpPr>
              <a:spLocks noChangeShapeType="1"/>
            </p:cNvSpPr>
            <p:nvPr/>
          </p:nvSpPr>
          <p:spPr bwMode="auto">
            <a:xfrm>
              <a:off x="7780" y="5941"/>
              <a:ext cx="423"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6" name="Line 6"/>
            <p:cNvSpPr>
              <a:spLocks noChangeShapeType="1"/>
            </p:cNvSpPr>
            <p:nvPr/>
          </p:nvSpPr>
          <p:spPr bwMode="auto">
            <a:xfrm flipV="1">
              <a:off x="4109" y="5105"/>
              <a:ext cx="3530" cy="697"/>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Rectangle 5"/>
            <p:cNvSpPr>
              <a:spLocks noChangeArrowheads="1"/>
            </p:cNvSpPr>
            <p:nvPr/>
          </p:nvSpPr>
          <p:spPr bwMode="auto">
            <a:xfrm>
              <a:off x="5380" y="4269"/>
              <a:ext cx="1976"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ПЕДАГОГИКА</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(эффективность трансляции)</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a:off x="5945" y="5105"/>
              <a:ext cx="0" cy="27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3" name="Text Box 3"/>
            <p:cNvSpPr txBox="1">
              <a:spLocks noChangeArrowheads="1"/>
            </p:cNvSpPr>
            <p:nvPr/>
          </p:nvSpPr>
          <p:spPr bwMode="auto">
            <a:xfrm>
              <a:off x="5803" y="5802"/>
              <a:ext cx="1412"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Системы образования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2" name="Line 2"/>
            <p:cNvSpPr>
              <a:spLocks noChangeShapeType="1"/>
            </p:cNvSpPr>
            <p:nvPr/>
          </p:nvSpPr>
          <p:spPr bwMode="auto">
            <a:xfrm flipV="1">
              <a:off x="6509" y="5384"/>
              <a:ext cx="0" cy="41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обучения</a:t>
            </a:r>
          </a:p>
        </p:txBody>
      </p:sp>
      <p:sp>
        <p:nvSpPr>
          <p:cNvPr id="3" name="Содержимое 2"/>
          <p:cNvSpPr>
            <a:spLocks noGrp="1"/>
          </p:cNvSpPr>
          <p:nvPr>
            <p:ph idx="1"/>
          </p:nvPr>
        </p:nvSpPr>
        <p:spPr/>
        <p:txBody>
          <a:bodyPr/>
          <a:lstStyle/>
          <a:p>
            <a:endParaRPr lang="ru-RU" dirty="0"/>
          </a:p>
        </p:txBody>
      </p:sp>
      <p:sp>
        <p:nvSpPr>
          <p:cNvPr id="5" name="Овал 4"/>
          <p:cNvSpPr/>
          <p:nvPr/>
        </p:nvSpPr>
        <p:spPr>
          <a:xfrm>
            <a:off x="539552" y="2780928"/>
            <a:ext cx="345638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Содержание обучения</a:t>
            </a:r>
          </a:p>
        </p:txBody>
      </p:sp>
      <p:sp>
        <p:nvSpPr>
          <p:cNvPr id="6" name="Овал 5"/>
          <p:cNvSpPr/>
          <p:nvPr/>
        </p:nvSpPr>
        <p:spPr>
          <a:xfrm>
            <a:off x="5580112" y="206084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Учащийся</a:t>
            </a:r>
          </a:p>
        </p:txBody>
      </p:sp>
      <p:sp>
        <p:nvSpPr>
          <p:cNvPr id="7" name="Овал 6"/>
          <p:cNvSpPr/>
          <p:nvPr/>
        </p:nvSpPr>
        <p:spPr>
          <a:xfrm>
            <a:off x="5220072" y="4509120"/>
            <a:ext cx="345638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ПРЕПОДАВАТЕЛЬ</a:t>
            </a:r>
          </a:p>
        </p:txBody>
      </p:sp>
      <p:sp>
        <p:nvSpPr>
          <p:cNvPr id="8" name="Стрелка вправо 7"/>
          <p:cNvSpPr/>
          <p:nvPr/>
        </p:nvSpPr>
        <p:spPr>
          <a:xfrm rot="20572844">
            <a:off x="3419872" y="2780928"/>
            <a:ext cx="230425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Учение</a:t>
            </a:r>
          </a:p>
        </p:txBody>
      </p:sp>
      <p:cxnSp>
        <p:nvCxnSpPr>
          <p:cNvPr id="10" name="Прямая со стрелкой 9"/>
          <p:cNvCxnSpPr>
            <a:stCxn id="7" idx="0"/>
            <a:endCxn id="6" idx="4"/>
          </p:cNvCxnSpPr>
          <p:nvPr/>
        </p:nvCxnSpPr>
        <p:spPr>
          <a:xfrm flipV="1">
            <a:off x="6948264" y="3861048"/>
            <a:ext cx="144016" cy="64807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p:cNvCxnSpPr>
          <p:nvPr/>
        </p:nvCxnSpPr>
        <p:spPr>
          <a:xfrm flipH="1" flipV="1">
            <a:off x="3635896" y="4437112"/>
            <a:ext cx="1584176" cy="82809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Стрелка вверх 12"/>
          <p:cNvSpPr/>
          <p:nvPr/>
        </p:nvSpPr>
        <p:spPr>
          <a:xfrm rot="19693348">
            <a:off x="5179945" y="3196040"/>
            <a:ext cx="688621" cy="1684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Арка 13"/>
          <p:cNvSpPr/>
          <p:nvPr/>
        </p:nvSpPr>
        <p:spPr>
          <a:xfrm rot="20192220">
            <a:off x="3698772" y="3884534"/>
            <a:ext cx="3672408" cy="1440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Преподавание</a:t>
            </a:r>
            <a:r>
              <a:rPr lang="ru-RU" dirty="0">
                <a:solidFill>
                  <a:schemeClr val="tx1"/>
                </a:solidFill>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Образование </a:t>
            </a:r>
          </a:p>
        </p:txBody>
      </p:sp>
      <p:sp>
        <p:nvSpPr>
          <p:cNvPr id="3" name="Содержимое 2"/>
          <p:cNvSpPr>
            <a:spLocks noGrp="1"/>
          </p:cNvSpPr>
          <p:nvPr>
            <p:ph idx="1"/>
          </p:nvPr>
        </p:nvSpPr>
        <p:spPr>
          <a:xfrm>
            <a:off x="457200" y="1052736"/>
            <a:ext cx="8229600" cy="5073427"/>
          </a:xfrm>
        </p:spPr>
        <p:txBody>
          <a:bodyPr>
            <a:normAutofit fontScale="55000" lnSpcReduction="20000"/>
          </a:bodyPr>
          <a:lstStyle/>
          <a:p>
            <a:pPr>
              <a:buNone/>
            </a:pPr>
            <a:r>
              <a:rPr lang="ru-RU" dirty="0"/>
              <a:t> </a:t>
            </a:r>
          </a:p>
          <a:p>
            <a:pPr>
              <a:buNone/>
            </a:pPr>
            <a:r>
              <a:rPr lang="ru-RU" dirty="0"/>
              <a:t>     </a:t>
            </a:r>
            <a:r>
              <a:rPr lang="ru-RU" sz="3800" dirty="0"/>
              <a:t>В буквальном смысле слово "образование" означает создание образа, некую завершенность воспитания в соответствии с определенной возрастной ступенью. В этом смысле </a:t>
            </a:r>
            <a:r>
              <a:rPr lang="ru-RU" sz="3800" b="1" dirty="0"/>
              <a:t>образование трактуется как результат усвоения человеком опыта поколений в виде системы знаний, навыков и умений, отношений</a:t>
            </a:r>
            <a:r>
              <a:rPr lang="ru-RU" sz="3800" dirty="0"/>
              <a:t>.</a:t>
            </a:r>
          </a:p>
          <a:p>
            <a:pPr>
              <a:buNone/>
            </a:pPr>
            <a:r>
              <a:rPr lang="ru-RU" sz="3800" dirty="0"/>
              <a:t>          В образовании выделяют процессы, которые обозначают непосредственно сам акт передачи и усвоения опыта. Это ядро образования - обучение.</a:t>
            </a:r>
          </a:p>
          <a:p>
            <a:pPr>
              <a:buNone/>
            </a:pPr>
            <a:r>
              <a:rPr lang="ru-RU" sz="3800" dirty="0"/>
              <a:t>     Обучение - процесс непосредственной передачи в усвоения опыта поколений во взаимодействии педагога и обучаемого. Как процесс обучение включает в себя две части: преподавание, в ходе которого осуществляется передача (трансформация) системы знаний, умений, опыта деятельности, и учение, как усвоение опыта через его восприятие, осмысление, преобразование и использование.</a:t>
            </a:r>
          </a:p>
          <a:p>
            <a:pPr>
              <a:buNone/>
            </a:pPr>
            <a:r>
              <a:rPr lang="ru-RU" sz="4400" b="1" dirty="0"/>
              <a:t>Образование – это, что остается, когда все выученное забывается</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0"/>
            <a:ext cx="8229600" cy="6126163"/>
          </a:xfrm>
        </p:spPr>
        <p:txBody>
          <a:bodyPr>
            <a:noAutofit/>
          </a:bodyPr>
          <a:lstStyle/>
          <a:p>
            <a:pPr marL="0" indent="0" algn="just">
              <a:buNone/>
            </a:pPr>
            <a:r>
              <a:rPr lang="ru-RU" sz="2400" dirty="0" smtClean="0"/>
              <a:t>Образованность — один из решающих компонентов ценностных ориентации. Тяга к образованию обусловлена не только стремлением обрести знания как гарант извлечения материальных благ, но и осознанием необходимости широкой культуры. При ранжировании жизненных ценностей большинство населения развитых стран отдает предпочтение образованию. </a:t>
            </a:r>
          </a:p>
          <a:p>
            <a:pPr marL="0" indent="0" algn="just">
              <a:buNone/>
            </a:pPr>
            <a:r>
              <a:rPr lang="ru-RU" sz="2400" dirty="0" smtClean="0"/>
              <a:t>При осмыслении значения и цели образования в отдельных странах сказываются национальные традиции. В Англии образование рассматривают как перспективу социальной судьбы. В Германии и Франции к получению образования особенно привлекает возможность развития интеллекта. В США образование зачастую рассматривается сквозь призму прагматизма</a:t>
            </a:r>
          </a:p>
          <a:p>
            <a:pPr>
              <a:buNone/>
            </a:pPr>
            <a:r>
              <a:rPr lang="ru-RU" sz="2400" dirty="0" smtClean="0"/>
              <a:t>«Когда речь заходит об образовании, немец спрашивает, что будет знать, француз – какие будут экзамены, американец- что будет уметь, англичанин – какой будет карьера» (М. </a:t>
            </a:r>
            <a:r>
              <a:rPr lang="ru-RU" sz="2400" dirty="0" err="1" smtClean="0"/>
              <a:t>Садлер</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Таксономия </a:t>
            </a:r>
            <a:r>
              <a:rPr lang="ru-RU" sz="3600" dirty="0" err="1"/>
              <a:t>Блума</a:t>
            </a:r>
            <a:endParaRPr lang="ru-RU" sz="3600" dirty="0"/>
          </a:p>
        </p:txBody>
      </p:sp>
      <p:sp>
        <p:nvSpPr>
          <p:cNvPr id="3" name="Содержимое 2"/>
          <p:cNvSpPr>
            <a:spLocks noGrp="1"/>
          </p:cNvSpPr>
          <p:nvPr>
            <p:ph idx="1"/>
          </p:nvPr>
        </p:nvSpPr>
        <p:spPr/>
        <p:txBody>
          <a:bodyPr>
            <a:normAutofit fontScale="25000" lnSpcReduction="20000"/>
          </a:bodyPr>
          <a:lstStyle/>
          <a:p>
            <a:endParaRPr lang="ru-RU" dirty="0"/>
          </a:p>
          <a:p>
            <a:r>
              <a:rPr lang="ru-RU" sz="4000" b="1" dirty="0"/>
              <a:t> </a:t>
            </a:r>
            <a:r>
              <a:rPr lang="ru-RU" sz="8000" b="1" dirty="0"/>
              <a:t>Знание </a:t>
            </a:r>
            <a:r>
              <a:rPr lang="ru-RU" sz="8000" dirty="0"/>
              <a:t>	Фактов ,	способа подбора фактов, общих понятий, структур, теорий 	</a:t>
            </a:r>
          </a:p>
          <a:p>
            <a:r>
              <a:rPr lang="ru-RU" sz="8000" b="1" dirty="0"/>
              <a:t>Понимание 	- </a:t>
            </a:r>
            <a:r>
              <a:rPr lang="ru-RU" sz="8000" dirty="0"/>
              <a:t>трансферт содержания из одного языка (системы) в другой , интерпретация 	экстраполяция 	</a:t>
            </a:r>
          </a:p>
          <a:p>
            <a:r>
              <a:rPr lang="ru-RU" sz="8000" b="1" dirty="0"/>
              <a:t>Применение </a:t>
            </a:r>
            <a:r>
              <a:rPr lang="ru-RU" sz="8000" dirty="0"/>
              <a:t>	методов, правил, общих понятий 	</a:t>
            </a:r>
          </a:p>
          <a:p>
            <a:r>
              <a:rPr lang="ru-RU" sz="8000" b="1" dirty="0"/>
              <a:t>Анализ,</a:t>
            </a:r>
            <a:r>
              <a:rPr lang="ru-RU" sz="8000" dirty="0"/>
              <a:t> т.е. умение осуществлять деление целого на элементы, установление структуры и отношений между элементами, анализ элементов ,	анализ принципов организации целого, анализ отношений между элементами </a:t>
            </a:r>
          </a:p>
          <a:p>
            <a:r>
              <a:rPr lang="ru-RU" sz="8000" b="1" dirty="0"/>
              <a:t>Синтез, т.е</a:t>
            </a:r>
            <a:r>
              <a:rPr lang="ru-RU" sz="8000" dirty="0"/>
              <a:t>. создание целого из данных элементов с целью получения нового объекта, системы .	Создание собственного произведения , разработка плана деятельности. Создание образа целого на основе частичных данных 	</a:t>
            </a:r>
          </a:p>
          <a:p>
            <a:r>
              <a:rPr lang="ru-RU" sz="8000" b="1" dirty="0"/>
              <a:t>Оценка материала и методов </a:t>
            </a:r>
            <a:r>
              <a:rPr lang="ru-RU" sz="8000" dirty="0"/>
              <a:t>с учетом принятых целей , оценка на основе внутренних критериев, оценка на основе внешних критериев 	</a:t>
            </a:r>
          </a:p>
          <a:p>
            <a:endParaRPr lang="ru-RU" sz="5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Варианты таксономий</a:t>
            </a:r>
          </a:p>
        </p:txBody>
      </p:sp>
      <p:graphicFrame>
        <p:nvGraphicFramePr>
          <p:cNvPr id="4" name="Содержимое 3"/>
          <p:cNvGraphicFramePr>
            <a:graphicFrameLocks noGrp="1"/>
          </p:cNvGraphicFramePr>
          <p:nvPr>
            <p:ph idx="1"/>
          </p:nvPr>
        </p:nvGraphicFramePr>
        <p:xfrm>
          <a:off x="457200" y="1600200"/>
          <a:ext cx="8229600" cy="4387088"/>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20000"/>
                    </a:ext>
                  </a:extLst>
                </a:gridCol>
                <a:gridCol w="164592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gridCol w="1645920">
                  <a:extLst>
                    <a:ext uri="{9D8B030D-6E8A-4147-A177-3AD203B41FA5}">
                      <a16:colId xmlns="" xmlns:a16="http://schemas.microsoft.com/office/drawing/2014/main" val="20004"/>
                    </a:ext>
                  </a:extLst>
                </a:gridCol>
              </a:tblGrid>
              <a:tr h="370840">
                <a:tc>
                  <a:txBody>
                    <a:bodyPr/>
                    <a:lstStyle/>
                    <a:p>
                      <a:pPr indent="269875" algn="ctr">
                        <a:lnSpc>
                          <a:spcPct val="115000"/>
                        </a:lnSpc>
                        <a:spcAft>
                          <a:spcPts val="0"/>
                        </a:spcAft>
                      </a:pPr>
                      <a:r>
                        <a:rPr lang="ru-RU" sz="1600" dirty="0">
                          <a:latin typeface="Times New Roman"/>
                          <a:ea typeface="Calibri"/>
                          <a:cs typeface="Times New Roman"/>
                        </a:rPr>
                        <a:t> Автор</a:t>
                      </a:r>
                      <a:endParaRPr lang="ru-RU" sz="1600" dirty="0">
                        <a:latin typeface="Calibri"/>
                        <a:ea typeface="Calibri"/>
                        <a:cs typeface="Times New Roman"/>
                      </a:endParaRPr>
                    </a:p>
                    <a:p>
                      <a:pPr indent="269875" algn="just">
                        <a:lnSpc>
                          <a:spcPct val="115000"/>
                        </a:lnSpc>
                        <a:spcAft>
                          <a:spcPts val="0"/>
                        </a:spcAft>
                      </a:pPr>
                      <a:r>
                        <a:rPr lang="ru-RU" sz="1600" dirty="0">
                          <a:latin typeface="Times New Roman"/>
                          <a:ea typeface="Calibri"/>
                          <a:cs typeface="Times New Roman"/>
                        </a:rPr>
                        <a:t>Уровень</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Б. Блум</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Симонов</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Беспалько</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М.Н. Скаткин</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370840">
                <a:tc>
                  <a:txBody>
                    <a:bodyPr/>
                    <a:lstStyle/>
                    <a:p>
                      <a:pPr indent="269875" algn="ctr">
                        <a:lnSpc>
                          <a:spcPct val="115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Различие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Ученический (деятельность по узнаванию)</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понятия</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indent="269875" algn="ct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Алгоритмический (решение типовых задач)</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Распознание понятия</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indent="269875"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Эвристический (выбор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системы понятий</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pPr indent="269875"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Анализ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Творческий (поиск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 системы понятий</a:t>
                      </a:r>
                      <a:endParaRPr lang="ru-RU" sz="1600">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indent="269875"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Синтез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Перенос</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indent="269875" algn="ctr">
                        <a:lnSpc>
                          <a:spcPct val="115000"/>
                        </a:lnSpc>
                        <a:spcAft>
                          <a:spcPts val="0"/>
                        </a:spcAft>
                      </a:pPr>
                      <a:r>
                        <a:rPr lang="ru-RU" sz="1600">
                          <a:latin typeface="Times New Roman"/>
                          <a:ea typeface="Calibri"/>
                          <a:cs typeface="Times New Roman"/>
                        </a:rPr>
                        <a:t>6</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Оценка</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Уровни усвоения содержания</a:t>
            </a:r>
          </a:p>
        </p:txBody>
      </p:sp>
      <p:graphicFrame>
        <p:nvGraphicFramePr>
          <p:cNvPr id="4" name="Содержимое 3"/>
          <p:cNvGraphicFramePr>
            <a:graphicFrameLocks noGrp="1"/>
          </p:cNvGraphicFramePr>
          <p:nvPr>
            <p:ph idx="1"/>
          </p:nvPr>
        </p:nvGraphicFramePr>
        <p:xfrm>
          <a:off x="457200" y="1600200"/>
          <a:ext cx="8229600" cy="5047488"/>
        </p:xfrm>
        <a:graphic>
          <a:graphicData uri="http://schemas.openxmlformats.org/drawingml/2006/table">
            <a:tbl>
              <a:tblPr firstRow="1" bandRow="1">
                <a:tableStyleId>{5C22544A-7EE6-4342-B048-85BDC9FD1C3A}</a:tableStyleId>
              </a:tblPr>
              <a:tblGrid>
                <a:gridCol w="2890664">
                  <a:extLst>
                    <a:ext uri="{9D8B030D-6E8A-4147-A177-3AD203B41FA5}">
                      <a16:colId xmlns="" xmlns:a16="http://schemas.microsoft.com/office/drawing/2014/main" val="20000"/>
                    </a:ext>
                  </a:extLst>
                </a:gridCol>
                <a:gridCol w="5338936">
                  <a:extLst>
                    <a:ext uri="{9D8B030D-6E8A-4147-A177-3AD203B41FA5}">
                      <a16:colId xmlns="" xmlns:a16="http://schemas.microsoft.com/office/drawing/2014/main" val="20001"/>
                    </a:ext>
                  </a:extLst>
                </a:gridCol>
              </a:tblGrid>
              <a:tr h="370840">
                <a:tc>
                  <a:txBody>
                    <a:bodyPr/>
                    <a:lstStyle/>
                    <a:p>
                      <a:pPr>
                        <a:lnSpc>
                          <a:spcPct val="115000"/>
                        </a:lnSpc>
                        <a:spcAft>
                          <a:spcPts val="0"/>
                        </a:spcAft>
                      </a:pPr>
                      <a:r>
                        <a:rPr lang="ru-RU" sz="1600" dirty="0">
                          <a:latin typeface="Calibri"/>
                          <a:ea typeface="Calibri"/>
                          <a:cs typeface="Times New Roman"/>
                        </a:rPr>
                        <a:t>Уровни усвоения содержания</a:t>
                      </a:r>
                    </a:p>
                  </a:txBody>
                  <a:tcPr marL="68580" marR="68580" marT="0" marB="0"/>
                </a:tc>
                <a:tc>
                  <a:txBody>
                    <a:bodyPr/>
                    <a:lstStyle/>
                    <a:p>
                      <a:pPr>
                        <a:lnSpc>
                          <a:spcPct val="115000"/>
                        </a:lnSpc>
                        <a:spcAft>
                          <a:spcPts val="0"/>
                        </a:spcAft>
                      </a:pPr>
                      <a:r>
                        <a:rPr lang="ru-RU" sz="1600">
                          <a:latin typeface="Calibri"/>
                          <a:ea typeface="Calibri"/>
                          <a:cs typeface="Times New Roman"/>
                        </a:rPr>
                        <a:t>Показатель степени обученности по результатам учебной деятельности</a:t>
                      </a:r>
                    </a:p>
                  </a:txBody>
                  <a:tcPr marL="68580" marR="68580" marT="0" marB="0"/>
                </a:tc>
                <a:extLst>
                  <a:ext uri="{0D108BD9-81ED-4DB2-BD59-A6C34878D82A}">
                    <a16:rowId xmlns="" xmlns:a16="http://schemas.microsoft.com/office/drawing/2014/main" val="10000"/>
                  </a:ext>
                </a:extLst>
              </a:tr>
              <a:tr h="370840">
                <a:tc>
                  <a:txBody>
                    <a:bodyPr/>
                    <a:lstStyle/>
                    <a:p>
                      <a:pPr>
                        <a:lnSpc>
                          <a:spcPct val="115000"/>
                        </a:lnSpc>
                        <a:spcAft>
                          <a:spcPts val="0"/>
                        </a:spcAft>
                      </a:pPr>
                      <a:r>
                        <a:rPr lang="ru-RU" sz="1600">
                          <a:latin typeface="Calibri"/>
                          <a:ea typeface="Calibri"/>
                          <a:cs typeface="Times New Roman"/>
                        </a:rPr>
                        <a:t>1. Различение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выделить данный объект или процесс и дает односложные ответы.</a:t>
                      </a:r>
                    </a:p>
                  </a:txBody>
                  <a:tcPr marL="68580" marR="68580" marT="0" marB="0"/>
                </a:tc>
                <a:extLst>
                  <a:ext uri="{0D108BD9-81ED-4DB2-BD59-A6C34878D82A}">
                    <a16:rowId xmlns="" xmlns:a16="http://schemas.microsoft.com/office/drawing/2014/main" val="10001"/>
                  </a:ext>
                </a:extLst>
              </a:tr>
              <a:tr h="370840">
                <a:tc>
                  <a:txBody>
                    <a:bodyPr/>
                    <a:lstStyle/>
                    <a:p>
                      <a:pPr>
                        <a:lnSpc>
                          <a:spcPct val="115000"/>
                        </a:lnSpc>
                        <a:spcAft>
                          <a:spcPts val="0"/>
                        </a:spcAft>
                      </a:pPr>
                      <a:r>
                        <a:rPr lang="ru-RU" sz="1600">
                          <a:latin typeface="Calibri"/>
                          <a:ea typeface="Calibri"/>
                          <a:cs typeface="Times New Roman"/>
                        </a:rPr>
                        <a:t>2. Запоминание</a:t>
                      </a:r>
                    </a:p>
                  </a:txBody>
                  <a:tcPr marL="68580" marR="68580" marT="0" marB="0"/>
                </a:tc>
                <a:tc>
                  <a:txBody>
                    <a:bodyPr/>
                    <a:lstStyle/>
                    <a:p>
                      <a:pPr>
                        <a:lnSpc>
                          <a:spcPct val="115000"/>
                        </a:lnSpc>
                        <a:spcAft>
                          <a:spcPts val="0"/>
                        </a:spcAft>
                      </a:pPr>
                      <a:r>
                        <a:rPr lang="ru-RU" sz="1600" dirty="0">
                          <a:latin typeface="Calibri"/>
                          <a:ea typeface="Calibri"/>
                          <a:cs typeface="Times New Roman"/>
                        </a:rPr>
                        <a:t>Способен пересказать текст, воспроизвести формулировку закона (что еще не может служить </a:t>
                      </a:r>
                      <a:r>
                        <a:rPr lang="ru-RU" sz="1600" dirty="0" err="1">
                          <a:latin typeface="Calibri"/>
                          <a:ea typeface="Calibri"/>
                          <a:cs typeface="Times New Roman"/>
                        </a:rPr>
                        <a:t>док-вом</a:t>
                      </a:r>
                      <a:r>
                        <a:rPr lang="ru-RU" sz="1600" dirty="0">
                          <a:latin typeface="Calibri"/>
                          <a:ea typeface="Calibri"/>
                          <a:cs typeface="Times New Roman"/>
                        </a:rPr>
                        <a:t> его понимания). Повторяет рассказ преподавателя.</a:t>
                      </a:r>
                    </a:p>
                  </a:txBody>
                  <a:tcPr marL="68580" marR="68580" marT="0" marB="0"/>
                </a:tc>
                <a:extLst>
                  <a:ext uri="{0D108BD9-81ED-4DB2-BD59-A6C34878D82A}">
                    <a16:rowId xmlns="" xmlns:a16="http://schemas.microsoft.com/office/drawing/2014/main" val="10002"/>
                  </a:ext>
                </a:extLst>
              </a:tr>
              <a:tr h="370840">
                <a:tc>
                  <a:txBody>
                    <a:bodyPr/>
                    <a:lstStyle/>
                    <a:p>
                      <a:pPr>
                        <a:lnSpc>
                          <a:spcPct val="115000"/>
                        </a:lnSpc>
                        <a:spcAft>
                          <a:spcPts val="0"/>
                        </a:spcAft>
                      </a:pPr>
                      <a:r>
                        <a:rPr lang="ru-RU" sz="1600" dirty="0">
                          <a:latin typeface="Calibri"/>
                          <a:ea typeface="Calibri"/>
                          <a:cs typeface="Times New Roman"/>
                        </a:rPr>
                        <a:t>3. Понимание</a:t>
                      </a:r>
                    </a:p>
                  </a:txBody>
                  <a:tcPr marL="68580" marR="68580" marT="0" marB="0"/>
                </a:tc>
                <a:tc>
                  <a:txBody>
                    <a:bodyPr/>
                    <a:lstStyle/>
                    <a:p>
                      <a:pPr>
                        <a:lnSpc>
                          <a:spcPct val="115000"/>
                        </a:lnSpc>
                        <a:spcAft>
                          <a:spcPts val="0"/>
                        </a:spcAft>
                      </a:pPr>
                      <a:r>
                        <a:rPr lang="ru-RU" sz="1600">
                          <a:latin typeface="Calibri"/>
                          <a:ea typeface="Calibri"/>
                          <a:cs typeface="Times New Roman"/>
                        </a:rPr>
                        <a:t>Умеет выделить причинно-следственные связи, объяснить суть явления, объяснить почему имеется тот или иной факт или процесс, рассказать своими словами. Критерий понимания- внешняя речь.</a:t>
                      </a:r>
                    </a:p>
                  </a:txBody>
                  <a:tcPr marL="68580" marR="68580" marT="0" marB="0"/>
                </a:tc>
                <a:extLst>
                  <a:ext uri="{0D108BD9-81ED-4DB2-BD59-A6C34878D82A}">
                    <a16:rowId xmlns="" xmlns:a16="http://schemas.microsoft.com/office/drawing/2014/main" val="10003"/>
                  </a:ext>
                </a:extLst>
              </a:tr>
              <a:tr h="370840">
                <a:tc>
                  <a:txBody>
                    <a:bodyPr/>
                    <a:lstStyle/>
                    <a:p>
                      <a:pPr>
                        <a:lnSpc>
                          <a:spcPct val="115000"/>
                        </a:lnSpc>
                        <a:spcAft>
                          <a:spcPts val="0"/>
                        </a:spcAft>
                      </a:pPr>
                      <a:r>
                        <a:rPr lang="ru-RU" sz="1600">
                          <a:latin typeface="Calibri"/>
                          <a:ea typeface="Calibri"/>
                          <a:cs typeface="Times New Roman"/>
                        </a:rPr>
                        <a:t>4. Применение</a:t>
                      </a:r>
                    </a:p>
                  </a:txBody>
                  <a:tcPr marL="68580" marR="68580" marT="0" marB="0"/>
                </a:tc>
                <a:tc>
                  <a:txBody>
                    <a:bodyPr/>
                    <a:lstStyle/>
                    <a:p>
                      <a:pPr>
                        <a:lnSpc>
                          <a:spcPct val="115000"/>
                        </a:lnSpc>
                        <a:spcAft>
                          <a:spcPts val="0"/>
                        </a:spcAft>
                      </a:pPr>
                      <a:r>
                        <a:rPr lang="ru-RU" sz="1600">
                          <a:latin typeface="Calibri"/>
                          <a:ea typeface="Calibri"/>
                          <a:cs typeface="Times New Roman"/>
                        </a:rPr>
                        <a:t>Решить задачу,  аналогичную решенной ранее,</a:t>
                      </a:r>
                    </a:p>
                    <a:p>
                      <a:pPr>
                        <a:lnSpc>
                          <a:spcPct val="115000"/>
                        </a:lnSpc>
                        <a:spcAft>
                          <a:spcPts val="0"/>
                        </a:spcAft>
                      </a:pPr>
                      <a:r>
                        <a:rPr lang="ru-RU" sz="1600">
                          <a:latin typeface="Calibri"/>
                          <a:ea typeface="Calibri"/>
                          <a:cs typeface="Times New Roman"/>
                        </a:rPr>
                        <a:t>Выполнить действие по образцу,  выходит на уровень умений и навыков</a:t>
                      </a:r>
                    </a:p>
                  </a:txBody>
                  <a:tcPr marL="68580" marR="68580" marT="0" marB="0"/>
                </a:tc>
                <a:extLst>
                  <a:ext uri="{0D108BD9-81ED-4DB2-BD59-A6C34878D82A}">
                    <a16:rowId xmlns="" xmlns:a16="http://schemas.microsoft.com/office/drawing/2014/main" val="10004"/>
                  </a:ext>
                </a:extLst>
              </a:tr>
              <a:tr h="370840">
                <a:tc>
                  <a:txBody>
                    <a:bodyPr/>
                    <a:lstStyle/>
                    <a:p>
                      <a:pPr>
                        <a:lnSpc>
                          <a:spcPct val="115000"/>
                        </a:lnSpc>
                        <a:spcAft>
                          <a:spcPts val="0"/>
                        </a:spcAft>
                      </a:pPr>
                      <a:r>
                        <a:rPr lang="ru-RU" sz="1600">
                          <a:latin typeface="Calibri"/>
                          <a:ea typeface="Calibri"/>
                          <a:cs typeface="Times New Roman"/>
                        </a:rPr>
                        <a:t>5. Перенос знаний и умений в новую ситуацию</a:t>
                      </a:r>
                    </a:p>
                  </a:txBody>
                  <a:tcPr marL="68580" marR="68580" marT="0" marB="0"/>
                </a:tc>
                <a:tc>
                  <a:txBody>
                    <a:bodyPr/>
                    <a:lstStyle/>
                    <a:p>
                      <a:pPr>
                        <a:lnSpc>
                          <a:spcPct val="115000"/>
                        </a:lnSpc>
                        <a:spcAft>
                          <a:spcPts val="0"/>
                        </a:spcAft>
                      </a:pPr>
                      <a:r>
                        <a:rPr lang="ru-RU" sz="1600" dirty="0">
                          <a:latin typeface="Calibri"/>
                          <a:ea typeface="Calibri"/>
                          <a:cs typeface="Times New Roman"/>
                        </a:rPr>
                        <a:t>Применяет теорию в новой, незнакомой, неизвестной ситуации, конструирует собственные новые способы деятельности, повторяет усвоенные способы получения нового знаний в собственной деятельности </a:t>
                      </a:r>
                    </a:p>
                  </a:txBody>
                  <a:tcPr marL="68580" marR="68580" marT="0" marB="0"/>
                </a:tc>
                <a:extLst>
                  <a:ext uri="{0D108BD9-81ED-4DB2-BD59-A6C34878D82A}">
                    <a16:rowId xmlns="" xmlns:a16="http://schemas.microsoft.com/office/drawing/2014/main"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i="1" dirty="0" smtClean="0"/>
              <a:t>Основные положения ассоциативно-рефлекторной теории обучения </a:t>
            </a:r>
            <a:r>
              <a:rPr lang="ru-RU" sz="2800" dirty="0" smtClean="0"/>
              <a:t/>
            </a:r>
            <a:br>
              <a:rPr lang="ru-RU" sz="2800" dirty="0" smtClean="0"/>
            </a:br>
            <a:endParaRPr lang="ru-RU" sz="2800" dirty="0"/>
          </a:p>
        </p:txBody>
      </p:sp>
      <p:sp>
        <p:nvSpPr>
          <p:cNvPr id="3" name="Содержимое 2"/>
          <p:cNvSpPr>
            <a:spLocks noGrp="1"/>
          </p:cNvSpPr>
          <p:nvPr>
            <p:ph idx="1"/>
          </p:nvPr>
        </p:nvSpPr>
        <p:spPr/>
        <p:txBody>
          <a:bodyPr>
            <a:normAutofit fontScale="77500" lnSpcReduction="20000"/>
          </a:bodyPr>
          <a:lstStyle/>
          <a:p>
            <a:r>
              <a:rPr lang="ru-RU" dirty="0" smtClean="0"/>
              <a:t>1.Восприятие учебного материала,  его осмысление, доведенное до понимания внутренних связей и противоречий; </a:t>
            </a:r>
          </a:p>
          <a:p>
            <a:r>
              <a:rPr lang="ru-RU" dirty="0" smtClean="0"/>
              <a:t>2. запоминание и сохранение в памяти изученного материала; </a:t>
            </a:r>
          </a:p>
          <a:p>
            <a:r>
              <a:rPr lang="ru-RU" dirty="0" smtClean="0"/>
              <a:t>3. применение усвоенного в практической деятельности. </a:t>
            </a:r>
          </a:p>
          <a:p>
            <a:endParaRPr lang="ru-RU" dirty="0" smtClean="0"/>
          </a:p>
          <a:p>
            <a:r>
              <a:rPr lang="ru-RU" dirty="0" smtClean="0"/>
              <a:t>Основным этапом процесса обучения выступает активная мыслительная деятельность обучаемого по решению теоретических и практических учебных задач. </a:t>
            </a:r>
          </a:p>
          <a:p>
            <a:r>
              <a:rPr lang="ru-RU" dirty="0" smtClean="0"/>
              <a:t> </a:t>
            </a:r>
          </a:p>
          <a:p>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Уровни усвоения по В.П. Симонову</a:t>
            </a:r>
          </a:p>
        </p:txBody>
      </p:sp>
      <p:pic>
        <p:nvPicPr>
          <p:cNvPr id="4" name="Содержимое 3"/>
          <p:cNvPicPr>
            <a:picLocks noGrp="1"/>
          </p:cNvPicPr>
          <p:nvPr>
            <p:ph idx="1"/>
          </p:nvPr>
        </p:nvPicPr>
        <p:blipFill>
          <a:blip r:embed="rId2" cstate="print"/>
          <a:srcRect/>
          <a:stretch>
            <a:fillRect/>
          </a:stretch>
        </p:blipFill>
        <p:spPr bwMode="auto">
          <a:xfrm>
            <a:off x="1475656" y="2276872"/>
            <a:ext cx="5904656" cy="3816424"/>
          </a:xfrm>
          <a:prstGeom prst="rect">
            <a:avLst/>
          </a:prstGeom>
          <a:noFill/>
          <a:ln w="9525">
            <a:noFill/>
            <a:miter lim="800000"/>
            <a:headEnd/>
            <a:tailEnd/>
          </a:ln>
        </p:spPr>
      </p:pic>
      <p:cxnSp>
        <p:nvCxnSpPr>
          <p:cNvPr id="6" name="Прямая соединительная линия 5"/>
          <p:cNvCxnSpPr/>
          <p:nvPr/>
        </p:nvCxnSpPr>
        <p:spPr>
          <a:xfrm>
            <a:off x="6300192" y="2708920"/>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436096" y="3284984"/>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716016" y="3861048"/>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08304" y="2276872"/>
            <a:ext cx="1224136" cy="369332"/>
          </a:xfrm>
          <a:prstGeom prst="rect">
            <a:avLst/>
          </a:prstGeom>
          <a:noFill/>
        </p:spPr>
        <p:txBody>
          <a:bodyPr wrap="square" rtlCol="0">
            <a:spAutoFit/>
          </a:bodyPr>
          <a:lstStyle/>
          <a:p>
            <a:r>
              <a:rPr lang="ru-RU" dirty="0" smtClean="0"/>
              <a:t>100% -5</a:t>
            </a:r>
            <a:endParaRPr lang="ru-RU" dirty="0"/>
          </a:p>
        </p:txBody>
      </p:sp>
      <p:sp>
        <p:nvSpPr>
          <p:cNvPr id="12" name="TextBox 11"/>
          <p:cNvSpPr txBox="1"/>
          <p:nvPr/>
        </p:nvSpPr>
        <p:spPr>
          <a:xfrm>
            <a:off x="7380312" y="2924944"/>
            <a:ext cx="1008112" cy="369332"/>
          </a:xfrm>
          <a:prstGeom prst="rect">
            <a:avLst/>
          </a:prstGeom>
          <a:noFill/>
        </p:spPr>
        <p:txBody>
          <a:bodyPr wrap="square" rtlCol="0">
            <a:spAutoFit/>
          </a:bodyPr>
          <a:lstStyle/>
          <a:p>
            <a:r>
              <a:rPr lang="ru-RU" dirty="0" smtClean="0"/>
              <a:t>64% -4</a:t>
            </a:r>
            <a:endParaRPr lang="ru-RU" dirty="0"/>
          </a:p>
        </p:txBody>
      </p:sp>
      <p:sp>
        <p:nvSpPr>
          <p:cNvPr id="13" name="TextBox 12"/>
          <p:cNvSpPr txBox="1"/>
          <p:nvPr/>
        </p:nvSpPr>
        <p:spPr>
          <a:xfrm>
            <a:off x="7308304" y="3501008"/>
            <a:ext cx="1152128" cy="369332"/>
          </a:xfrm>
          <a:prstGeom prst="rect">
            <a:avLst/>
          </a:prstGeom>
          <a:noFill/>
        </p:spPr>
        <p:txBody>
          <a:bodyPr wrap="square" rtlCol="0">
            <a:spAutoFit/>
          </a:bodyPr>
          <a:lstStyle/>
          <a:p>
            <a:r>
              <a:rPr lang="ru-RU" dirty="0" smtClean="0"/>
              <a:t>36%- 3</a:t>
            </a:r>
            <a:endParaRPr lang="ru-RU" dirty="0"/>
          </a:p>
        </p:txBody>
      </p:sp>
      <p:sp>
        <p:nvSpPr>
          <p:cNvPr id="14" name="Правая фигурная скобка 13"/>
          <p:cNvSpPr/>
          <p:nvPr/>
        </p:nvSpPr>
        <p:spPr>
          <a:xfrm>
            <a:off x="7812360" y="2204864"/>
            <a:ext cx="792088"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TextBox 14"/>
          <p:cNvSpPr txBox="1"/>
          <p:nvPr/>
        </p:nvSpPr>
        <p:spPr>
          <a:xfrm>
            <a:off x="8388424" y="2708920"/>
            <a:ext cx="755576" cy="369332"/>
          </a:xfrm>
          <a:prstGeom prst="rect">
            <a:avLst/>
          </a:prstGeom>
          <a:noFill/>
        </p:spPr>
        <p:txBody>
          <a:bodyPr wrap="square" rtlCol="0">
            <a:spAutoFit/>
          </a:bodyPr>
          <a:lstStyle/>
          <a:p>
            <a:r>
              <a:rPr lang="ru-RU" dirty="0" smtClean="0"/>
              <a:t>35%</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smtClean="0"/>
              <a:t>ПОСЛЕДОВАТЕЛЬНОСТЬ</a:t>
            </a:r>
            <a:r>
              <a:rPr lang="ru-RU" b="1" dirty="0" smtClean="0"/>
              <a:t> </a:t>
            </a:r>
            <a:r>
              <a:rPr lang="ru-RU" sz="2000" b="1" dirty="0" smtClean="0"/>
              <a:t>ФОРМИРОВАНИЯ МАСТЕРСТВА </a:t>
            </a:r>
            <a:r>
              <a:rPr lang="ru-RU" sz="2000" dirty="0" smtClean="0"/>
              <a:t/>
            </a:r>
            <a:br>
              <a:rPr lang="ru-RU" sz="2000" dirty="0" smtClean="0"/>
            </a:br>
            <a:r>
              <a:rPr lang="ru-RU" sz="2000" b="1" dirty="0" smtClean="0"/>
              <a:t>НА ОСНОВЕ АССОЦИАТИВНО-РЕФЛЕКТОРНОЙ </a:t>
            </a:r>
            <a:r>
              <a:rPr lang="ru-RU" sz="2000" dirty="0" smtClean="0"/>
              <a:t/>
            </a:r>
            <a:br>
              <a:rPr lang="ru-RU" sz="2000" dirty="0" smtClean="0"/>
            </a:br>
            <a:r>
              <a:rPr lang="ru-RU" sz="2000" b="1" dirty="0" smtClean="0"/>
              <a:t>ТЕОРИИ ОБУЧЕНИЯ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b="1" i="1" dirty="0" smtClean="0"/>
              <a:t>Мастерство </a:t>
            </a:r>
            <a:endParaRPr lang="ru-RU" dirty="0" smtClean="0"/>
          </a:p>
          <a:p>
            <a:r>
              <a:rPr lang="ru-RU" b="1" dirty="0" smtClean="0"/>
              <a:t>Творчество </a:t>
            </a:r>
            <a:endParaRPr lang="ru-RU" dirty="0" smtClean="0"/>
          </a:p>
          <a:p>
            <a:r>
              <a:rPr lang="ru-RU" b="1" i="1" dirty="0" smtClean="0"/>
              <a:t>Знания- навык -трансформации </a:t>
            </a:r>
            <a:endParaRPr lang="ru-RU" dirty="0" smtClean="0"/>
          </a:p>
          <a:p>
            <a:r>
              <a:rPr lang="ru-RU" b="1" dirty="0" smtClean="0"/>
              <a:t>Применение на практике (упражнения) </a:t>
            </a:r>
            <a:endParaRPr lang="ru-RU" dirty="0" smtClean="0"/>
          </a:p>
          <a:p>
            <a:r>
              <a:rPr lang="ru-RU" b="1" i="1" dirty="0" smtClean="0"/>
              <a:t>Знания-умения </a:t>
            </a:r>
            <a:endParaRPr lang="ru-RU" dirty="0" smtClean="0"/>
          </a:p>
          <a:p>
            <a:r>
              <a:rPr lang="ru-RU" b="1" dirty="0" smtClean="0"/>
              <a:t>Запоминание </a:t>
            </a:r>
            <a:endParaRPr lang="ru-RU" dirty="0" smtClean="0"/>
          </a:p>
          <a:p>
            <a:r>
              <a:rPr lang="ru-RU" b="1" i="1" dirty="0" smtClean="0"/>
              <a:t>Знания-репродукции </a:t>
            </a:r>
            <a:endParaRPr lang="ru-RU" dirty="0" smtClean="0"/>
          </a:p>
          <a:p>
            <a:r>
              <a:rPr lang="ru-RU" b="1" dirty="0" smtClean="0"/>
              <a:t>Осмысление </a:t>
            </a:r>
            <a:endParaRPr lang="ru-RU" dirty="0" smtClean="0"/>
          </a:p>
          <a:p>
            <a:r>
              <a:rPr lang="ru-RU" b="1" i="1" dirty="0" smtClean="0"/>
              <a:t>Знания-знакомства </a:t>
            </a:r>
            <a:endParaRPr lang="ru-RU" dirty="0" smtClean="0"/>
          </a:p>
          <a:p>
            <a:r>
              <a:rPr lang="ru-RU" b="1" dirty="0" smtClean="0"/>
              <a:t>Восприятие </a:t>
            </a:r>
            <a:endParaRPr lang="ru-RU" dirty="0" smtClean="0"/>
          </a:p>
          <a:p>
            <a:endParaRPr lang="ru-RU" dirty="0"/>
          </a:p>
        </p:txBody>
      </p:sp>
      <p:sp>
        <p:nvSpPr>
          <p:cNvPr id="4" name="Стрелка вверх 3"/>
          <p:cNvSpPr/>
          <p:nvPr/>
        </p:nvSpPr>
        <p:spPr>
          <a:xfrm>
            <a:off x="4644008" y="1340768"/>
            <a:ext cx="288032" cy="49685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solidFill>
                  <a:srgbClr val="000000"/>
                </a:solidFill>
                <a:latin typeface="Times New Roman"/>
                <a:ea typeface="Calibri"/>
                <a:cs typeface="Times New Roman"/>
              </a:rPr>
              <a:t>ПРОТИВОРЕЧИЯ ПЕДАГОГИЧЕСКОГО ПРОЦЕССА В ВУЗЕ </a:t>
            </a:r>
            <a:r>
              <a:rPr lang="ru-RU" sz="3200" dirty="0" smtClean="0">
                <a:solidFill>
                  <a:srgbClr val="000000"/>
                </a:solidFill>
                <a:latin typeface="Times New Roman"/>
                <a:ea typeface="Calibri"/>
                <a:cs typeface="Times New Roman"/>
              </a:rPr>
              <a:t/>
            </a:r>
            <a:br>
              <a:rPr lang="ru-RU" sz="3200" dirty="0" smtClean="0">
                <a:solidFill>
                  <a:srgbClr val="000000"/>
                </a:solidFill>
                <a:latin typeface="Times New Roman"/>
                <a:ea typeface="Calibri"/>
                <a:cs typeface="Times New Roman"/>
              </a:rPr>
            </a:br>
            <a:endParaRPr lang="ru-RU" sz="3200" dirty="0"/>
          </a:p>
        </p:txBody>
      </p:sp>
      <p:graphicFrame>
        <p:nvGraphicFramePr>
          <p:cNvPr id="4" name="Содержимое 3"/>
          <p:cNvGraphicFramePr>
            <a:graphicFrameLocks noGrp="1"/>
          </p:cNvGraphicFramePr>
          <p:nvPr>
            <p:ph idx="1"/>
          </p:nvPr>
        </p:nvGraphicFramePr>
        <p:xfrm>
          <a:off x="971599" y="1628801"/>
          <a:ext cx="7848872" cy="5177221"/>
        </p:xfrm>
        <a:graphic>
          <a:graphicData uri="http://schemas.openxmlformats.org/drawingml/2006/table">
            <a:tbl>
              <a:tblPr/>
              <a:tblGrid>
                <a:gridCol w="3924436"/>
                <a:gridCol w="3924436"/>
              </a:tblGrid>
              <a:tr h="371119">
                <a:tc gridSpan="2">
                  <a:txBody>
                    <a:bodyPr/>
                    <a:lstStyle/>
                    <a:p>
                      <a:pPr>
                        <a:lnSpc>
                          <a:spcPct val="115000"/>
                        </a:lnSpc>
                        <a:spcAft>
                          <a:spcPts val="0"/>
                        </a:spcAft>
                      </a:pPr>
                      <a:endParaRPr lang="ru-RU" sz="12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r>
              <a:tr h="742236">
                <a:tc>
                  <a:txBody>
                    <a:bodyPr/>
                    <a:lstStyle/>
                    <a:p>
                      <a:pPr>
                        <a:lnSpc>
                          <a:spcPct val="115000"/>
                        </a:lnSpc>
                        <a:spcAft>
                          <a:spcPts val="0"/>
                        </a:spcAft>
                      </a:pPr>
                      <a:r>
                        <a:rPr lang="ru-RU" sz="1800" dirty="0">
                          <a:solidFill>
                            <a:srgbClr val="000000"/>
                          </a:solidFill>
                          <a:latin typeface="Times New Roman"/>
                          <a:ea typeface="Calibri"/>
                          <a:cs typeface="Times New Roman"/>
                        </a:rPr>
                        <a:t>Между учебными требованиями к </a:t>
                      </a:r>
                      <a:r>
                        <a:rPr lang="ru-RU" sz="1800" dirty="0" err="1">
                          <a:solidFill>
                            <a:srgbClr val="000000"/>
                          </a:solidFill>
                          <a:latin typeface="Times New Roman"/>
                          <a:ea typeface="Calibri"/>
                          <a:cs typeface="Times New Roman"/>
                        </a:rPr>
                        <a:t>сту-дентам</a:t>
                      </a:r>
                      <a:r>
                        <a:rPr lang="ru-RU" sz="1800" dirty="0">
                          <a:solidFill>
                            <a:srgbClr val="000000"/>
                          </a:solidFill>
                          <a:latin typeface="Times New Roman"/>
                          <a:ea typeface="Calibri"/>
                          <a:cs typeface="Times New Roman"/>
                        </a:rPr>
                        <a:t>, слушателям и уровнем их </a:t>
                      </a:r>
                    </a:p>
                  </a:txBody>
                  <a:tcPr marL="68580" marR="68580" marT="0" marB="0">
                    <a:lnL>
                      <a:noFill/>
                    </a:lnL>
                    <a:lnR>
                      <a:noFill/>
                    </a:lnR>
                    <a:lnT>
                      <a:noFill/>
                    </a:lnT>
                    <a:lnB>
                      <a:noFill/>
                    </a:lnB>
                  </a:tcPr>
                </a:tc>
                <a:tc>
                  <a:txBody>
                    <a:bodyPr/>
                    <a:lstStyle/>
                    <a:p>
                      <a:pPr>
                        <a:lnSpc>
                          <a:spcPct val="115000"/>
                        </a:lnSpc>
                        <a:spcAft>
                          <a:spcPts val="0"/>
                        </a:spcAft>
                      </a:pPr>
                      <a:r>
                        <a:rPr lang="ru-RU" sz="1800">
                          <a:solidFill>
                            <a:srgbClr val="000000"/>
                          </a:solidFill>
                          <a:latin typeface="Times New Roman"/>
                          <a:ea typeface="Calibri"/>
                          <a:cs typeface="Times New Roman"/>
                        </a:rPr>
                        <a:t>Между теоретической и практической подготовкой студентов, слушателей. </a:t>
                      </a:r>
                    </a:p>
                  </a:txBody>
                  <a:tcPr marL="68580" marR="68580" marT="0" marB="0">
                    <a:lnL>
                      <a:noFill/>
                    </a:lnL>
                    <a:lnR>
                      <a:noFill/>
                    </a:lnR>
                    <a:lnT>
                      <a:noFill/>
                    </a:lnT>
                    <a:lnB>
                      <a:noFill/>
                    </a:lnB>
                  </a:tcPr>
                </a:tc>
              </a:tr>
              <a:tr h="371118">
                <a:tc gridSpan="2">
                  <a:txBody>
                    <a:bodyPr/>
                    <a:lstStyle/>
                    <a:p>
                      <a:pPr>
                        <a:lnSpc>
                          <a:spcPct val="115000"/>
                        </a:lnSpc>
                        <a:spcAft>
                          <a:spcPts val="0"/>
                        </a:spcAft>
                      </a:pPr>
                      <a:r>
                        <a:rPr lang="ru-RU" sz="1800" dirty="0">
                          <a:solidFill>
                            <a:srgbClr val="000000"/>
                          </a:solidFill>
                          <a:latin typeface="Times New Roman"/>
                          <a:ea typeface="Calibri"/>
                          <a:cs typeface="Times New Roman"/>
                        </a:rPr>
                        <a:t>познавательных возможностей </a:t>
                      </a:r>
                    </a:p>
                  </a:txBody>
                  <a:tcPr marL="68580" marR="68580" marT="0" marB="0">
                    <a:lnL>
                      <a:noFill/>
                    </a:lnL>
                    <a:lnR>
                      <a:noFill/>
                    </a:lnR>
                    <a:lnT>
                      <a:noFill/>
                    </a:lnT>
                    <a:lnB>
                      <a:noFill/>
                    </a:lnB>
                  </a:tcPr>
                </a:tc>
                <a:tc hMerge="1">
                  <a:txBody>
                    <a:bodyPr/>
                    <a:lstStyle/>
                    <a:p>
                      <a:endParaRPr lang="ru-RU"/>
                    </a:p>
                  </a:txBody>
                  <a:tcPr/>
                </a:tc>
              </a:tr>
              <a:tr h="742236">
                <a:tc>
                  <a:txBody>
                    <a:bodyPr/>
                    <a:lstStyle/>
                    <a:p>
                      <a:pPr>
                        <a:lnSpc>
                          <a:spcPct val="115000"/>
                        </a:lnSpc>
                        <a:spcAft>
                          <a:spcPts val="0"/>
                        </a:spcAft>
                      </a:pPr>
                      <a:r>
                        <a:rPr lang="ru-RU" sz="1800" dirty="0">
                          <a:solidFill>
                            <a:srgbClr val="000000"/>
                          </a:solidFill>
                          <a:latin typeface="Times New Roman"/>
                          <a:ea typeface="Calibri"/>
                          <a:cs typeface="Times New Roman"/>
                        </a:rPr>
                        <a:t>Между содержанием, сложностью </a:t>
                      </a:r>
                      <a:r>
                        <a:rPr lang="ru-RU" sz="1800" dirty="0" err="1">
                          <a:solidFill>
                            <a:srgbClr val="000000"/>
                          </a:solidFill>
                          <a:latin typeface="Times New Roman"/>
                          <a:ea typeface="Calibri"/>
                          <a:cs typeface="Times New Roman"/>
                        </a:rPr>
                        <a:t>про-фессиональной</a:t>
                      </a:r>
                      <a:r>
                        <a:rPr lang="ru-RU" sz="1800" dirty="0">
                          <a:solidFill>
                            <a:srgbClr val="000000"/>
                          </a:solidFill>
                          <a:latin typeface="Times New Roman"/>
                          <a:ea typeface="Calibri"/>
                          <a:cs typeface="Times New Roman"/>
                        </a:rPr>
                        <a:t> деятельности </a:t>
                      </a:r>
                    </a:p>
                  </a:txBody>
                  <a:tcPr marL="68580" marR="68580" marT="0" marB="0">
                    <a:lnL>
                      <a:noFill/>
                    </a:lnL>
                    <a:lnR>
                      <a:noFill/>
                    </a:lnR>
                    <a:lnT>
                      <a:noFill/>
                    </a:lnT>
                    <a:lnB>
                      <a:noFill/>
                    </a:lnB>
                  </a:tcPr>
                </a:tc>
                <a:tc>
                  <a:txBody>
                    <a:bodyPr/>
                    <a:lstStyle/>
                    <a:p>
                      <a:pPr>
                        <a:lnSpc>
                          <a:spcPct val="115000"/>
                        </a:lnSpc>
                        <a:spcAft>
                          <a:spcPts val="0"/>
                        </a:spcAft>
                      </a:pPr>
                      <a:r>
                        <a:rPr lang="ru-RU" sz="1800" dirty="0">
                          <a:solidFill>
                            <a:srgbClr val="000000"/>
                          </a:solidFill>
                          <a:latin typeface="Times New Roman"/>
                          <a:ea typeface="Calibri"/>
                          <a:cs typeface="Times New Roman"/>
                        </a:rPr>
                        <a:t>Между растущими требованиями к объему знаний, навыков и умений </a:t>
                      </a:r>
                    </a:p>
                  </a:txBody>
                  <a:tcPr marL="68580" marR="68580" marT="0" marB="0">
                    <a:lnL>
                      <a:noFill/>
                    </a:lnL>
                    <a:lnR>
                      <a:noFill/>
                    </a:lnR>
                    <a:lnT>
                      <a:noFill/>
                    </a:lnT>
                    <a:lnB>
                      <a:noFill/>
                    </a:lnB>
                  </a:tcPr>
                </a:tc>
              </a:tr>
              <a:tr h="1113354">
                <a:tc>
                  <a:txBody>
                    <a:bodyPr/>
                    <a:lstStyle/>
                    <a:p>
                      <a:pPr>
                        <a:lnSpc>
                          <a:spcPct val="115000"/>
                        </a:lnSpc>
                        <a:spcAft>
                          <a:spcPts val="0"/>
                        </a:spcAft>
                      </a:pPr>
                      <a:r>
                        <a:rPr lang="ru-RU" sz="1800" dirty="0">
                          <a:solidFill>
                            <a:srgbClr val="000000"/>
                          </a:solidFill>
                          <a:latin typeface="Times New Roman"/>
                          <a:ea typeface="Calibri"/>
                          <a:cs typeface="Times New Roman"/>
                        </a:rPr>
                        <a:t>специалиста и возможностями ее </a:t>
                      </a:r>
                      <a:r>
                        <a:rPr lang="ru-RU" sz="1800" dirty="0" err="1">
                          <a:solidFill>
                            <a:srgbClr val="000000"/>
                          </a:solidFill>
                          <a:latin typeface="Times New Roman"/>
                          <a:ea typeface="Calibri"/>
                          <a:cs typeface="Times New Roman"/>
                        </a:rPr>
                        <a:t>моде-лирования</a:t>
                      </a:r>
                      <a:r>
                        <a:rPr lang="ru-RU" sz="1800" dirty="0">
                          <a:solidFill>
                            <a:srgbClr val="000000"/>
                          </a:solidFill>
                          <a:latin typeface="Times New Roman"/>
                          <a:ea typeface="Calibri"/>
                          <a:cs typeface="Times New Roman"/>
                        </a:rPr>
                        <a:t> в педагогическом процессе вуза.</a:t>
                      </a:r>
                    </a:p>
                    <a:p>
                      <a:pPr>
                        <a:lnSpc>
                          <a:spcPct val="115000"/>
                        </a:lnSpc>
                        <a:spcAft>
                          <a:spcPts val="0"/>
                        </a:spcAft>
                      </a:pPr>
                      <a:r>
                        <a:rPr lang="ru-RU" sz="1800" dirty="0">
                          <a:solidFill>
                            <a:srgbClr val="000000"/>
                          </a:solidFill>
                          <a:latin typeface="Times New Roman"/>
                          <a:ea typeface="Calibri"/>
                          <a:cs typeface="Times New Roman"/>
                        </a:rPr>
                        <a:t> </a:t>
                      </a:r>
                    </a:p>
                  </a:txBody>
                  <a:tcPr marL="68580" marR="68580" marT="0" marB="0">
                    <a:lnL>
                      <a:noFill/>
                    </a:lnL>
                    <a:lnR>
                      <a:noFill/>
                    </a:lnR>
                    <a:lnT>
                      <a:noFill/>
                    </a:lnT>
                    <a:lnB>
                      <a:noFill/>
                    </a:lnB>
                  </a:tcPr>
                </a:tc>
                <a:tc>
                  <a:txBody>
                    <a:bodyPr/>
                    <a:lstStyle/>
                    <a:p>
                      <a:pPr>
                        <a:lnSpc>
                          <a:spcPct val="115000"/>
                        </a:lnSpc>
                        <a:spcAft>
                          <a:spcPts val="0"/>
                        </a:spcAft>
                      </a:pPr>
                      <a:r>
                        <a:rPr lang="ru-RU" sz="1800" dirty="0">
                          <a:solidFill>
                            <a:srgbClr val="000000"/>
                          </a:solidFill>
                          <a:latin typeface="Times New Roman"/>
                          <a:ea typeface="Calibri"/>
                          <a:cs typeface="Times New Roman"/>
                        </a:rPr>
                        <a:t>специалиста и ограниченным временем на его подготовку. </a:t>
                      </a:r>
                    </a:p>
                  </a:txBody>
                  <a:tcPr marL="68580" marR="68580" marT="0" marB="0">
                    <a:lnL>
                      <a:noFill/>
                    </a:lnL>
                    <a:lnR>
                      <a:noFill/>
                    </a:lnR>
                    <a:lnT>
                      <a:noFill/>
                    </a:lnT>
                    <a:lnB>
                      <a:noFill/>
                    </a:lnB>
                  </a:tcPr>
                </a:tc>
              </a:tr>
              <a:tr h="742236">
                <a:tc>
                  <a:txBody>
                    <a:bodyPr/>
                    <a:lstStyle/>
                    <a:p>
                      <a:pPr>
                        <a:lnSpc>
                          <a:spcPct val="115000"/>
                        </a:lnSpc>
                        <a:spcAft>
                          <a:spcPts val="0"/>
                        </a:spcAft>
                      </a:pPr>
                      <a:r>
                        <a:rPr lang="ru-RU" sz="1800">
                          <a:solidFill>
                            <a:srgbClr val="000000"/>
                          </a:solidFill>
                          <a:latin typeface="Times New Roman"/>
                          <a:ea typeface="Calibri"/>
                          <a:cs typeface="Times New Roman"/>
                        </a:rPr>
                        <a:t>Между групповой формой организации и необходимостью индивидуального </a:t>
                      </a:r>
                    </a:p>
                  </a:txBody>
                  <a:tcPr marL="68580" marR="68580" marT="0" marB="0">
                    <a:lnL>
                      <a:noFill/>
                    </a:lnL>
                    <a:lnR>
                      <a:noFill/>
                    </a:lnR>
                    <a:lnT>
                      <a:noFill/>
                    </a:lnT>
                    <a:lnB>
                      <a:noFill/>
                    </a:lnB>
                  </a:tcPr>
                </a:tc>
                <a:tc>
                  <a:txBody>
                    <a:bodyPr/>
                    <a:lstStyle/>
                    <a:p>
                      <a:pPr>
                        <a:lnSpc>
                          <a:spcPct val="115000"/>
                        </a:lnSpc>
                        <a:spcAft>
                          <a:spcPts val="0"/>
                        </a:spcAft>
                      </a:pPr>
                      <a:r>
                        <a:rPr lang="ru-RU" sz="1800" dirty="0">
                          <a:solidFill>
                            <a:srgbClr val="000000"/>
                          </a:solidFill>
                          <a:latin typeface="Times New Roman"/>
                          <a:ea typeface="Calibri"/>
                          <a:cs typeface="Times New Roman"/>
                        </a:rPr>
                        <a:t>Между современными требованиями к педагогической деятельности и </a:t>
                      </a:r>
                    </a:p>
                  </a:txBody>
                  <a:tcPr marL="68580" marR="68580" marT="0" marB="0">
                    <a:lnL>
                      <a:noFill/>
                    </a:lnL>
                    <a:lnR>
                      <a:noFill/>
                    </a:lnR>
                    <a:lnT>
                      <a:noFill/>
                    </a:lnT>
                    <a:lnB>
                      <a:noFill/>
                    </a:lnB>
                  </a:tcPr>
                </a:tc>
              </a:tr>
              <a:tr h="742236">
                <a:tc>
                  <a:txBody>
                    <a:bodyPr/>
                    <a:lstStyle/>
                    <a:p>
                      <a:pPr>
                        <a:lnSpc>
                          <a:spcPct val="115000"/>
                        </a:lnSpc>
                        <a:spcAft>
                          <a:spcPts val="0"/>
                        </a:spcAft>
                      </a:pPr>
                      <a:r>
                        <a:rPr lang="ru-RU" sz="1800">
                          <a:solidFill>
                            <a:srgbClr val="000000"/>
                          </a:solidFill>
                          <a:latin typeface="Times New Roman"/>
                          <a:ea typeface="Calibri"/>
                          <a:cs typeface="Times New Roman"/>
                        </a:rPr>
                        <a:t>подхода к формированию личности сту-дента </a:t>
                      </a:r>
                    </a:p>
                  </a:txBody>
                  <a:tcPr marL="68580" marR="68580" marT="0" marB="0">
                    <a:lnL>
                      <a:noFill/>
                    </a:lnL>
                    <a:lnR>
                      <a:noFill/>
                    </a:lnR>
                    <a:lnT>
                      <a:noFill/>
                    </a:lnT>
                    <a:lnB>
                      <a:noFill/>
                    </a:lnB>
                  </a:tcPr>
                </a:tc>
                <a:tc>
                  <a:txBody>
                    <a:bodyPr/>
                    <a:lstStyle/>
                    <a:p>
                      <a:pPr>
                        <a:lnSpc>
                          <a:spcPct val="115000"/>
                        </a:lnSpc>
                        <a:spcAft>
                          <a:spcPts val="0"/>
                        </a:spcAft>
                      </a:pPr>
                      <a:r>
                        <a:rPr lang="ru-RU" sz="1800" dirty="0">
                          <a:solidFill>
                            <a:srgbClr val="000000"/>
                          </a:solidFill>
                          <a:latin typeface="Times New Roman"/>
                          <a:ea typeface="Calibri"/>
                          <a:cs typeface="Times New Roman"/>
                        </a:rPr>
                        <a:t>уровнем квалификации </a:t>
                      </a:r>
                      <a:r>
                        <a:rPr lang="ru-RU" sz="1800" dirty="0" smtClean="0">
                          <a:solidFill>
                            <a:srgbClr val="000000"/>
                          </a:solidFill>
                          <a:latin typeface="Times New Roman"/>
                          <a:ea typeface="Calibri"/>
                          <a:cs typeface="Times New Roman"/>
                        </a:rPr>
                        <a:t>преподавательского </a:t>
                      </a:r>
                      <a:r>
                        <a:rPr lang="ru-RU" sz="1800" dirty="0">
                          <a:solidFill>
                            <a:srgbClr val="000000"/>
                          </a:solidFill>
                          <a:latin typeface="Times New Roman"/>
                          <a:ea typeface="Calibri"/>
                          <a:cs typeface="Times New Roman"/>
                        </a:rPr>
                        <a:t>состава </a:t>
                      </a: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Результаты познавательной деятельности учащихся  по ФГОС</a:t>
            </a:r>
          </a:p>
        </p:txBody>
      </p:sp>
      <p:sp>
        <p:nvSpPr>
          <p:cNvPr id="3" name="Содержимое 2"/>
          <p:cNvSpPr>
            <a:spLocks noGrp="1"/>
          </p:cNvSpPr>
          <p:nvPr>
            <p:ph idx="1"/>
          </p:nvPr>
        </p:nvSpPr>
        <p:spPr/>
        <p:txBody>
          <a:bodyPr/>
          <a:lstStyle/>
          <a:p>
            <a:pPr lvl="0"/>
            <a:r>
              <a:rPr lang="ru-RU" dirty="0"/>
              <a:t>усвоение знаний;</a:t>
            </a:r>
          </a:p>
          <a:p>
            <a:pPr lvl="0"/>
            <a:r>
              <a:rPr lang="ru-RU" dirty="0"/>
              <a:t>усвоение способа деятельности;</a:t>
            </a:r>
          </a:p>
          <a:p>
            <a:pPr lvl="0"/>
            <a:r>
              <a:rPr lang="ru-RU" b="1" u="sng" dirty="0"/>
              <a:t>усвоение способа получения знаний</a:t>
            </a:r>
            <a:r>
              <a:rPr lang="ru-RU" dirty="0"/>
              <a:t>;</a:t>
            </a:r>
          </a:p>
          <a:p>
            <a:pPr lvl="0"/>
            <a:r>
              <a:rPr lang="ru-RU" dirty="0"/>
              <a:t>получение нового знания в самостоятельной деятельности применения усвоенного способа получения знаний.</a:t>
            </a: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a:t>
            </a:r>
            <a:r>
              <a:rPr lang="ru-RU" dirty="0" err="1"/>
              <a:t>пед</a:t>
            </a:r>
            <a:r>
              <a:rPr lang="ru-RU" dirty="0"/>
              <a:t>. </a:t>
            </a:r>
            <a:r>
              <a:rPr lang="ru-RU" dirty="0" smtClean="0"/>
              <a:t>эксперимента</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Алексей\Desktop\СoneOfExperience.png"/>
          <p:cNvPicPr>
            <a:picLocks noGrp="1"/>
          </p:cNvPicPr>
          <p:nvPr>
            <p:ph idx="1"/>
          </p:nvPr>
        </p:nvPicPr>
        <p:blipFill>
          <a:blip r:embed="rId2" cstate="print"/>
          <a:srcRect/>
          <a:stretch>
            <a:fillRect/>
          </a:stretch>
        </p:blipFill>
        <p:spPr bwMode="auto">
          <a:xfrm>
            <a:off x="457200" y="274638"/>
            <a:ext cx="7560840" cy="5760639"/>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853F24-187D-4214-B8D6-062FE14B40B1}"/>
              </a:ext>
            </a:extLst>
          </p:cNvPr>
          <p:cNvSpPr>
            <a:spLocks noGrp="1"/>
          </p:cNvSpPr>
          <p:nvPr>
            <p:ph type="title"/>
          </p:nvPr>
        </p:nvSpPr>
        <p:spPr/>
        <p:txBody>
          <a:bodyPr/>
          <a:lstStyle/>
          <a:p>
            <a:r>
              <a:rPr lang="ru-RU" dirty="0"/>
              <a:t>Задание 3</a:t>
            </a:r>
          </a:p>
        </p:txBody>
      </p:sp>
      <p:sp>
        <p:nvSpPr>
          <p:cNvPr id="3" name="Объект 2">
            <a:extLst>
              <a:ext uri="{FF2B5EF4-FFF2-40B4-BE49-F238E27FC236}">
                <a16:creationId xmlns="" xmlns:a16="http://schemas.microsoft.com/office/drawing/2014/main" id="{3E5C3669-78AA-4874-90D4-ACE95D7618D5}"/>
              </a:ext>
            </a:extLst>
          </p:cNvPr>
          <p:cNvSpPr>
            <a:spLocks noGrp="1"/>
          </p:cNvSpPr>
          <p:nvPr>
            <p:ph idx="1"/>
          </p:nvPr>
        </p:nvSpPr>
        <p:spPr/>
        <p:txBody>
          <a:bodyPr/>
          <a:lstStyle/>
          <a:p>
            <a:r>
              <a:rPr lang="ru-RU" dirty="0"/>
              <a:t>Описать последовательность полного усвоения содержания в конкретике Вашей темы</a:t>
            </a:r>
          </a:p>
        </p:txBody>
      </p:sp>
    </p:spTree>
    <p:extLst>
      <p:ext uri="{BB962C8B-B14F-4D97-AF65-F5344CB8AC3E}">
        <p14:creationId xmlns="" xmlns:p14="http://schemas.microsoft.com/office/powerpoint/2010/main" val="2233478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Definitions of learning</a:t>
            </a:r>
            <a:endParaRPr lang="ru-RU" dirty="0"/>
          </a:p>
        </p:txBody>
      </p:sp>
      <p:sp>
        <p:nvSpPr>
          <p:cNvPr id="3" name="Содержимое 2"/>
          <p:cNvSpPr>
            <a:spLocks noGrp="1"/>
          </p:cNvSpPr>
          <p:nvPr>
            <p:ph idx="1"/>
          </p:nvPr>
        </p:nvSpPr>
        <p:spPr>
          <a:xfrm>
            <a:off x="179512" y="1124744"/>
            <a:ext cx="8507288" cy="5733256"/>
          </a:xfrm>
        </p:spPr>
        <p:txBody>
          <a:bodyPr>
            <a:normAutofit fontScale="32500" lnSpcReduction="20000"/>
          </a:bodyPr>
          <a:lstStyle/>
          <a:p>
            <a:r>
              <a:rPr lang="en-US" b="1" dirty="0"/>
              <a:t>. </a:t>
            </a:r>
            <a:endParaRPr lang="ru-RU" dirty="0"/>
          </a:p>
          <a:p>
            <a:r>
              <a:rPr lang="en-US" sz="4900" dirty="0"/>
              <a:t>1. </a:t>
            </a:r>
            <a:r>
              <a:rPr lang="en-US" sz="4900" b="1" i="1" dirty="0"/>
              <a:t>Learning is </a:t>
            </a:r>
            <a:r>
              <a:rPr lang="en-US" sz="4900" dirty="0"/>
              <a:t>acquiring new knowledge and skills. </a:t>
            </a:r>
            <a:endParaRPr lang="ru-RU" sz="4900" dirty="0"/>
          </a:p>
          <a:p>
            <a:r>
              <a:rPr lang="en-US" sz="4900" dirty="0"/>
              <a:t>2. </a:t>
            </a:r>
            <a:r>
              <a:rPr lang="en-US" sz="4900" b="1" i="1" dirty="0"/>
              <a:t>Learning is </a:t>
            </a:r>
            <a:r>
              <a:rPr lang="en-US" sz="4900" dirty="0"/>
              <a:t>acquiring new information or understanding. </a:t>
            </a:r>
            <a:endParaRPr lang="ru-RU" sz="4900" dirty="0"/>
          </a:p>
          <a:p>
            <a:r>
              <a:rPr lang="en-US" sz="4900" dirty="0"/>
              <a:t>3. </a:t>
            </a:r>
            <a:r>
              <a:rPr lang="en-US" sz="4900" b="1" i="1" dirty="0"/>
              <a:t>Learning is </a:t>
            </a:r>
            <a:r>
              <a:rPr lang="en-US" sz="4900" dirty="0"/>
              <a:t>a change in behavior that occurs as a result of instruction or experience. </a:t>
            </a:r>
            <a:endParaRPr lang="ru-RU" sz="4900" dirty="0"/>
          </a:p>
          <a:p>
            <a:r>
              <a:rPr lang="en-US" sz="4900" dirty="0"/>
              <a:t>4. </a:t>
            </a:r>
            <a:r>
              <a:rPr lang="en-US" sz="4900" b="1" i="1" dirty="0"/>
              <a:t>Learning is </a:t>
            </a:r>
            <a:r>
              <a:rPr lang="en-US" sz="4900" dirty="0"/>
              <a:t>being able to use new knowledge or skills to solve problems or create products. </a:t>
            </a:r>
            <a:endParaRPr lang="ru-RU" sz="4900" dirty="0"/>
          </a:p>
          <a:p>
            <a:r>
              <a:rPr lang="en-US" sz="4900" dirty="0"/>
              <a:t>5. </a:t>
            </a:r>
            <a:r>
              <a:rPr lang="en-US" sz="4900" b="1" i="1" dirty="0"/>
              <a:t>Learning is </a:t>
            </a:r>
            <a:r>
              <a:rPr lang="en-US" sz="4900" dirty="0"/>
              <a:t>being able to use new knowledge or skills to earn rewards and avoid punishment. </a:t>
            </a:r>
            <a:endParaRPr lang="ru-RU" sz="4900" dirty="0"/>
          </a:p>
          <a:p>
            <a:r>
              <a:rPr lang="en-US" sz="4900" dirty="0"/>
              <a:t>6. </a:t>
            </a:r>
            <a:r>
              <a:rPr lang="en-US" sz="4900" b="1" i="1" dirty="0"/>
              <a:t>Learning is </a:t>
            </a:r>
            <a:r>
              <a:rPr lang="en-US" sz="4900" dirty="0"/>
              <a:t>linking new knowledge to old knowledge to construct meaning. </a:t>
            </a:r>
            <a:endParaRPr lang="ru-RU" sz="4900" dirty="0"/>
          </a:p>
          <a:p>
            <a:r>
              <a:rPr lang="en-US" sz="4900" dirty="0"/>
              <a:t>7. </a:t>
            </a:r>
            <a:r>
              <a:rPr lang="en-US" sz="4900" b="1" i="1" dirty="0"/>
              <a:t>Learning is </a:t>
            </a:r>
            <a:r>
              <a:rPr lang="en-US" sz="4900" dirty="0"/>
              <a:t>enhancement in thinking processes that result in improved performance and problem solving. </a:t>
            </a:r>
            <a:endParaRPr lang="ru-RU" sz="4900" dirty="0"/>
          </a:p>
          <a:p>
            <a:r>
              <a:rPr lang="en-US" sz="4900" dirty="0"/>
              <a:t>8. </a:t>
            </a:r>
            <a:r>
              <a:rPr lang="en-US" sz="4900" b="1" i="1" dirty="0"/>
              <a:t>Learning is </a:t>
            </a:r>
            <a:r>
              <a:rPr lang="en-US" sz="4900" dirty="0"/>
              <a:t>a change in the structure or content of knowledge stored in long term memory. </a:t>
            </a:r>
            <a:endParaRPr lang="ru-RU" sz="4900" dirty="0"/>
          </a:p>
          <a:p>
            <a:r>
              <a:rPr lang="en-US" sz="4900" dirty="0"/>
              <a:t>9. </a:t>
            </a:r>
            <a:r>
              <a:rPr lang="en-US" sz="4900" b="1" i="1" dirty="0"/>
              <a:t>Learning is </a:t>
            </a:r>
            <a:r>
              <a:rPr lang="en-US" sz="4900" dirty="0"/>
              <a:t>new behaviors or changes in behaviors that are acquired as the result of an individual’s response to stimuli. </a:t>
            </a:r>
            <a:endParaRPr lang="ru-RU" sz="4900" dirty="0"/>
          </a:p>
          <a:p>
            <a:r>
              <a:rPr lang="en-US" sz="4900" dirty="0"/>
              <a:t>10. </a:t>
            </a:r>
            <a:r>
              <a:rPr lang="en-US" sz="4900" b="1" i="1" dirty="0"/>
              <a:t>Learning is </a:t>
            </a:r>
            <a:r>
              <a:rPr lang="en-US" sz="4900" dirty="0"/>
              <a:t>developing new ways of thinking. </a:t>
            </a:r>
            <a:endParaRPr lang="ru-RU" sz="4900" dirty="0"/>
          </a:p>
          <a:p>
            <a:r>
              <a:rPr lang="en-US" sz="4900" dirty="0"/>
              <a:t>11. </a:t>
            </a:r>
            <a:r>
              <a:rPr lang="en-US" sz="4900" b="1" i="1" dirty="0"/>
              <a:t>Learning is </a:t>
            </a:r>
            <a:r>
              <a:rPr lang="en-US" sz="4900" dirty="0"/>
              <a:t>expanding consciousness. </a:t>
            </a:r>
            <a:endParaRPr lang="ru-RU" sz="4900" dirty="0"/>
          </a:p>
          <a:p>
            <a:r>
              <a:rPr lang="en-US" sz="4900" dirty="0"/>
              <a:t>12. </a:t>
            </a:r>
            <a:r>
              <a:rPr lang="en-US" sz="4900" b="1" i="1" dirty="0"/>
              <a:t>Learning is </a:t>
            </a:r>
            <a:r>
              <a:rPr lang="en-US" sz="4900" dirty="0"/>
              <a:t>the acquisition, organization, and storage of new knowledge. </a:t>
            </a:r>
            <a:endParaRPr lang="ru-RU" sz="4900" dirty="0"/>
          </a:p>
          <a:p>
            <a:r>
              <a:rPr lang="en-US" sz="4900" dirty="0"/>
              <a:t>13. </a:t>
            </a:r>
            <a:r>
              <a:rPr lang="en-US" sz="4900" b="1" i="1" dirty="0"/>
              <a:t>Learning is </a:t>
            </a:r>
            <a:r>
              <a:rPr lang="en-US" sz="4900" dirty="0"/>
              <a:t>a relatively permanent change in one’s skills, knowledge and/or attitude. </a:t>
            </a:r>
            <a:endParaRPr lang="ru-RU" sz="4900" dirty="0"/>
          </a:p>
          <a:p>
            <a:r>
              <a:rPr lang="en-US" sz="4900" dirty="0"/>
              <a:t>14. </a:t>
            </a:r>
            <a:r>
              <a:rPr lang="en-US" sz="4900" b="1" i="1" dirty="0"/>
              <a:t>Learning is </a:t>
            </a:r>
            <a:r>
              <a:rPr lang="en-US" sz="4900" dirty="0"/>
              <a:t>improving one’s ability to solve problems in ways that nurture the </a:t>
            </a:r>
            <a:r>
              <a:rPr lang="en-US" sz="4900" dirty="0" smtClean="0"/>
              <a:t>self</a:t>
            </a:r>
            <a:r>
              <a:rPr lang="en-US" sz="4900" dirty="0"/>
              <a:t>, others, and the environment. </a:t>
            </a:r>
            <a:endParaRPr lang="ru-RU" sz="4900" dirty="0"/>
          </a:p>
          <a:p>
            <a:r>
              <a:rPr lang="en-US" sz="4900" dirty="0"/>
              <a:t>15. </a:t>
            </a:r>
            <a:r>
              <a:rPr lang="en-US" sz="4900" b="1" i="1" dirty="0"/>
              <a:t>Learning is </a:t>
            </a:r>
            <a:r>
              <a:rPr lang="en-US" sz="4900" dirty="0"/>
              <a:t>improving one’s ability to become attuned to and utilize the multiple dimensions of self. </a:t>
            </a:r>
            <a:endParaRPr lang="ru-RU" sz="4900" dirty="0"/>
          </a:p>
          <a:p>
            <a:r>
              <a:rPr lang="en-US" sz="4900" dirty="0"/>
              <a:t>16. </a:t>
            </a:r>
            <a:r>
              <a:rPr lang="en-US" sz="4900" b="1" i="1" dirty="0"/>
              <a:t>Learning is </a:t>
            </a:r>
            <a:r>
              <a:rPr lang="en-US" sz="4900" dirty="0"/>
              <a:t>being able to use new knowledge and skills. </a:t>
            </a:r>
            <a:endParaRPr lang="ru-RU" sz="4900" dirty="0"/>
          </a:p>
          <a:p>
            <a:endParaRPr lang="ru-RU" sz="49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274042"/>
          </a:xfrm>
        </p:spPr>
        <p:txBody>
          <a:bodyPr>
            <a:normAutofit fontScale="90000"/>
          </a:bodyPr>
          <a:lstStyle/>
          <a:p>
            <a:r>
              <a:rPr lang="ru-RU" dirty="0" smtClean="0"/>
              <a:t>Обучение это -</a:t>
            </a:r>
            <a:endParaRPr lang="ru-RU" dirty="0"/>
          </a:p>
        </p:txBody>
      </p:sp>
      <p:sp>
        <p:nvSpPr>
          <p:cNvPr id="3" name="Содержимое 2"/>
          <p:cNvSpPr>
            <a:spLocks noGrp="1"/>
          </p:cNvSpPr>
          <p:nvPr>
            <p:ph idx="1"/>
          </p:nvPr>
        </p:nvSpPr>
        <p:spPr>
          <a:xfrm>
            <a:off x="179512" y="692696"/>
            <a:ext cx="8507288" cy="6165304"/>
          </a:xfrm>
        </p:spPr>
        <p:txBody>
          <a:bodyPr>
            <a:normAutofit fontScale="40000" lnSpcReduction="20000"/>
          </a:bodyPr>
          <a:lstStyle/>
          <a:p>
            <a:r>
              <a:rPr lang="ru-RU" sz="4000" dirty="0" smtClean="0"/>
              <a:t>1. Обучение – это приобретение новых знаний и навыков. </a:t>
            </a:r>
          </a:p>
          <a:p>
            <a:r>
              <a:rPr lang="ru-RU" sz="4000" dirty="0" smtClean="0"/>
              <a:t> 2. Обучение – это приобретение новой информации или понимания.  </a:t>
            </a:r>
          </a:p>
          <a:p>
            <a:r>
              <a:rPr lang="ru-RU" sz="4000" dirty="0" smtClean="0"/>
              <a:t>3. Обучение – это изменение поведения, которое происходит в результате обучения или опыта.  </a:t>
            </a:r>
          </a:p>
          <a:p>
            <a:r>
              <a:rPr lang="ru-RU" sz="4000" dirty="0" smtClean="0"/>
              <a:t>4. Обучение - это способность использовать новые знания или навыки для решения проблем или создания продуктов.  </a:t>
            </a:r>
          </a:p>
          <a:p>
            <a:r>
              <a:rPr lang="ru-RU" sz="4000" dirty="0" smtClean="0"/>
              <a:t>5. Обучение - это способность использовать новые знания или навыки, чтобы заработать награды и избежать наказания.  </a:t>
            </a:r>
          </a:p>
          <a:p>
            <a:r>
              <a:rPr lang="ru-RU" sz="4000" dirty="0" smtClean="0"/>
              <a:t>6. Обучение связывает новые знания со старыми знаниями для конструировать смысл.  </a:t>
            </a:r>
          </a:p>
          <a:p>
            <a:r>
              <a:rPr lang="ru-RU" sz="4000" dirty="0" smtClean="0"/>
              <a:t>7. Обучение - это улучшение мыслительных процессов, которые приводят к повышению производительности и решению проблем. </a:t>
            </a:r>
          </a:p>
          <a:p>
            <a:r>
              <a:rPr lang="ru-RU" sz="4000" dirty="0" smtClean="0"/>
              <a:t> 8. Обучение – это изменение структуры или содержания знаний, хранящихся в долговременной памяти. </a:t>
            </a:r>
          </a:p>
          <a:p>
            <a:r>
              <a:rPr lang="ru-RU" sz="4000" dirty="0" smtClean="0"/>
              <a:t> 9. Обучение - это новое поведение или изменения в поведении, которые приобретаются в результате реакции человека на стимулы.  </a:t>
            </a:r>
          </a:p>
          <a:p>
            <a:r>
              <a:rPr lang="ru-RU" sz="4000" dirty="0" smtClean="0"/>
              <a:t>10. Обучение развивает новые способы мышления.  </a:t>
            </a:r>
          </a:p>
          <a:p>
            <a:r>
              <a:rPr lang="ru-RU" sz="4000" dirty="0" smtClean="0"/>
              <a:t>11. Обучение расширяет сознание. </a:t>
            </a:r>
          </a:p>
          <a:p>
            <a:r>
              <a:rPr lang="ru-RU" sz="4000" dirty="0" smtClean="0"/>
              <a:t> 12. Обучение – это приобретение, организация и хранение новых знаний.  </a:t>
            </a:r>
          </a:p>
          <a:p>
            <a:r>
              <a:rPr lang="ru-RU" sz="4000" dirty="0" smtClean="0"/>
              <a:t> 13. Обучение – это относительно постоянное изменение навыков, знаний и/или отношения.  </a:t>
            </a:r>
          </a:p>
          <a:p>
            <a:r>
              <a:rPr lang="ru-RU" sz="4000" dirty="0" smtClean="0"/>
              <a:t>14. Обучение улучшает способность решать проблемы таким образом, чтобы воспитывать себя, других и окружающую среду.  </a:t>
            </a:r>
          </a:p>
          <a:p>
            <a:r>
              <a:rPr lang="ru-RU" sz="4000" dirty="0" smtClean="0"/>
              <a:t>15. Обучение улучшает способность настраиваться и использовать многочисленные измерения себя.  </a:t>
            </a:r>
          </a:p>
          <a:p>
            <a:r>
              <a:rPr lang="ru-RU" sz="4000" dirty="0" smtClean="0"/>
              <a:t>16. Обучение – это умение использовать новые знания и навыки....</a:t>
            </a:r>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 Б У Ч Е Н И Е </a:t>
            </a:r>
            <a:endParaRPr lang="ru-RU" dirty="0"/>
          </a:p>
        </p:txBody>
      </p:sp>
      <p:sp>
        <p:nvSpPr>
          <p:cNvPr id="3" name="Содержимое 2"/>
          <p:cNvSpPr>
            <a:spLocks noGrp="1"/>
          </p:cNvSpPr>
          <p:nvPr>
            <p:ph idx="1"/>
          </p:nvPr>
        </p:nvSpPr>
        <p:spPr/>
        <p:txBody>
          <a:bodyPr>
            <a:normAutofit lnSpcReduction="10000"/>
          </a:bodyPr>
          <a:lstStyle/>
          <a:p>
            <a:r>
              <a:rPr lang="ru-RU" b="1" dirty="0" smtClean="0"/>
              <a:t>	целенаправленный педагогический процесс организации и стимулирования активной учебно-познавательной деятельности студентов по овладению научными и прикладными знаниями, навыками, умениями, развитию мышления, творческих способностей, личностных качеств, необходимых для осуществления профессиональной деятельности 	</a:t>
            </a:r>
          </a:p>
          <a:p>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72D19C-3BA8-4DEE-BD13-7B730D989496}"/>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B2C0C713-C8A3-4EE3-A2A9-22C943FFFC8F}"/>
              </a:ext>
            </a:extLst>
          </p:cNvPr>
          <p:cNvSpPr>
            <a:spLocks noGrp="1"/>
          </p:cNvSpPr>
          <p:nvPr>
            <p:ph idx="1"/>
          </p:nvPr>
        </p:nvSpPr>
        <p:spPr/>
        <p:txBody>
          <a:bodyPr/>
          <a:lstStyle/>
          <a:p>
            <a:r>
              <a:rPr lang="ru-RU" dirty="0"/>
              <a:t>Задание 4. </a:t>
            </a:r>
            <a:endParaRPr lang="en-US" dirty="0"/>
          </a:p>
          <a:p>
            <a:r>
              <a:rPr lang="ru-RU" dirty="0"/>
              <a:t>Разделить процесс обучения и результат – обученность.</a:t>
            </a:r>
          </a:p>
          <a:p>
            <a:r>
              <a:rPr lang="ru-RU" dirty="0"/>
              <a:t>Выбор определений, наиболее точно отвечающих Вашим </a:t>
            </a:r>
            <a:r>
              <a:rPr lang="ru-RU" dirty="0" smtClean="0"/>
              <a:t>представлениям</a:t>
            </a:r>
          </a:p>
          <a:p>
            <a:r>
              <a:rPr lang="ru-RU" dirty="0" smtClean="0"/>
              <a:t>Привести примеры реализации выбранных Вами определений в Вашем предмете или </a:t>
            </a:r>
            <a:r>
              <a:rPr lang="ru-RU" dirty="0" err="1" smtClean="0"/>
              <a:t>уч</a:t>
            </a:r>
            <a:r>
              <a:rPr lang="ru-RU" dirty="0" smtClean="0"/>
              <a:t>. процессе</a:t>
            </a:r>
            <a:endParaRPr lang="ru-RU" dirty="0"/>
          </a:p>
        </p:txBody>
      </p:sp>
    </p:spTree>
    <p:extLst>
      <p:ext uri="{BB962C8B-B14F-4D97-AF65-F5344CB8AC3E}">
        <p14:creationId xmlns="" xmlns:p14="http://schemas.microsoft.com/office/powerpoint/2010/main" val="9421035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r>
              <a:rPr lang="ru-RU" sz="2400" dirty="0" smtClean="0"/>
              <a:t>Современные образовательные парадигмы</a:t>
            </a:r>
            <a:endParaRPr lang="ru-RU" sz="2400" dirty="0"/>
          </a:p>
        </p:txBody>
      </p:sp>
      <p:pic>
        <p:nvPicPr>
          <p:cNvPr id="4" name="Содержимое 3" descr="C:\Users\user\AppData\Local\Microsoft\Windows\Temporary Internet Files\Content.Word\20170410_112511.jpg"/>
          <p:cNvPicPr>
            <a:picLocks noGrp="1"/>
          </p:cNvPicPr>
          <p:nvPr>
            <p:ph idx="1"/>
          </p:nvPr>
        </p:nvPicPr>
        <p:blipFill>
          <a:blip r:embed="rId2" cstate="print"/>
          <a:srcRect/>
          <a:stretch>
            <a:fillRect/>
          </a:stretch>
        </p:blipFill>
        <p:spPr bwMode="auto">
          <a:xfrm>
            <a:off x="107504" y="764704"/>
            <a:ext cx="835292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t>Образовательные парадигмы</a:t>
            </a:r>
            <a:endParaRPr lang="ru-RU"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1052736"/>
            <a:ext cx="9144000"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778098"/>
          </a:xfrm>
        </p:spPr>
        <p:txBody>
          <a:bodyPr>
            <a:noAutofit/>
          </a:bodyPr>
          <a:lstStyle/>
          <a:p>
            <a:r>
              <a:rPr lang="ru-RU" sz="4000" dirty="0"/>
              <a:t>Мотивы совершенствования системы ВО и аспирантуры </a:t>
            </a:r>
            <a:br>
              <a:rPr lang="ru-RU" sz="4000" dirty="0"/>
            </a:b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a:t> в современных условиях стране требуются такие специалисты, которые не только не "выпускаются" на сегодняшний день, но для обучения которых наша образовательная система еще не создала научно-методическую базу;  (надо создать)</a:t>
            </a:r>
          </a:p>
          <a:p>
            <a:r>
              <a:rPr lang="ru-RU" dirty="0"/>
              <a:t>чрезмерное увлечение профессиональной подготовкой шло в ущерб общему духовному и культурному развитию личности;(не только научная подготовка)</a:t>
            </a:r>
          </a:p>
          <a:p>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84"/>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самом общем виде усвоение определяется как процесс приема, смысловой переработки, сохранения полученных знаний и применения их в новых ситуациях решения практических и теоретических задач, т.е. использования этих знаний в форме умения на основе этих знаний решать новые задачи</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Зимняя И.А. Педагогическая психология. - Ростов-на-Дону:Феникс,1997.-480с</a:t>
            </a:r>
            <a:r>
              <a:rPr kumimoji="0" lang="ru-RU" sz="1200" b="0" i="0" u="none" strike="noStrike" cap="none" normalizeH="0" baseline="0" dirty="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lang="ru-RU" sz="2400" dirty="0"/>
              <a:t>Основная задача обучения состоит не столько в заучивании огромной массы информации, сколько в том, чтобы научить этой информацией пользоваться. Обилие базовых знаний без их использования – просто груз. Важнее научить учиться и использовать знания. Можно владеть лишь топором и рубанком и быть виртуозным плотником, а можно иметь целый амбар инструментов, с которыми не умеешь обращаться, и быть никем</a:t>
            </a:r>
          </a:p>
          <a:p>
            <a:pPr lvl="0" eaLnBrk="0" fontAlgn="base" hangingPunct="0">
              <a:spcBef>
                <a:spcPct val="0"/>
              </a:spcBef>
              <a:spcAft>
                <a:spcPct val="0"/>
              </a:spcAft>
            </a:pPr>
            <a:r>
              <a:rPr kumimoji="0" lang="ru-RU" sz="2400" b="0" i="0" u="none" strike="noStrike" cap="none" normalizeH="0" baseline="0" dirty="0">
                <a:ln>
                  <a:noFill/>
                </a:ln>
                <a:solidFill>
                  <a:schemeClr val="tx1"/>
                </a:solidFill>
                <a:effectLst/>
                <a:latin typeface="Arial" pitchFamily="34" charset="0"/>
                <a:cs typeface="Arial" pitchFamily="34" charset="0"/>
              </a:rPr>
              <a:t>Беляева Е.</a:t>
            </a:r>
          </a:p>
        </p:txBody>
      </p:sp>
    </p:spTree>
    <p:extLst>
      <p:ext uri="{BB962C8B-B14F-4D97-AF65-F5344CB8AC3E}">
        <p14:creationId xmlns="" xmlns:p14="http://schemas.microsoft.com/office/powerpoint/2010/main" val="3021577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915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Чтобы обучение было эффективным нужно один раз услышать, трижды прочитать и семь раз рассказать другому. Примерно на пятом-шестом разе объяснения наступает просветление и понимание того, о чём говоришь. </a:t>
            </a:r>
            <a:b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Почему именно этот вариант эффективен - не могу объяснить. Но по собственному опыту знаю, что это так.</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Соотношения знаний и творчества в обучении может быть следующим: сначала обучение, потом творчество. Не имея каких-либо базовых знаний, умений и навыков невозможно создавать. Потому что нет инструментов для творчества.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Пример. Танцевать какой-то танец можно лишь тогда, когда выучил базовый шаг до автоматизма. Тогда появляется возможность тратить драгоценное время на обдумывание самого танца и танцевать, а не делать шаги. Не зная основ, танца не будет совсем</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a:latin typeface="Arial" pitchFamily="34" charset="0"/>
                <a:cs typeface="Arial" pitchFamily="34" charset="0"/>
              </a:rPr>
              <a:t>Беляева Е.</a:t>
            </a:r>
            <a:r>
              <a:rPr kumimoji="0" lang="ru-RU"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 xmlns:p14="http://schemas.microsoft.com/office/powerpoint/2010/main" val="35553764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611560" y="476672"/>
            <a:ext cx="7632848" cy="5976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A7B4EF9-3B87-4BF0-8ACE-67F0DD548C3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F969A762-84C4-4E61-91EE-4E194C3857F1}"/>
              </a:ext>
            </a:extLst>
          </p:cNvPr>
          <p:cNvSpPr>
            <a:spLocks noGrp="1"/>
          </p:cNvSpPr>
          <p:nvPr>
            <p:ph idx="1"/>
          </p:nvPr>
        </p:nvSpPr>
        <p:spPr/>
        <p:txBody>
          <a:bodyPr/>
          <a:lstStyle/>
          <a:p>
            <a:r>
              <a:rPr lang="ru-RU" dirty="0"/>
              <a:t>Задание 5. заполнить третий столбец и описать Ваше мнение о сущности учебного процесса. Дать оценку представленным выше парадигмам.</a:t>
            </a:r>
          </a:p>
        </p:txBody>
      </p:sp>
    </p:spTree>
    <p:extLst>
      <p:ext uri="{BB962C8B-B14F-4D97-AF65-F5344CB8AC3E}">
        <p14:creationId xmlns="" xmlns:p14="http://schemas.microsoft.com/office/powerpoint/2010/main" val="7921356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Методическая компетентность </a:t>
            </a:r>
          </a:p>
        </p:txBody>
      </p:sp>
      <p:sp>
        <p:nvSpPr>
          <p:cNvPr id="3" name="Содержимое 2"/>
          <p:cNvSpPr>
            <a:spLocks noGrp="1"/>
          </p:cNvSpPr>
          <p:nvPr>
            <p:ph idx="1"/>
          </p:nvPr>
        </p:nvSpPr>
        <p:spPr/>
        <p:txBody>
          <a:bodyPr>
            <a:normAutofit fontScale="92500" lnSpcReduction="20000"/>
          </a:bodyPr>
          <a:lstStyle/>
          <a:p>
            <a:pPr lvl="0"/>
            <a:r>
              <a:rPr lang="ru-RU" dirty="0"/>
              <a:t>«</a:t>
            </a:r>
            <a:r>
              <a:rPr lang="ru-RU" i="1" dirty="0" err="1"/>
              <a:t>general</a:t>
            </a:r>
            <a:r>
              <a:rPr lang="ru-RU" i="1" dirty="0"/>
              <a:t> </a:t>
            </a:r>
            <a:r>
              <a:rPr lang="ru-RU" i="1" dirty="0" err="1"/>
              <a:t>pedagogical</a:t>
            </a:r>
            <a:r>
              <a:rPr lang="ru-RU" i="1" dirty="0"/>
              <a:t> </a:t>
            </a:r>
            <a:r>
              <a:rPr lang="ru-RU" i="1" dirty="0" err="1"/>
              <a:t>knowledge</a:t>
            </a:r>
            <a:r>
              <a:rPr lang="ru-RU" dirty="0"/>
              <a:t>», общие педагогические знания, общую педагогическую компетентность (</a:t>
            </a:r>
            <a:r>
              <a:rPr lang="en-US" dirty="0"/>
              <a:t>GPK</a:t>
            </a:r>
            <a:r>
              <a:rPr lang="ru-RU" dirty="0"/>
              <a:t>), </a:t>
            </a:r>
          </a:p>
          <a:p>
            <a:pPr lvl="0"/>
            <a:r>
              <a:rPr lang="ru-RU" dirty="0"/>
              <a:t>«</a:t>
            </a:r>
            <a:r>
              <a:rPr lang="ru-RU" i="1" dirty="0" err="1"/>
              <a:t>content</a:t>
            </a:r>
            <a:r>
              <a:rPr lang="ru-RU" i="1" dirty="0"/>
              <a:t> </a:t>
            </a:r>
            <a:r>
              <a:rPr lang="ru-RU" i="1" dirty="0" err="1"/>
              <a:t>knowledge</a:t>
            </a:r>
            <a:r>
              <a:rPr lang="ru-RU" dirty="0"/>
              <a:t>», знание научных основ преподаваемого предмета, предметную компетентность (СК), </a:t>
            </a:r>
          </a:p>
          <a:p>
            <a:r>
              <a:rPr lang="ru-RU" dirty="0"/>
              <a:t>«</a:t>
            </a:r>
            <a:r>
              <a:rPr lang="ru-RU" i="1" dirty="0" err="1"/>
              <a:t>teachers</a:t>
            </a:r>
            <a:r>
              <a:rPr lang="ru-RU" i="1" dirty="0"/>
              <a:t>’ </a:t>
            </a:r>
            <a:r>
              <a:rPr lang="ru-RU" i="1" dirty="0" err="1"/>
              <a:t>pedagogical</a:t>
            </a:r>
            <a:r>
              <a:rPr lang="ru-RU" i="1" dirty="0"/>
              <a:t> </a:t>
            </a:r>
            <a:r>
              <a:rPr lang="ru-RU" i="1" dirty="0" err="1"/>
              <a:t>content</a:t>
            </a:r>
            <a:r>
              <a:rPr lang="ru-RU" i="1" dirty="0"/>
              <a:t> </a:t>
            </a:r>
            <a:r>
              <a:rPr lang="ru-RU" i="1" dirty="0" err="1"/>
              <a:t>knowledge</a:t>
            </a:r>
            <a:r>
              <a:rPr lang="ru-RU" dirty="0"/>
              <a:t>» (PCK), в свободном переводе на русский язык, знания о способах преподавания предмета, или методическую компетентность преподавателя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en-US" i="1" u="sng" dirty="0"/>
              <a:t>Sadler</a:t>
            </a:r>
            <a:r>
              <a:rPr lang="ru-RU" dirty="0"/>
              <a:t> </a:t>
            </a:r>
            <a:r>
              <a:rPr lang="en-US" i="1" dirty="0"/>
              <a:t>P. M</a:t>
            </a:r>
            <a:r>
              <a:rPr lang="ru-RU" i="1" dirty="0"/>
              <a:t>. </a:t>
            </a:r>
            <a:r>
              <a:rPr lang="en-US" dirty="0"/>
              <a:t>The Influence of Teachers’ Knowledge on Student Learning in Middle School Physical Science Classrooms // American Educational Research Journal. October 2013.  Vol. 50: No.5. pp.1020-1049</a:t>
            </a:r>
            <a:endParaRPr lang="ru-RU" dirty="0"/>
          </a:p>
          <a:p>
            <a:pPr lvl="0"/>
            <a:r>
              <a:rPr lang="en-US" i="1" dirty="0"/>
              <a:t>Kind V.</a:t>
            </a:r>
            <a:r>
              <a:rPr lang="en-US" dirty="0"/>
              <a:t> Pedagogical content knowledge in science education: perspectives and potential for progress // Studies in Science Education. Volume 45, Issue 2, 2009. P</a:t>
            </a:r>
            <a:r>
              <a:rPr lang="ru-RU" dirty="0"/>
              <a:t>.</a:t>
            </a:r>
            <a:r>
              <a:rPr lang="en-US" dirty="0"/>
              <a:t> 169-204</a:t>
            </a:r>
            <a:endParaRPr lang="ru-RU" dirty="0"/>
          </a:p>
          <a:p>
            <a:r>
              <a:rPr lang="en-US" i="1" dirty="0" err="1"/>
              <a:t>Loughrana</a:t>
            </a:r>
            <a:r>
              <a:rPr lang="en-US" i="1" dirty="0"/>
              <a:t> J</a:t>
            </a:r>
            <a:r>
              <a:rPr lang="ru-RU" i="1" dirty="0"/>
              <a:t>. </a:t>
            </a:r>
            <a:r>
              <a:rPr lang="ru-RU" dirty="0"/>
              <a:t> </a:t>
            </a:r>
            <a:r>
              <a:rPr lang="en-US" dirty="0"/>
              <a:t>Exploring Pedagogical Content Knowledge in Science Teacher Education // International Journal of Science Education. Volume 30, Issue 10, 2008. pages 1301-1320</a:t>
            </a:r>
            <a:endParaRPr lang="ru-RU" dirty="0"/>
          </a:p>
          <a:p>
            <a:r>
              <a:rPr lang="en-US" i="1" dirty="0"/>
              <a:t>Krauss</a:t>
            </a:r>
            <a:r>
              <a:rPr lang="ru-RU" i="1" dirty="0"/>
              <a:t> </a:t>
            </a:r>
            <a:r>
              <a:rPr lang="en-US" i="1" dirty="0"/>
              <a:t>F. </a:t>
            </a:r>
            <a:r>
              <a:rPr lang="en-US" dirty="0"/>
              <a:t>Pedagogical content knowledge and content knowledge of secondary mathematics teachers// Journal of Educational Psychology, </a:t>
            </a:r>
            <a:r>
              <a:rPr lang="en-US" dirty="0" err="1"/>
              <a:t>Vol</a:t>
            </a:r>
            <a:r>
              <a:rPr lang="en-US" dirty="0"/>
              <a:t> 100(3), Aug 2008, 716-725.</a:t>
            </a:r>
            <a:endParaRPr lang="ru-RU" dirty="0"/>
          </a:p>
          <a:p>
            <a:pPr lvl="0"/>
            <a:endParaRPr lang="ru-RU" b="1" dirty="0"/>
          </a:p>
          <a:p>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РСК</a:t>
            </a:r>
          </a:p>
        </p:txBody>
      </p:sp>
      <p:sp>
        <p:nvSpPr>
          <p:cNvPr id="3" name="Содержимое 2"/>
          <p:cNvSpPr>
            <a:spLocks noGrp="1"/>
          </p:cNvSpPr>
          <p:nvPr>
            <p:ph idx="1"/>
          </p:nvPr>
        </p:nvSpPr>
        <p:spPr/>
        <p:txBody>
          <a:bodyPr>
            <a:normAutofit fontScale="70000" lnSpcReduction="20000"/>
          </a:bodyPr>
          <a:lstStyle/>
          <a:p>
            <a:r>
              <a:rPr lang="ru-RU" dirty="0"/>
              <a:t>В настоящее время общепринято, что именно эта категория отличает содержание знаний и умений специалиста-учителя, описывает уникальную интеграцию знаний учителями содержания изучаемого предмета и их общих педагогических знаний, определяет умения логически обоснованно конструировать и реализовывать учебный процесс для конкретной дидактической ситуации с учетом психологических механизмов усвоения. </a:t>
            </a:r>
            <a:r>
              <a:rPr lang="en-US" dirty="0"/>
              <a:t>PCK</a:t>
            </a:r>
            <a:r>
              <a:rPr lang="ru-RU" dirty="0"/>
              <a:t> охватывает способность учителей адаптировать содержание тем и вопросов учебного предмета, делая их пригодными для усвоения различными группами учащихся с различными способностями, интересами, а также способность и умение преподавателя представить темы предмета в виде, удобном для усвоения</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t>Уровни методической компетентности преподавателя (РСК</a:t>
            </a:r>
            <a:r>
              <a:rPr lang="ru-RU" dirty="0"/>
              <a:t>)</a:t>
            </a:r>
          </a:p>
        </p:txBody>
      </p:sp>
      <p:sp>
        <p:nvSpPr>
          <p:cNvPr id="3" name="Содержимое 2"/>
          <p:cNvSpPr>
            <a:spLocks noGrp="1"/>
          </p:cNvSpPr>
          <p:nvPr>
            <p:ph idx="1"/>
          </p:nvPr>
        </p:nvSpPr>
        <p:spPr/>
        <p:txBody>
          <a:bodyPr>
            <a:normAutofit fontScale="55000" lnSpcReduction="20000"/>
          </a:bodyPr>
          <a:lstStyle/>
          <a:p>
            <a:r>
              <a:rPr lang="ru-RU" b="1" i="1" dirty="0"/>
              <a:t>Первый (эмпирический) уровень. </a:t>
            </a:r>
            <a:r>
              <a:rPr lang="ru-RU" dirty="0"/>
              <a:t>Учитель имеет определенную сумму знаний, но в своей практической деятельности руководствуется готовыми разработками, рекомендациями, не умея самостоятельно анализировать и конструировать учебный процесс, находить обоснованное теоретически, а не эмпирическое решение инновационной педагогической задачи.</a:t>
            </a:r>
          </a:p>
          <a:p>
            <a:r>
              <a:rPr lang="ru-RU" b="1" i="1" dirty="0"/>
              <a:t>Второй (конструктивный) уровень. </a:t>
            </a:r>
            <a:r>
              <a:rPr lang="ru-RU" dirty="0"/>
              <a:t>Учитель осуществляет на теоретической основе осмысление цели инновационных действий, ожидаемых результатов внедрения инноваций, условий их выполнения. Педагог, основываясь на существующих методических рекомендациях, готовых разработках, может проанализировать предложенные решения на теоретической основе и осознанно выбрать последовательность применения педагогического инструментария для решения инновационной педагогической задачи.</a:t>
            </a:r>
          </a:p>
          <a:p>
            <a:r>
              <a:rPr lang="ru-RU" b="1" i="1" dirty="0"/>
              <a:t>Третий (творческий) уровень. </a:t>
            </a:r>
            <a:r>
              <a:rPr lang="ru-RU" dirty="0"/>
              <a:t>Учитель самостоятельно конструирует учебный процесс, свободно применяя в практической деятельности теоретические основы (в области фундаментальной науки, методики преподавания предмета и психолого-педагогической науки) педагогической деятельности, находит обоснованное решение инновационной педагогической и дидактической задачи, ориентируется на достижение требуемого уровня предметных умений и развитие учащихся.</a:t>
            </a:r>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Дидактическая система</a:t>
            </a:r>
          </a:p>
        </p:txBody>
      </p:sp>
      <p:sp>
        <p:nvSpPr>
          <p:cNvPr id="3" name="Содержимое 2"/>
          <p:cNvSpPr>
            <a:spLocks noGrp="1"/>
          </p:cNvSpPr>
          <p:nvPr>
            <p:ph idx="1"/>
          </p:nvPr>
        </p:nvSpPr>
        <p:spPr>
          <a:xfrm>
            <a:off x="457200" y="908720"/>
            <a:ext cx="8229600" cy="5217443"/>
          </a:xfrm>
        </p:spPr>
        <p:txBody>
          <a:bodyPr/>
          <a:lstStyle/>
          <a:p>
            <a:endParaRPr lang="ru-RU" dirty="0"/>
          </a:p>
        </p:txBody>
      </p:sp>
      <p:sp>
        <p:nvSpPr>
          <p:cNvPr id="4" name="Прямоугольник 3"/>
          <p:cNvSpPr/>
          <p:nvPr/>
        </p:nvSpPr>
        <p:spPr>
          <a:xfrm>
            <a:off x="2627784" y="1412776"/>
            <a:ext cx="40324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Смысл образования</a:t>
            </a:r>
          </a:p>
        </p:txBody>
      </p:sp>
      <p:sp>
        <p:nvSpPr>
          <p:cNvPr id="5" name="Прямоугольник 4"/>
          <p:cNvSpPr/>
          <p:nvPr/>
        </p:nvSpPr>
        <p:spPr>
          <a:xfrm>
            <a:off x="2699792" y="2636912"/>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Цели обучения </a:t>
            </a:r>
          </a:p>
        </p:txBody>
      </p:sp>
      <p:sp>
        <p:nvSpPr>
          <p:cNvPr id="6" name="Прямоугольник 5"/>
          <p:cNvSpPr/>
          <p:nvPr/>
        </p:nvSpPr>
        <p:spPr>
          <a:xfrm>
            <a:off x="3203848" y="3284984"/>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Образовательные технологии. Методы, формы</a:t>
            </a:r>
          </a:p>
        </p:txBody>
      </p:sp>
      <p:sp>
        <p:nvSpPr>
          <p:cNvPr id="7" name="Прямоугольник 6"/>
          <p:cNvSpPr/>
          <p:nvPr/>
        </p:nvSpPr>
        <p:spPr>
          <a:xfrm>
            <a:off x="5868144" y="4581128"/>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 средства</a:t>
            </a:r>
          </a:p>
        </p:txBody>
      </p:sp>
      <p:sp>
        <p:nvSpPr>
          <p:cNvPr id="8" name="Прямоугольник 7"/>
          <p:cNvSpPr/>
          <p:nvPr/>
        </p:nvSpPr>
        <p:spPr>
          <a:xfrm>
            <a:off x="467544" y="43651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Содержание обучения</a:t>
            </a:r>
          </a:p>
        </p:txBody>
      </p:sp>
      <p:sp>
        <p:nvSpPr>
          <p:cNvPr id="9" name="Прямоугольник 8"/>
          <p:cNvSpPr/>
          <p:nvPr/>
        </p:nvSpPr>
        <p:spPr>
          <a:xfrm>
            <a:off x="3131840" y="5157192"/>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Результат обучения</a:t>
            </a:r>
          </a:p>
        </p:txBody>
      </p:sp>
      <p:cxnSp>
        <p:nvCxnSpPr>
          <p:cNvPr id="11" name="Прямая со стрелкой 10"/>
          <p:cNvCxnSpPr/>
          <p:nvPr/>
        </p:nvCxnSpPr>
        <p:spPr>
          <a:xfrm flipH="1">
            <a:off x="1763688" y="3140968"/>
            <a:ext cx="1224136" cy="122413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96136" y="3140968"/>
            <a:ext cx="720080"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8" idx="3"/>
            <a:endCxn id="7" idx="1"/>
          </p:cNvCxnSpPr>
          <p:nvPr/>
        </p:nvCxnSpPr>
        <p:spPr>
          <a:xfrm>
            <a:off x="3419872" y="4689140"/>
            <a:ext cx="2448272" cy="14401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99792" y="3933056"/>
            <a:ext cx="504056"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2"/>
            <a:endCxn id="9" idx="0"/>
          </p:cNvCxnSpPr>
          <p:nvPr/>
        </p:nvCxnSpPr>
        <p:spPr>
          <a:xfrm>
            <a:off x="4499992" y="4293096"/>
            <a:ext cx="0"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5868144" y="5085184"/>
            <a:ext cx="1296144"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55976" y="2060848"/>
            <a:ext cx="0"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Стрелка углом вверх 32"/>
          <p:cNvSpPr/>
          <p:nvPr/>
        </p:nvSpPr>
        <p:spPr>
          <a:xfrm>
            <a:off x="5868144" y="3068960"/>
            <a:ext cx="504056" cy="24482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4" name="Содержимое 3" descr="https://avatars.mds.yandex.net/get-pdb/1908156/a7038549-a1df-494f-99a2-a806ab3d7e5b/s1200"/>
          <p:cNvPicPr>
            <a:picLocks noGrp="1"/>
          </p:cNvPicPr>
          <p:nvPr>
            <p:ph idx="1"/>
          </p:nvPr>
        </p:nvPicPr>
        <p:blipFill>
          <a:blip r:embed="rId2" cstate="print"/>
          <a:srcRect/>
          <a:stretch>
            <a:fillRect/>
          </a:stretch>
        </p:blipFill>
        <p:spPr bwMode="auto">
          <a:xfrm>
            <a:off x="467544" y="620688"/>
            <a:ext cx="7758794" cy="5534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ВО</a:t>
            </a:r>
          </a:p>
        </p:txBody>
      </p:sp>
      <p:graphicFrame>
        <p:nvGraphicFramePr>
          <p:cNvPr id="4" name="Содержимое 3"/>
          <p:cNvGraphicFramePr>
            <a:graphicFrameLocks noGrp="1"/>
          </p:cNvGraphicFramePr>
          <p:nvPr>
            <p:ph idx="1"/>
          </p:nvPr>
        </p:nvGraphicFramePr>
        <p:xfrm>
          <a:off x="457200" y="1600200"/>
          <a:ext cx="8229600" cy="419608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gridSpan="2">
                  <a:txBody>
                    <a:bodyPr/>
                    <a:lstStyle/>
                    <a:p>
                      <a:pPr algn="ctr">
                        <a:spcAft>
                          <a:spcPts val="0"/>
                        </a:spcAft>
                      </a:pPr>
                      <a:r>
                        <a:rPr lang="ru-RU" sz="1600" dirty="0">
                          <a:latin typeface="Times New Roman"/>
                          <a:ea typeface="Times New Roman"/>
                        </a:rPr>
                        <a:t>Докторантура</a:t>
                      </a:r>
                      <a:endParaRPr lang="ru-RU" sz="1200" dirty="0">
                        <a:latin typeface="Times New Roman"/>
                        <a:ea typeface="Times New Roman"/>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370840">
                <a:tc gridSpan="2">
                  <a:txBody>
                    <a:bodyPr/>
                    <a:lstStyle/>
                    <a:p>
                      <a:pPr algn="ctr">
                        <a:spcAft>
                          <a:spcPts val="0"/>
                        </a:spcAft>
                      </a:pPr>
                      <a:r>
                        <a:rPr lang="ru-RU" sz="1600">
                          <a:latin typeface="Times New Roman"/>
                          <a:ea typeface="Times New Roman"/>
                        </a:rPr>
                        <a:t>Институты переподготовки, повышения квалификации</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 xmlns:a16="http://schemas.microsoft.com/office/drawing/2014/main" val="10001"/>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endParaRPr lang="ru-RU" sz="1600">
                        <a:latin typeface="Times New Roman"/>
                        <a:ea typeface="Times New Roman"/>
                      </a:endParaRPr>
                    </a:p>
                  </a:txBody>
                  <a:tcPr marL="68580" marR="68580" marT="0" marB="0"/>
                </a:tc>
                <a:extLst>
                  <a:ext uri="{0D108BD9-81ED-4DB2-BD59-A6C34878D82A}">
                    <a16:rowId xmlns="" xmlns:a16="http://schemas.microsoft.com/office/drawing/2014/main" val="10002"/>
                  </a:ext>
                </a:extLst>
              </a:tr>
              <a:tr h="370840">
                <a:tc gridSpan="2">
                  <a:txBody>
                    <a:bodyPr/>
                    <a:lstStyle/>
                    <a:p>
                      <a:pPr algn="ctr">
                        <a:spcAft>
                          <a:spcPts val="0"/>
                        </a:spcAft>
                      </a:pPr>
                      <a:r>
                        <a:rPr lang="ru-RU" sz="1600">
                          <a:latin typeface="Times New Roman"/>
                          <a:ea typeface="Times New Roman"/>
                        </a:rPr>
                        <a:t>АСПИРАНТУРА</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 xmlns:a16="http://schemas.microsoft.com/office/drawing/2014/main" val="10003"/>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Магистр</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algn="l">
                        <a:spcAft>
                          <a:spcPts val="0"/>
                        </a:spcAft>
                      </a:pPr>
                      <a:r>
                        <a:rPr lang="ru-RU" sz="1600">
                          <a:latin typeface="Times New Roman"/>
                          <a:ea typeface="Times New Roman"/>
                        </a:rPr>
                        <a:t>Дипломированный</a:t>
                      </a:r>
                      <a:endParaRPr lang="ru-RU" sz="1200">
                        <a:latin typeface="Times New Roman"/>
                        <a:ea typeface="Times New Roman"/>
                      </a:endParaRPr>
                    </a:p>
                    <a:p>
                      <a:pPr algn="l">
                        <a:spcAft>
                          <a:spcPts val="0"/>
                        </a:spcAft>
                      </a:pPr>
                      <a:r>
                        <a:rPr lang="ru-RU" sz="1600">
                          <a:latin typeface="Times New Roman"/>
                          <a:ea typeface="Times New Roman"/>
                        </a:rPr>
                        <a:t>специалист</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1</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6"/>
                  </a:ext>
                </a:extLst>
              </a:tr>
              <a:tr h="370840">
                <a:tc>
                  <a:txBody>
                    <a:bodyPr/>
                    <a:lstStyle/>
                    <a:p>
                      <a:pPr algn="l">
                        <a:spcAft>
                          <a:spcPts val="0"/>
                        </a:spcAft>
                      </a:pPr>
                      <a:r>
                        <a:rPr lang="ru-RU" sz="1600">
                          <a:latin typeface="Times New Roman"/>
                          <a:ea typeface="Times New Roman"/>
                        </a:rPr>
                        <a:t>5</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Бакалавр</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7"/>
                  </a:ext>
                </a:extLst>
              </a:tr>
              <a:tr h="370840">
                <a:tc>
                  <a:txBody>
                    <a:bodyPr/>
                    <a:lstStyle/>
                    <a:p>
                      <a:pPr algn="l">
                        <a:spcAft>
                          <a:spcPts val="0"/>
                        </a:spcAft>
                      </a:pPr>
                      <a:r>
                        <a:rPr lang="ru-RU" sz="1600" dirty="0">
                          <a:latin typeface="Times New Roman"/>
                          <a:ea typeface="Times New Roman"/>
                        </a:rPr>
                        <a:t>4</a:t>
                      </a:r>
                      <a:endParaRPr lang="ru-RU" sz="1200" dirty="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4</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8"/>
                  </a:ext>
                </a:extLst>
              </a:tr>
              <a:tr h="370840">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extLst>
                  <a:ext uri="{0D108BD9-81ED-4DB2-BD59-A6C34878D82A}">
                    <a16:rowId xmlns="" xmlns:a16="http://schemas.microsoft.com/office/drawing/2014/main" val="10009"/>
                  </a:ext>
                </a:extLst>
              </a:tr>
              <a:tr h="370840">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tc>
                  <a:txBody>
                    <a:bodyPr/>
                    <a:lstStyle/>
                    <a:p>
                      <a:pPr algn="l">
                        <a:spcAft>
                          <a:spcPts val="0"/>
                        </a:spcAft>
                      </a:pPr>
                      <a:r>
                        <a:rPr lang="ru-RU" sz="1600" dirty="0">
                          <a:latin typeface="Times New Roman"/>
                          <a:ea typeface="Times New Roman"/>
                        </a:rPr>
                        <a:t>2</a:t>
                      </a:r>
                      <a:endParaRPr lang="ru-RU" sz="1200" dirty="0">
                        <a:latin typeface="Times New Roman"/>
                        <a:ea typeface="Times New Roman"/>
                      </a:endParaRPr>
                    </a:p>
                  </a:txBody>
                  <a:tcPr marL="68580" marR="68580" marT="0" marB="0"/>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slide/j/jGqtPBcyafXN3KeWmlOSHpYh8JdEFwMu5k60vg/slide-18.jpg"/>
          <p:cNvPicPr>
            <a:picLocks noGrp="1"/>
          </p:cNvPicPr>
          <p:nvPr>
            <p:ph idx="1"/>
          </p:nvPr>
        </p:nvPicPr>
        <p:blipFill>
          <a:blip r:embed="rId2" cstate="print"/>
          <a:srcRect t="6898" b="25011"/>
          <a:stretch>
            <a:fillRect/>
          </a:stretch>
        </p:blipFill>
        <p:spPr bwMode="auto">
          <a:xfrm>
            <a:off x="1450848" y="1196753"/>
            <a:ext cx="6242304" cy="4258272"/>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Алгоритм конструирования учебного процесса (ОПК 6)- обоснованно и т.д.</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70892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Содержание</a:t>
            </a:r>
          </a:p>
          <a:p>
            <a:pPr algn="ctr"/>
            <a:r>
              <a:rPr lang="ru-RU" dirty="0"/>
              <a:t>(РСК)</a:t>
            </a:r>
          </a:p>
        </p:txBody>
      </p:sp>
      <p:sp>
        <p:nvSpPr>
          <p:cNvPr id="9" name="Прямоугольник 8"/>
          <p:cNvSpPr/>
          <p:nvPr/>
        </p:nvSpPr>
        <p:spPr>
          <a:xfrm>
            <a:off x="2411760"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Цели</a:t>
            </a:r>
          </a:p>
        </p:txBody>
      </p:sp>
      <p:sp>
        <p:nvSpPr>
          <p:cNvPr id="10" name="Прямоугольник 9"/>
          <p:cNvSpPr/>
          <p:nvPr/>
        </p:nvSpPr>
        <p:spPr>
          <a:xfrm>
            <a:off x="3635896" y="2924944"/>
            <a:ext cx="1080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Методы</a:t>
            </a:r>
          </a:p>
        </p:txBody>
      </p:sp>
      <p:sp>
        <p:nvSpPr>
          <p:cNvPr id="11" name="Прямоугольник 10"/>
          <p:cNvSpPr/>
          <p:nvPr/>
        </p:nvSpPr>
        <p:spPr>
          <a:xfrm>
            <a:off x="5868144"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Средства</a:t>
            </a:r>
          </a:p>
        </p:txBody>
      </p:sp>
      <p:sp>
        <p:nvSpPr>
          <p:cNvPr id="12" name="Прямоугольник 11"/>
          <p:cNvSpPr/>
          <p:nvPr/>
        </p:nvSpPr>
        <p:spPr>
          <a:xfrm>
            <a:off x="7020272" y="2852936"/>
            <a:ext cx="1346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Результат обучения</a:t>
            </a:r>
          </a:p>
        </p:txBody>
      </p:sp>
      <p:sp>
        <p:nvSpPr>
          <p:cNvPr id="13" name="Прямоугольник 12"/>
          <p:cNvSpPr/>
          <p:nvPr/>
        </p:nvSpPr>
        <p:spPr>
          <a:xfrm>
            <a:off x="4860032"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Формы</a:t>
            </a:r>
          </a:p>
        </p:txBody>
      </p:sp>
      <p:cxnSp>
        <p:nvCxnSpPr>
          <p:cNvPr id="15" name="Прямая со стрелкой 14"/>
          <p:cNvCxnSpPr/>
          <p:nvPr/>
        </p:nvCxnSpPr>
        <p:spPr>
          <a:xfrm flipV="1">
            <a:off x="1763688" y="3140968"/>
            <a:ext cx="5256584"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2" idx="0"/>
          </p:cNvCxnSpPr>
          <p:nvPr/>
        </p:nvCxnSpPr>
        <p:spPr>
          <a:xfrm rot="16200000" flipV="1">
            <a:off x="4764596" y="-75964"/>
            <a:ext cx="144016" cy="5713784"/>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D9D59FA-0612-4178-AABA-E45262482DF8}"/>
              </a:ext>
            </a:extLst>
          </p:cNvPr>
          <p:cNvSpPr>
            <a:spLocks noGrp="1"/>
          </p:cNvSpPr>
          <p:nvPr>
            <p:ph type="title"/>
          </p:nvPr>
        </p:nvSpPr>
        <p:spPr/>
        <p:txBody>
          <a:bodyPr/>
          <a:lstStyle/>
          <a:p>
            <a:r>
              <a:rPr lang="ru-RU" dirty="0" smtClean="0"/>
              <a:t>Методы обучения</a:t>
            </a:r>
            <a:endParaRPr lang="ru-RU" dirty="0"/>
          </a:p>
        </p:txBody>
      </p:sp>
      <p:sp>
        <p:nvSpPr>
          <p:cNvPr id="3" name="Объект 2">
            <a:extLst>
              <a:ext uri="{FF2B5EF4-FFF2-40B4-BE49-F238E27FC236}">
                <a16:creationId xmlns="" xmlns:a16="http://schemas.microsoft.com/office/drawing/2014/main" id="{E4E0D4E2-BC3F-4133-BADC-A63F36453DE7}"/>
              </a:ext>
            </a:extLst>
          </p:cNvPr>
          <p:cNvSpPr>
            <a:spLocks noGrp="1"/>
          </p:cNvSpPr>
          <p:nvPr>
            <p:ph idx="1"/>
          </p:nvPr>
        </p:nvSpPr>
        <p:spPr/>
        <p:txBody>
          <a:bodyPr/>
          <a:lstStyle/>
          <a:p>
            <a:r>
              <a:rPr lang="ru-RU" b="1" i="0" dirty="0">
                <a:solidFill>
                  <a:srgbClr val="333333"/>
                </a:solidFill>
                <a:effectLst/>
                <a:latin typeface="Arial" panose="020B0604020202020204" pitchFamily="34" charset="0"/>
              </a:rPr>
              <a:t>Метод –способ достижения цели </a:t>
            </a:r>
          </a:p>
          <a:p>
            <a:r>
              <a:rPr lang="ru-RU" b="1" i="0" dirty="0">
                <a:solidFill>
                  <a:srgbClr val="333333"/>
                </a:solidFill>
                <a:effectLst/>
                <a:latin typeface="Arial" panose="020B0604020202020204" pitchFamily="34" charset="0"/>
              </a:rPr>
              <a:t>Методы</a:t>
            </a:r>
            <a:r>
              <a:rPr lang="ru-RU" b="0" i="0" dirty="0">
                <a:solidFill>
                  <a:srgbClr val="333333"/>
                </a:solidFill>
                <a:effectLst/>
                <a:latin typeface="Arial" panose="020B0604020202020204" pitchFamily="34" charset="0"/>
              </a:rPr>
              <a:t>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 (от др.-греч. </a:t>
            </a:r>
            <a:r>
              <a:rPr lang="ru-RU" b="0" i="0" dirty="0" err="1">
                <a:solidFill>
                  <a:srgbClr val="333333"/>
                </a:solidFill>
                <a:effectLst/>
                <a:latin typeface="Arial" panose="020B0604020202020204" pitchFamily="34" charset="0"/>
              </a:rPr>
              <a:t>μέθοδος</a:t>
            </a:r>
            <a:r>
              <a:rPr lang="ru-RU" b="0" i="0" dirty="0">
                <a:solidFill>
                  <a:srgbClr val="333333"/>
                </a:solidFill>
                <a:effectLst/>
                <a:latin typeface="Arial" panose="020B0604020202020204" pitchFamily="34" charset="0"/>
              </a:rPr>
              <a:t> — путь) — способ взаимодействия между учителем и учениками, в результате которого происходит передача и усвоение знаний, умений и навыков, предусмотренных содержанием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a:t>
            </a:r>
          </a:p>
          <a:p>
            <a:pPr marL="0" indent="0">
              <a:buNone/>
            </a:pPr>
            <a:endParaRPr lang="ru-RU" dirty="0"/>
          </a:p>
        </p:txBody>
      </p:sp>
    </p:spTree>
    <p:extLst>
      <p:ext uri="{BB962C8B-B14F-4D97-AF65-F5344CB8AC3E}">
        <p14:creationId xmlns="" xmlns:p14="http://schemas.microsoft.com/office/powerpoint/2010/main" val="2606577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en-US" dirty="0" smtClean="0">
                <a:hlinkClick r:id="rId2"/>
              </a:rPr>
              <a:t>https://www.edsys.in/151-teaching-methods/</a:t>
            </a:r>
            <a:endParaRPr lang="en-US" dirty="0" smtClean="0"/>
          </a:p>
          <a:p>
            <a:pPr fontAlgn="base"/>
            <a:r>
              <a:rPr lang="ru-RU" dirty="0" smtClean="0"/>
              <a:t>Каждый учитель индивидуален с точки зрения своих способов, стилей и методов преподавания. Наилучшие методы обучения</a:t>
            </a:r>
            <a:r>
              <a:rPr lang="en-US" dirty="0" smtClean="0"/>
              <a:t> </a:t>
            </a:r>
            <a:r>
              <a:rPr lang="ru-RU" dirty="0" smtClean="0"/>
              <a:t>-это те, которые разрабатываются с учетом интересов учащихся и изучаемых предметов. Методы обучения могут быть ориентированы на преподавателя, ученика, содержание, интерактивные или </a:t>
            </a:r>
            <a:r>
              <a:rPr lang="ru-RU" dirty="0" err="1" smtClean="0"/>
              <a:t>партисипативные</a:t>
            </a:r>
            <a:r>
              <a:rPr lang="ru-RU" dirty="0" smtClean="0"/>
              <a:t>.</a:t>
            </a:r>
          </a:p>
          <a:p>
            <a:pPr fontAlgn="base"/>
            <a:r>
              <a:rPr lang="ru-RU" dirty="0" smtClean="0"/>
              <a:t>Каждая методика обучения имеет свои плюсы и минусы. Чтобы сделать весь процесс эффективным, учителя обычно комбинируют два или более из этих методов обучения. Здесь давайте рассмотрим некоторые из наиболее широко принятых и используемых </a:t>
            </a:r>
            <a:r>
              <a:rPr lang="ru-RU" b="1" dirty="0" smtClean="0"/>
              <a:t>методов обучения по всей стране.</a:t>
            </a:r>
            <a:endParaRPr lang="ru-RU" dirty="0" smtClean="0"/>
          </a:p>
          <a:p>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C2EBF4-543F-45FF-86CF-35342A1EDE64}"/>
              </a:ext>
            </a:extLst>
          </p:cNvPr>
          <p:cNvSpPr>
            <a:spLocks noGrp="1"/>
          </p:cNvSpPr>
          <p:nvPr>
            <p:ph type="title"/>
          </p:nvPr>
        </p:nvSpPr>
        <p:spPr/>
        <p:txBody>
          <a:bodyPr/>
          <a:lstStyle/>
          <a:p>
            <a:endParaRPr lang="ru-RU"/>
          </a:p>
        </p:txBody>
      </p:sp>
      <p:pic>
        <p:nvPicPr>
          <p:cNvPr id="2050" name="Picture 2">
            <a:extLst>
              <a:ext uri="{FF2B5EF4-FFF2-40B4-BE49-F238E27FC236}">
                <a16:creationId xmlns="" xmlns:a16="http://schemas.microsoft.com/office/drawing/2014/main" id="{0721BF85-B3F6-4181-91C4-5AD432E11C3E}"/>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9" y="692696"/>
            <a:ext cx="8363272" cy="5976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33919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B8243DC-9E00-4A6C-B6A4-0CA6CF02F44C}"/>
              </a:ext>
            </a:extLst>
          </p:cNvPr>
          <p:cNvSpPr>
            <a:spLocks noGrp="1"/>
          </p:cNvSpPr>
          <p:nvPr>
            <p:ph type="title"/>
          </p:nvPr>
        </p:nvSpPr>
        <p:spPr>
          <a:xfrm>
            <a:off x="457200" y="274638"/>
            <a:ext cx="8229600" cy="130026"/>
          </a:xfrm>
        </p:spPr>
        <p:txBody>
          <a:bodyPr>
            <a:normAutofit fontScale="90000"/>
          </a:bodyPr>
          <a:lstStyle/>
          <a:p>
            <a:endParaRPr lang="ru-RU" dirty="0"/>
          </a:p>
        </p:txBody>
      </p:sp>
      <p:pic>
        <p:nvPicPr>
          <p:cNvPr id="3074" name="Picture 2">
            <a:extLst>
              <a:ext uri="{FF2B5EF4-FFF2-40B4-BE49-F238E27FC236}">
                <a16:creationId xmlns="" xmlns:a16="http://schemas.microsoft.com/office/drawing/2014/main" id="{772ECEE9-7160-492A-83E9-D4844B9BBEB1}"/>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6632"/>
            <a:ext cx="8784975" cy="60095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54095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учебного процесса</a:t>
            </a:r>
          </a:p>
        </p:txBody>
      </p:sp>
      <p:grpSp>
        <p:nvGrpSpPr>
          <p:cNvPr id="4" name="Group 1"/>
          <p:cNvGrpSpPr>
            <a:grpSpLocks noGrp="1" noChangeAspect="1"/>
          </p:cNvGrpSpPr>
          <p:nvPr/>
        </p:nvGrpSpPr>
        <p:grpSpPr bwMode="auto">
          <a:xfrm>
            <a:off x="457200" y="1557245"/>
            <a:ext cx="8270748" cy="4568918"/>
            <a:chOff x="2360" y="3819"/>
            <a:chExt cx="7236" cy="4361"/>
          </a:xfrm>
        </p:grpSpPr>
        <p:sp>
          <p:nvSpPr>
            <p:cNvPr id="5" name="AutoShape 10"/>
            <p:cNvSpPr>
              <a:spLocks noChangeAspect="1" noChangeArrowheads="1" noTextEdit="1"/>
            </p:cNvSpPr>
            <p:nvPr/>
          </p:nvSpPr>
          <p:spPr bwMode="auto">
            <a:xfrm>
              <a:off x="2360" y="3860"/>
              <a:ext cx="7200" cy="4320"/>
            </a:xfrm>
            <a:prstGeom prst="rect">
              <a:avLst/>
            </a:prstGeom>
            <a:noFill/>
            <a:ln w="9525">
              <a:noFill/>
              <a:miter lim="800000"/>
              <a:headEnd/>
              <a:tailEnd/>
            </a:ln>
          </p:spPr>
          <p:txBody>
            <a:bodyPr/>
            <a:lstStyle/>
            <a:p>
              <a:endParaRPr lang="ru-RU"/>
            </a:p>
          </p:txBody>
        </p:sp>
        <p:sp>
          <p:nvSpPr>
            <p:cNvPr id="6" name="Rectangle 9"/>
            <p:cNvSpPr>
              <a:spLocks noChangeArrowheads="1"/>
            </p:cNvSpPr>
            <p:nvPr/>
          </p:nvSpPr>
          <p:spPr bwMode="auto">
            <a:xfrm>
              <a:off x="3062" y="6812"/>
              <a:ext cx="4397" cy="993"/>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Основание теории, эмпирические факты, понятия </a:t>
              </a:r>
              <a:endParaRPr lang="ru-RU" sz="2400" dirty="0">
                <a:ea typeface="Calibri" pitchFamily="34" charset="0"/>
                <a:cs typeface="Times New Roman" pitchFamily="18" charset="0"/>
              </a:endParaRPr>
            </a:p>
          </p:txBody>
        </p:sp>
        <p:sp>
          <p:nvSpPr>
            <p:cNvPr id="7" name="Rectangle 8"/>
            <p:cNvSpPr>
              <a:spLocks noChangeArrowheads="1"/>
            </p:cNvSpPr>
            <p:nvPr/>
          </p:nvSpPr>
          <p:spPr bwMode="auto">
            <a:xfrm>
              <a:off x="4289" y="5468"/>
              <a:ext cx="2496" cy="1190"/>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Ядро теории, законы, теории</a:t>
              </a:r>
              <a:endParaRPr lang="ru-RU" sz="2400" dirty="0">
                <a:ea typeface="Calibri" pitchFamily="34" charset="0"/>
                <a:cs typeface="Times New Roman" pitchFamily="18" charset="0"/>
              </a:endParaRPr>
            </a:p>
          </p:txBody>
        </p:sp>
        <p:sp>
          <p:nvSpPr>
            <p:cNvPr id="8" name="Rectangle 7"/>
            <p:cNvSpPr>
              <a:spLocks noChangeArrowheads="1"/>
            </p:cNvSpPr>
            <p:nvPr/>
          </p:nvSpPr>
          <p:spPr bwMode="auto">
            <a:xfrm>
              <a:off x="4637" y="3819"/>
              <a:ext cx="1734" cy="1301"/>
            </a:xfrm>
            <a:prstGeom prst="rect">
              <a:avLst/>
            </a:prstGeom>
            <a:solidFill>
              <a:srgbClr val="FFFFFF"/>
            </a:solidFill>
            <a:ln w="9525">
              <a:solidFill>
                <a:srgbClr val="000000"/>
              </a:solidFill>
              <a:miter lim="800000"/>
              <a:headEnd/>
              <a:tailEnd/>
            </a:ln>
          </p:spPr>
          <p:txBody>
            <a:bodyPr/>
            <a:lstStyle/>
            <a:p>
              <a:r>
                <a:rPr lang="ru-RU" sz="2000" dirty="0">
                  <a:latin typeface="Calibri" pitchFamily="34" charset="0"/>
                  <a:ea typeface="Calibri" pitchFamily="34" charset="0"/>
                  <a:cs typeface="Times New Roman" pitchFamily="18" charset="0"/>
                </a:rPr>
                <a:t>Следствия, применения теории</a:t>
              </a:r>
              <a:endParaRPr lang="ru-RU" sz="2000" dirty="0">
                <a:ea typeface="Calibri" pitchFamily="34" charset="0"/>
                <a:cs typeface="Times New Roman" pitchFamily="18" charset="0"/>
              </a:endParaRPr>
            </a:p>
          </p:txBody>
        </p:sp>
        <p:cxnSp>
          <p:nvCxnSpPr>
            <p:cNvPr id="9" name="AutoShape 6"/>
            <p:cNvCxnSpPr>
              <a:cxnSpLocks noChangeShapeType="1"/>
            </p:cNvCxnSpPr>
            <p:nvPr/>
          </p:nvCxnSpPr>
          <p:spPr bwMode="auto">
            <a:xfrm flipH="1">
              <a:off x="6779" y="6705"/>
              <a:ext cx="1108" cy="20"/>
            </a:xfrm>
            <a:prstGeom prst="straightConnector1">
              <a:avLst/>
            </a:prstGeom>
            <a:noFill/>
            <a:ln w="34925">
              <a:solidFill>
                <a:srgbClr val="000000"/>
              </a:solidFill>
              <a:round/>
              <a:headEnd/>
              <a:tailEnd type="triangle" w="med" len="med"/>
            </a:ln>
          </p:spPr>
        </p:cxnSp>
        <p:cxnSp>
          <p:nvCxnSpPr>
            <p:cNvPr id="10" name="AutoShape 5"/>
            <p:cNvCxnSpPr>
              <a:cxnSpLocks noChangeShapeType="1"/>
            </p:cNvCxnSpPr>
            <p:nvPr/>
          </p:nvCxnSpPr>
          <p:spPr bwMode="auto">
            <a:xfrm flipH="1">
              <a:off x="6590" y="5262"/>
              <a:ext cx="1109" cy="20"/>
            </a:xfrm>
            <a:prstGeom prst="straightConnector1">
              <a:avLst/>
            </a:prstGeom>
            <a:noFill/>
            <a:ln w="34925">
              <a:solidFill>
                <a:srgbClr val="000000"/>
              </a:solidFill>
              <a:round/>
              <a:headEnd/>
              <a:tailEnd type="triangle" w="med" len="med"/>
            </a:ln>
          </p:spPr>
        </p:cxnSp>
        <p:sp>
          <p:nvSpPr>
            <p:cNvPr id="11" name="Rectangle 3"/>
            <p:cNvSpPr>
              <a:spLocks noChangeArrowheads="1"/>
            </p:cNvSpPr>
            <p:nvPr/>
          </p:nvSpPr>
          <p:spPr bwMode="auto">
            <a:xfrm>
              <a:off x="7661" y="6499"/>
              <a:ext cx="1581" cy="1422"/>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Индукция, знания в готовом виде, учебная проблема </a:t>
              </a:r>
              <a:endParaRPr lang="ru-RU" dirty="0">
                <a:ea typeface="Calibri" pitchFamily="34" charset="0"/>
                <a:cs typeface="Times New Roman" pitchFamily="18" charset="0"/>
              </a:endParaRPr>
            </a:p>
          </p:txBody>
        </p:sp>
        <p:sp>
          <p:nvSpPr>
            <p:cNvPr id="12" name="Rectangle 2"/>
            <p:cNvSpPr>
              <a:spLocks noChangeArrowheads="1"/>
            </p:cNvSpPr>
            <p:nvPr/>
          </p:nvSpPr>
          <p:spPr bwMode="auto">
            <a:xfrm>
              <a:off x="7031" y="4437"/>
              <a:ext cx="2565" cy="953"/>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Дедукция, </a:t>
              </a:r>
              <a:r>
                <a:rPr lang="ru-RU" dirty="0" err="1">
                  <a:latin typeface="Calibri" pitchFamily="34" charset="0"/>
                  <a:ea typeface="Calibri" pitchFamily="34" charset="0"/>
                  <a:cs typeface="Times New Roman" pitchFamily="18" charset="0"/>
                </a:rPr>
                <a:t>самост</a:t>
              </a:r>
              <a:r>
                <a:rPr lang="ru-RU" dirty="0">
                  <a:latin typeface="Calibri" pitchFamily="34" charset="0"/>
                  <a:ea typeface="Calibri" pitchFamily="34" charset="0"/>
                  <a:cs typeface="Times New Roman" pitchFamily="18" charset="0"/>
                </a:rPr>
                <a:t>. Работа, возможность творческой работы</a:t>
              </a:r>
              <a:endParaRPr lang="ru-RU" dirty="0">
                <a:ea typeface="Calibri" pitchFamily="34" charset="0"/>
                <a:cs typeface="Times New Roman" pitchFamily="18" charset="0"/>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2_HTML.jpg"/>
          <p:cNvPicPr>
            <a:picLocks noGrp="1"/>
          </p:cNvPicPr>
          <p:nvPr>
            <p:ph idx="1"/>
          </p:nvPr>
        </p:nvPicPr>
        <p:blipFill>
          <a:blip r:embed="rId2" cstate="print"/>
          <a:srcRect/>
          <a:stretch>
            <a:fillRect/>
          </a:stretch>
        </p:blipFill>
        <p:spPr bwMode="auto">
          <a:xfrm>
            <a:off x="539552" y="620688"/>
            <a:ext cx="8352928" cy="5616624"/>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3_HTML.jpg"/>
          <p:cNvPicPr>
            <a:picLocks noGrp="1"/>
          </p:cNvPicPr>
          <p:nvPr>
            <p:ph idx="1"/>
          </p:nvPr>
        </p:nvPicPr>
        <p:blipFill>
          <a:blip r:embed="rId2" cstate="print"/>
          <a:srcRect/>
          <a:stretch>
            <a:fillRect/>
          </a:stretch>
        </p:blipFill>
        <p:spPr bwMode="auto">
          <a:xfrm>
            <a:off x="395536" y="1340768"/>
            <a:ext cx="8208912" cy="504055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 ФГОС аспирантуры</a:t>
            </a:r>
          </a:p>
        </p:txBody>
      </p:sp>
      <p:sp>
        <p:nvSpPr>
          <p:cNvPr id="3" name="Содержимое 2"/>
          <p:cNvSpPr>
            <a:spLocks noGrp="1"/>
          </p:cNvSpPr>
          <p:nvPr>
            <p:ph idx="1"/>
          </p:nvPr>
        </p:nvSpPr>
        <p:spPr/>
        <p:txBody>
          <a:bodyPr/>
          <a:lstStyle/>
          <a:p>
            <a:r>
              <a:rPr lang="ru-RU" dirty="0"/>
              <a:t>Итоговая государственная аттестация включает в себя сдачу государственного экзамена и защиту выпускной квалификационной работы </a:t>
            </a:r>
            <a:r>
              <a:rPr lang="ru-RU" b="1" i="1" dirty="0"/>
              <a:t>( не защита диссертации)</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4_HTML.jpg"/>
          <p:cNvPicPr>
            <a:picLocks noGrp="1"/>
          </p:cNvPicPr>
          <p:nvPr>
            <p:ph idx="1"/>
          </p:nvPr>
        </p:nvPicPr>
        <p:blipFill>
          <a:blip r:embed="rId2" cstate="print"/>
          <a:srcRect/>
          <a:stretch>
            <a:fillRect/>
          </a:stretch>
        </p:blipFill>
        <p:spPr bwMode="auto">
          <a:xfrm>
            <a:off x="323528" y="1772817"/>
            <a:ext cx="8208912" cy="4824536"/>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B8D242-929F-497A-98BD-B963BC606E3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4E35B5CD-1EE4-4104-9FC0-546F3BA75FFF}"/>
              </a:ext>
            </a:extLst>
          </p:cNvPr>
          <p:cNvSpPr>
            <a:spLocks noGrp="1"/>
          </p:cNvSpPr>
          <p:nvPr>
            <p:ph idx="1"/>
          </p:nvPr>
        </p:nvSpPr>
        <p:spPr/>
        <p:txBody>
          <a:bodyPr/>
          <a:lstStyle/>
          <a:p>
            <a:r>
              <a:rPr lang="ru-RU" dirty="0"/>
              <a:t>Задание 6.</a:t>
            </a:r>
          </a:p>
          <a:p>
            <a:r>
              <a:rPr lang="ru-RU" dirty="0"/>
              <a:t>Сконструировать логически обоснованный вариант учебного процесса по Вашей теме</a:t>
            </a:r>
          </a:p>
        </p:txBody>
      </p:sp>
    </p:spTree>
    <p:extLst>
      <p:ext uri="{BB962C8B-B14F-4D97-AF65-F5344CB8AC3E}">
        <p14:creationId xmlns="" xmlns:p14="http://schemas.microsoft.com/office/powerpoint/2010/main" val="738976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7246620"/>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20000"/>
                    </a:ext>
                  </a:extLst>
                </a:gridCol>
                <a:gridCol w="1853952">
                  <a:extLst>
                    <a:ext uri="{9D8B030D-6E8A-4147-A177-3AD203B41FA5}">
                      <a16:colId xmlns="" xmlns:a16="http://schemas.microsoft.com/office/drawing/2014/main" val="20001"/>
                    </a:ext>
                  </a:extLst>
                </a:gridCol>
                <a:gridCol w="1872208">
                  <a:extLst>
                    <a:ext uri="{9D8B030D-6E8A-4147-A177-3AD203B41FA5}">
                      <a16:colId xmlns="" xmlns:a16="http://schemas.microsoft.com/office/drawing/2014/main" val="20002"/>
                    </a:ext>
                  </a:extLst>
                </a:gridCol>
                <a:gridCol w="3131840">
                  <a:extLst>
                    <a:ext uri="{9D8B030D-6E8A-4147-A177-3AD203B41FA5}">
                      <a16:colId xmlns="" xmlns:a16="http://schemas.microsoft.com/office/drawing/2014/main" val="20003"/>
                    </a:ext>
                  </a:extLst>
                </a:gridCol>
              </a:tblGrid>
              <a:tr h="370840">
                <a:tc>
                  <a:txBody>
                    <a:bodyPr/>
                    <a:lstStyle/>
                    <a:p>
                      <a:pPr>
                        <a:lnSpc>
                          <a:spcPct val="115000"/>
                        </a:lnSpc>
                        <a:spcAft>
                          <a:spcPts val="0"/>
                        </a:spcAft>
                      </a:pPr>
                      <a:endParaRPr lang="ru-RU" sz="1100" dirty="0">
                        <a:latin typeface="Calibri"/>
                        <a:ea typeface="Calibri"/>
                        <a:cs typeface="Times New Roman"/>
                      </a:endParaRPr>
                    </a:p>
                  </a:txBody>
                  <a:tcPr marL="68580" marR="68580" marT="0" marB="0"/>
                </a:tc>
                <a:tc gridSpan="3">
                  <a:txBody>
                    <a:bodyPr/>
                    <a:lstStyle/>
                    <a:p>
                      <a:pPr>
                        <a:lnSpc>
                          <a:spcPct val="115000"/>
                        </a:lnSpc>
                        <a:spcAft>
                          <a:spcPts val="0"/>
                        </a:spcAft>
                      </a:pPr>
                      <a:r>
                        <a:rPr lang="ru-RU" sz="1400" b="1" dirty="0">
                          <a:solidFill>
                            <a:srgbClr val="000000"/>
                          </a:solidFill>
                          <a:latin typeface="Times New Roman"/>
                          <a:ea typeface="Times New Roman"/>
                          <a:cs typeface="Times New Roman"/>
                        </a:rPr>
                        <a:t>Оценка профессиональных качеств и свойств личности учителя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Качества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Ранг по степени зна-</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чимости (идеальная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модель)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Самооценка</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(реальная модель)</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Ранг по степени</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Реализации </a:t>
                      </a:r>
                      <a:r>
                        <a:rPr lang="ru-RU" sz="1400" dirty="0" smtClean="0">
                          <a:solidFill>
                            <a:srgbClr val="000000"/>
                          </a:solidFill>
                          <a:latin typeface="Times New Roman"/>
                          <a:ea typeface="Times New Roman"/>
                          <a:cs typeface="Times New Roman"/>
                        </a:rPr>
                        <a:t>(экспертная оценка)</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Безупречное знание предмета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6</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Любовь к детям</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4</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Знание методики преподавания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7</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Способность привить интерес к своему</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предмету</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Творческий подход, стремление внедрить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что-то новое</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5</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Увлеченность работой</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3</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Постоянное совершенствование педагогического мастерства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Владение аудиторией, профессиональная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наблюдательность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extLst>
                  <a:ext uri="{0D108BD9-81ED-4DB2-BD59-A6C34878D82A}">
                    <a16:rowId xmlns="" xmlns:a16="http://schemas.microsoft.com/office/drawing/2014/main" val="10009"/>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Расположенность к людям, доброжелатель-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ность и общительность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1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Требовательность к себе и учащимся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2</a:t>
                      </a:r>
                      <a:endParaRPr lang="ru-RU" sz="1100" dirty="0">
                        <a:latin typeface="Calibri"/>
                        <a:ea typeface="Calibri"/>
                        <a:cs typeface="Times New Roman"/>
                      </a:endParaRPr>
                    </a:p>
                  </a:txBody>
                  <a:tcPr marL="68580" marR="68580" marT="0" marB="0"/>
                </a:tc>
                <a:extLst>
                  <a:ext uri="{0D108BD9-81ED-4DB2-BD59-A6C34878D82A}">
                    <a16:rowId xmlns="" xmlns:a16="http://schemas.microsoft.com/office/drawing/2014/main" val="10011"/>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Нормативные элементы дидактики</a:t>
            </a:r>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755576" y="1988840"/>
            <a:ext cx="26642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Дидактические законы</a:t>
            </a:r>
          </a:p>
        </p:txBody>
      </p:sp>
      <p:sp>
        <p:nvSpPr>
          <p:cNvPr id="6" name="Прямоугольник 5"/>
          <p:cNvSpPr/>
          <p:nvPr/>
        </p:nvSpPr>
        <p:spPr>
          <a:xfrm>
            <a:off x="2771800" y="3645024"/>
            <a:ext cx="34563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Дидактические закономерности</a:t>
            </a:r>
          </a:p>
        </p:txBody>
      </p:sp>
      <p:sp>
        <p:nvSpPr>
          <p:cNvPr id="8" name="Прямоугольник 7"/>
          <p:cNvSpPr/>
          <p:nvPr/>
        </p:nvSpPr>
        <p:spPr>
          <a:xfrm>
            <a:off x="5148064" y="1772816"/>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Правила обучения</a:t>
            </a:r>
          </a:p>
        </p:txBody>
      </p:sp>
      <p:sp>
        <p:nvSpPr>
          <p:cNvPr id="10" name="Прямоугольник 9"/>
          <p:cNvSpPr/>
          <p:nvPr/>
        </p:nvSpPr>
        <p:spPr>
          <a:xfrm>
            <a:off x="1619672" y="5085184"/>
            <a:ext cx="51125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Принципы обучения</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Законы и закономерности</a:t>
            </a:r>
          </a:p>
        </p:txBody>
      </p:sp>
      <p:sp>
        <p:nvSpPr>
          <p:cNvPr id="3" name="Содержимое 2"/>
          <p:cNvSpPr>
            <a:spLocks noGrp="1"/>
          </p:cNvSpPr>
          <p:nvPr>
            <p:ph idx="1"/>
          </p:nvPr>
        </p:nvSpPr>
        <p:spPr/>
        <p:txBody>
          <a:bodyPr>
            <a:normAutofit fontScale="70000" lnSpcReduction="20000"/>
          </a:bodyPr>
          <a:lstStyle/>
          <a:p>
            <a:r>
              <a:rPr lang="ru-RU" b="1" dirty="0"/>
              <a:t>Закон </a:t>
            </a:r>
            <a:r>
              <a:rPr lang="ru-RU" dirty="0"/>
              <a:t>отражает педагогическое явление на максимально конкретном уровне, а закономерность – на более абстрактном и часто вскрывает лишь общую тенденцию функционирования.</a:t>
            </a:r>
          </a:p>
          <a:p>
            <a:r>
              <a:rPr lang="ru-RU" dirty="0"/>
              <a:t>Закономерность – это не до конца познанный закон или закон, пределы и форма которого еще не установлены. В закономерности выражены многие связи и отношения, тогда как закон однозначно выражает определенную связь, определенное отношение. Закономерность есть результат совокупного действия множества законов, поэтому понятие закономерности по объему шире понятия закона.</a:t>
            </a:r>
          </a:p>
          <a:p>
            <a:r>
              <a:rPr lang="ru-RU" dirty="0"/>
              <a:t>У закона всегда есть две функции: объяснительная и прогностическая. Его задача – способствовать научному управлению учебно-воспитательной деятельностью, предвидеть ее результаты, оптимизировать содержание, формы, методы и средства.</a:t>
            </a:r>
          </a:p>
          <a:p>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a:t>Педагогический закон</a:t>
            </a:r>
            <a:r>
              <a:rPr lang="ru-RU" dirty="0"/>
              <a:t> – это педагогическая категория для обозначения объективных, существенных, необходимых, общих, устойчиво повторяющихся явлений при определенных педагогических условиях, взаимосвязь между компонентами педагогической системы, отражающая механизмы самоорганизации, функционирования и саморазвития целостной педагогической системы.</a:t>
            </a:r>
          </a:p>
          <a:p>
            <a:r>
              <a:rPr lang="ru-RU" dirty="0"/>
              <a:t>Под </a:t>
            </a:r>
            <a:r>
              <a:rPr lang="ru-RU" b="1" dirty="0" smtClean="0"/>
              <a:t>закономерностью </a:t>
            </a:r>
            <a:r>
              <a:rPr lang="ru-RU" dirty="0" smtClean="0"/>
              <a:t>в </a:t>
            </a:r>
            <a:r>
              <a:rPr lang="ru-RU" dirty="0"/>
              <a:t>общественных явлениях (в данном случае в учебном процессе) понимается объективно существующая, необходимая, повторяющаяся, существенная связь между явлениями и свойствами объективного мира, при которых изменения одних явлений вызывают определенные изменения других явлений, характеризующие их поступательное развитие.</a:t>
            </a:r>
          </a:p>
          <a:p>
            <a:endParaRPr lang="ru-RU"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Педагогические закономерности</a:t>
            </a:r>
          </a:p>
        </p:txBody>
      </p:sp>
      <p:sp>
        <p:nvSpPr>
          <p:cNvPr id="3" name="Содержимое 2"/>
          <p:cNvSpPr>
            <a:spLocks noGrp="1"/>
          </p:cNvSpPr>
          <p:nvPr>
            <p:ph idx="1"/>
          </p:nvPr>
        </p:nvSpPr>
        <p:spPr/>
        <p:txBody>
          <a:bodyPr/>
          <a:lstStyle/>
          <a:p>
            <a:r>
              <a:rPr lang="ru-RU" b="1" dirty="0"/>
              <a:t>Закономерности педагогического процесса</a:t>
            </a:r>
            <a:r>
              <a:rPr lang="ru-RU" dirty="0"/>
              <a:t> - это объективно существующие, повторяющиеся, устойчивые, существенные связи между явлениями, отдельными сторонами данного процесса.</a:t>
            </a:r>
          </a:p>
          <a:p>
            <a:r>
              <a:rPr lang="ru-RU" dirty="0"/>
              <a:t>Закономерности показывают, что и как связано в педагогическом процессе, что и от чего в нем зависит.</a:t>
            </a:r>
          </a:p>
          <a:p>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настоящее время в педагогике признаны следующие законы</a:t>
            </a:r>
          </a:p>
        </p:txBody>
      </p:sp>
      <p:sp>
        <p:nvSpPr>
          <p:cNvPr id="3" name="Содержимое 2"/>
          <p:cNvSpPr>
            <a:spLocks noGrp="1"/>
          </p:cNvSpPr>
          <p:nvPr>
            <p:ph idx="1"/>
          </p:nvPr>
        </p:nvSpPr>
        <p:spPr/>
        <p:txBody>
          <a:bodyPr>
            <a:normAutofit fontScale="70000" lnSpcReduction="20000"/>
          </a:bodyPr>
          <a:lstStyle/>
          <a:p>
            <a:r>
              <a:rPr lang="ru-RU" i="1" dirty="0"/>
              <a:t>целостности и единства педагогического процесса </a:t>
            </a:r>
            <a:r>
              <a:rPr lang="ru-RU" dirty="0"/>
              <a:t>(раскрывает соотношение части и целого в педагогическом процессе, необходимость гармонического единства рационального, эмоционального, сообщающего, поискового, содержательного, операционного и мотивационного компонентов);</a:t>
            </a:r>
          </a:p>
          <a:p>
            <a:r>
              <a:rPr lang="ru-RU" i="1" dirty="0"/>
              <a:t>единства и взаимосвязи теории и практики обучения;</a:t>
            </a:r>
            <a:endParaRPr lang="ru-RU" dirty="0"/>
          </a:p>
          <a:p>
            <a:r>
              <a:rPr lang="ru-RU" i="1" dirty="0"/>
              <a:t>воспитывающего и развивающего обучения </a:t>
            </a:r>
            <a:r>
              <a:rPr lang="ru-RU" dirty="0"/>
              <a:t>(раскрывает соотношения овладения знаниями, способами деятельности и всестороннего развития личности);</a:t>
            </a:r>
          </a:p>
          <a:p>
            <a:r>
              <a:rPr lang="ru-RU" i="1" dirty="0"/>
              <a:t>социальной обусловленности целей, содержания и методов обучения </a:t>
            </a:r>
            <a:r>
              <a:rPr lang="ru-RU" dirty="0"/>
              <a:t>(раскрывает объективный процесс определяющего влияния общественных отношений, социального строя на формирование всех элементов воспитания и обучения).</a:t>
            </a:r>
          </a:p>
          <a:p>
            <a:endParaRPr lang="ru-RU" dirty="0"/>
          </a:p>
          <a:p>
            <a:endParaRPr lang="ru-RU"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Приведем примеры конкретных психологических закономерностей, открытых в дидактике</a:t>
            </a:r>
          </a:p>
        </p:txBody>
      </p:sp>
      <p:sp>
        <p:nvSpPr>
          <p:cNvPr id="3" name="Содержимое 2"/>
          <p:cNvSpPr>
            <a:spLocks noGrp="1"/>
          </p:cNvSpPr>
          <p:nvPr>
            <p:ph idx="1"/>
          </p:nvPr>
        </p:nvSpPr>
        <p:spPr/>
        <p:txBody>
          <a:bodyPr>
            <a:normAutofit fontScale="85000" lnSpcReduction="20000"/>
          </a:bodyPr>
          <a:lstStyle/>
          <a:p>
            <a:r>
              <a:rPr lang="ru-RU" i="1" dirty="0"/>
              <a:t>1. Продуктивность обучения </a:t>
            </a:r>
            <a:r>
              <a:rPr lang="ru-RU" dirty="0"/>
              <a:t>прямо пропорциональна интересу обучаемых к учебной деятельности, количеству тренировочных упражнений, уровню познавательной активности обучаемых и зависит от уровня развития памяти (широта, глубина, прочность).</a:t>
            </a:r>
          </a:p>
          <a:p>
            <a:r>
              <a:rPr lang="ru-RU" i="1" dirty="0"/>
              <a:t>2. Закономерность </a:t>
            </a:r>
            <a:r>
              <a:rPr lang="ru-RU" i="1" dirty="0" err="1"/>
              <a:t>Йоста</a:t>
            </a:r>
            <a:r>
              <a:rPr lang="ru-RU" i="1" dirty="0"/>
              <a:t>. </a:t>
            </a:r>
            <a:r>
              <a:rPr lang="ru-RU" dirty="0"/>
              <a:t>При прочих равных условиях для достижения критерия усвоения требуется меньше проб при заучивании материала методом распределенного </a:t>
            </a:r>
            <a:r>
              <a:rPr lang="ru-RU" dirty="0" err="1"/>
              <a:t>научения</a:t>
            </a:r>
            <a:r>
              <a:rPr lang="ru-RU" dirty="0"/>
              <a:t>, чем методом концентрированного </a:t>
            </a:r>
            <a:r>
              <a:rPr lang="ru-RU" dirty="0" err="1"/>
              <a:t>научения</a:t>
            </a:r>
            <a:r>
              <a:rPr lang="ru-RU" dirty="0"/>
              <a:t>. Кривая забывания и её коррекция.</a:t>
            </a:r>
          </a:p>
          <a:p>
            <a:endParaRPr lang="ru-RU"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28A53A0-472A-450F-935C-A65007E594BC}"/>
              </a:ext>
            </a:extLst>
          </p:cNvPr>
          <p:cNvSpPr>
            <a:spLocks noGrp="1"/>
          </p:cNvSpPr>
          <p:nvPr>
            <p:ph type="title"/>
          </p:nvPr>
        </p:nvSpPr>
        <p:spPr/>
        <p:txBody>
          <a:bodyPr>
            <a:normAutofit fontScale="90000"/>
          </a:bodyPr>
          <a:lstStyle/>
          <a:p>
            <a:r>
              <a:rPr lang="ru-RU" dirty="0"/>
              <a:t>Кривая забывания и её коррекция</a:t>
            </a:r>
          </a:p>
        </p:txBody>
      </p:sp>
      <p:sp>
        <p:nvSpPr>
          <p:cNvPr id="3" name="Объект 2">
            <a:extLst>
              <a:ext uri="{FF2B5EF4-FFF2-40B4-BE49-F238E27FC236}">
                <a16:creationId xmlns="" xmlns:a16="http://schemas.microsoft.com/office/drawing/2014/main" id="{9E39DC9B-F618-47E3-8324-3B498F1821C9}"/>
              </a:ext>
            </a:extLst>
          </p:cNvPr>
          <p:cNvSpPr>
            <a:spLocks noGrp="1"/>
          </p:cNvSpPr>
          <p:nvPr>
            <p:ph idx="1"/>
          </p:nvPr>
        </p:nvSpPr>
        <p:spPr/>
        <p:txBody>
          <a:bodyPr/>
          <a:lstStyle/>
          <a:p>
            <a:endParaRPr lang="ru-RU" dirty="0"/>
          </a:p>
        </p:txBody>
      </p:sp>
      <p:grpSp>
        <p:nvGrpSpPr>
          <p:cNvPr id="4" name="Полотно 9">
            <a:extLst>
              <a:ext uri="{FF2B5EF4-FFF2-40B4-BE49-F238E27FC236}">
                <a16:creationId xmlns="" xmlns:a16="http://schemas.microsoft.com/office/drawing/2014/main" id="{57DAE0A3-C09C-4370-87E3-6764B9070A9F}"/>
              </a:ext>
            </a:extLst>
          </p:cNvPr>
          <p:cNvGrpSpPr/>
          <p:nvPr/>
        </p:nvGrpSpPr>
        <p:grpSpPr>
          <a:xfrm>
            <a:off x="323528" y="1828799"/>
            <a:ext cx="6991672" cy="4297363"/>
            <a:chOff x="0" y="0"/>
            <a:chExt cx="5486400" cy="3200400"/>
          </a:xfrm>
        </p:grpSpPr>
        <p:sp>
          <p:nvSpPr>
            <p:cNvPr id="5" name="Прямоугольник 4">
              <a:extLst>
                <a:ext uri="{FF2B5EF4-FFF2-40B4-BE49-F238E27FC236}">
                  <a16:creationId xmlns="" xmlns:a16="http://schemas.microsoft.com/office/drawing/2014/main"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 xmlns:a16="http://schemas.microsoft.com/office/drawing/2014/main"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 xmlns:a16="http://schemas.microsoft.com/office/drawing/2014/main"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 xmlns:a16="http://schemas.microsoft.com/office/drawing/2014/main"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 xmlns:a16="http://schemas.microsoft.com/office/drawing/2014/main"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 xmlns:a16="http://schemas.microsoft.com/office/drawing/2014/main"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 xmlns:a16="http://schemas.microsoft.com/office/drawing/2014/main"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 xmlns:a16="http://schemas.microsoft.com/office/drawing/2014/main"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 xmlns:p14="http://schemas.microsoft.com/office/powerpoint/2010/main" val="44416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err="1"/>
              <a:t>Компетентностный</a:t>
            </a:r>
            <a:r>
              <a:rPr lang="ru-RU" dirty="0"/>
              <a:t> подход</a:t>
            </a:r>
          </a:p>
        </p:txBody>
      </p:sp>
      <p:sp>
        <p:nvSpPr>
          <p:cNvPr id="3" name="Содержимое 2"/>
          <p:cNvSpPr>
            <a:spLocks noGrp="1"/>
          </p:cNvSpPr>
          <p:nvPr>
            <p:ph idx="1"/>
          </p:nvPr>
        </p:nvSpPr>
        <p:spPr>
          <a:xfrm>
            <a:off x="457200" y="764704"/>
            <a:ext cx="8435280" cy="5904656"/>
          </a:xfrm>
        </p:spPr>
        <p:txBody>
          <a:bodyPr>
            <a:normAutofit fontScale="40000" lnSpcReduction="20000"/>
          </a:bodyPr>
          <a:lstStyle/>
          <a:p>
            <a:r>
              <a:rPr lang="ru-RU" sz="6000" b="1" dirty="0" err="1"/>
              <a:t>Компетентностный</a:t>
            </a:r>
            <a:r>
              <a:rPr lang="ru-RU" sz="6000" b="1" dirty="0"/>
              <a:t> подход к образованию</a:t>
            </a:r>
            <a:r>
              <a:rPr lang="ru-RU" sz="6000" dirty="0"/>
              <a:t> – подход, при котором его формализуемыми </a:t>
            </a:r>
            <a:r>
              <a:rPr lang="ru-RU" sz="6000" b="1" dirty="0"/>
              <a:t>операционно-проявляемыми целями</a:t>
            </a:r>
            <a:r>
              <a:rPr lang="ru-RU" sz="6000" dirty="0"/>
              <a:t> становятся ключевые компетенции – деятельностные </a:t>
            </a:r>
            <a:r>
              <a:rPr lang="ru-RU" sz="6000" i="1" dirty="0"/>
              <a:t>унифицированные по всем предметам составляющие </a:t>
            </a:r>
            <a:r>
              <a:rPr lang="ru-RU" sz="6000" dirty="0"/>
              <a:t>полученного образования, позволяющие обнаруживать, интегрировать, переносить и </a:t>
            </a:r>
            <a:r>
              <a:rPr lang="ru-RU" sz="6000" b="1" dirty="0"/>
              <a:t>использовать знания, умения и навыки в любой, в том числе незнакомой, ситуации</a:t>
            </a:r>
            <a:r>
              <a:rPr lang="ru-RU" sz="6000" dirty="0"/>
              <a:t>. </a:t>
            </a:r>
          </a:p>
          <a:p>
            <a:r>
              <a:rPr lang="ru-RU" sz="6000" b="1" dirty="0"/>
              <a:t>Компетенции </a:t>
            </a:r>
            <a:r>
              <a:rPr lang="ru-RU" sz="6000" dirty="0"/>
              <a:t>– совокупности </a:t>
            </a:r>
            <a:r>
              <a:rPr lang="ru-RU" sz="6000" b="1" dirty="0"/>
              <a:t>знаний, умений и навыков</a:t>
            </a:r>
            <a:r>
              <a:rPr lang="ru-RU" sz="6000" dirty="0"/>
              <a:t>, позволяющие субъекту приспособиться к изменяющимся условиям, это его способности </a:t>
            </a:r>
            <a:r>
              <a:rPr lang="ru-RU" sz="6000" b="1" dirty="0"/>
              <a:t>действовать </a:t>
            </a:r>
            <a:r>
              <a:rPr lang="ru-RU" sz="6000" dirty="0"/>
              <a:t>и выживать в данных условиях.</a:t>
            </a:r>
            <a:br>
              <a:rPr lang="ru-RU" sz="6000" dirty="0"/>
            </a:br>
            <a:endParaRPr lang="ru-RU" sz="6000" dirty="0"/>
          </a:p>
          <a:p>
            <a:r>
              <a:rPr lang="ru-RU" sz="6000" dirty="0"/>
              <a:t>С точки зрения психологии, </a:t>
            </a:r>
            <a:r>
              <a:rPr lang="ru-RU" sz="6000" b="1" dirty="0"/>
              <a:t>компетентность</a:t>
            </a:r>
            <a:r>
              <a:rPr lang="ru-RU" sz="6000" dirty="0"/>
              <a:t> - качество, которое выступает в качестве критерия развития индивидуального интеллекта, особый тип организации предметно-специфических знаний, позволяющий принимать эффективные решения в соответствующей области деятельности. </a:t>
            </a:r>
          </a:p>
          <a:p>
            <a:endParaRPr lang="ru-RU"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a:t>В педагогике действуют динамические и статистические законы. На основе динамических законов, зная исходное состояние педагогической системы и внешних условий, в которых протекает педагогический процесс, можно предсказать ее последующие изменения. </a:t>
            </a:r>
            <a:r>
              <a:rPr lang="ru-RU" i="1" dirty="0"/>
              <a:t>Статистические </a:t>
            </a:r>
            <a:r>
              <a:rPr lang="ru-RU" dirty="0"/>
              <a:t>законы отражают определенные тенденции изменения педагогической системы, которые выявляются на основе применения статистических методов научно-педагогического исследования.</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39552" y="620688"/>
            <a:ext cx="8280920" cy="5760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Закономерности воспитательного процесса</a:t>
            </a:r>
          </a:p>
        </p:txBody>
      </p:sp>
      <p:sp>
        <p:nvSpPr>
          <p:cNvPr id="3" name="Содержимое 2"/>
          <p:cNvSpPr>
            <a:spLocks noGrp="1"/>
          </p:cNvSpPr>
          <p:nvPr>
            <p:ph idx="1"/>
          </p:nvPr>
        </p:nvSpPr>
        <p:spPr/>
        <p:txBody>
          <a:bodyPr>
            <a:normAutofit fontScale="85000" lnSpcReduction="20000"/>
          </a:bodyPr>
          <a:lstStyle/>
          <a:p>
            <a:r>
              <a:rPr lang="ru-RU" i="1" dirty="0"/>
              <a:t>Связь воспитания и активности личности:</a:t>
            </a:r>
            <a:r>
              <a:rPr lang="ru-RU" dirty="0"/>
              <a:t> воспитание осуществляется успешно, если его объект (ребенок) является одновременно и субъектом, то есть обнаруживает активное поведение, проявляет собственную волю, самостоятельность, потребность в деятельности. </a:t>
            </a:r>
          </a:p>
          <a:p>
            <a:r>
              <a:rPr lang="ru-RU" i="1" dirty="0"/>
              <a:t>Связь воспитания и общения:</a:t>
            </a:r>
            <a:r>
              <a:rPr lang="ru-RU" dirty="0"/>
              <a:t> воспитание всегда протекает во взаимодействии людей - учителей, учеников и др.</a:t>
            </a:r>
          </a:p>
          <a:p>
            <a:r>
              <a:rPr lang="ru-RU" dirty="0"/>
              <a:t>Успешность воспитания ребенка находится в прямой зависимости от интенсивности и богатства</a:t>
            </a:r>
            <a:r>
              <a:rPr lang="ru-RU" i="1" dirty="0"/>
              <a:t> межличностных связей.</a:t>
            </a:r>
            <a:endParaRPr lang="ru-RU" dirty="0"/>
          </a:p>
          <a:p>
            <a:endParaRPr lang="ru-RU"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обучения</a:t>
            </a:r>
          </a:p>
        </p:txBody>
      </p:sp>
      <p:sp>
        <p:nvSpPr>
          <p:cNvPr id="3" name="Содержимое 2"/>
          <p:cNvSpPr>
            <a:spLocks noGrp="1"/>
          </p:cNvSpPr>
          <p:nvPr>
            <p:ph idx="1"/>
          </p:nvPr>
        </p:nvSpPr>
        <p:spPr/>
        <p:txBody>
          <a:bodyPr/>
          <a:lstStyle/>
          <a:p>
            <a:r>
              <a:rPr lang="ru-RU" dirty="0"/>
              <a:t>Классические: </a:t>
            </a:r>
          </a:p>
          <a:p>
            <a:pPr>
              <a:buNone/>
            </a:pPr>
            <a:r>
              <a:rPr lang="ru-RU" dirty="0"/>
              <a:t>           наглядности,</a:t>
            </a:r>
          </a:p>
          <a:p>
            <a:pPr>
              <a:buNone/>
            </a:pPr>
            <a:r>
              <a:rPr lang="ru-RU" dirty="0"/>
              <a:t>           доступности,</a:t>
            </a:r>
          </a:p>
          <a:p>
            <a:pPr>
              <a:buNone/>
            </a:pPr>
            <a:r>
              <a:rPr lang="ru-RU" dirty="0"/>
              <a:t>           сознательности и активности,</a:t>
            </a:r>
          </a:p>
          <a:p>
            <a:pPr>
              <a:buNone/>
            </a:pPr>
            <a:r>
              <a:rPr lang="ru-RU" dirty="0"/>
              <a:t>           научности,</a:t>
            </a:r>
          </a:p>
          <a:p>
            <a:pPr>
              <a:buNone/>
            </a:pPr>
            <a:r>
              <a:rPr lang="ru-RU" dirty="0"/>
              <a:t>           прочности…..</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r>
              <a:rPr lang="ru-RU" dirty="0"/>
              <a:t>Принцип </a:t>
            </a:r>
            <a:r>
              <a:rPr lang="ru-RU" i="1" dirty="0"/>
              <a:t>сознательности и активности </a:t>
            </a:r>
            <a:r>
              <a:rPr lang="ru-RU"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dirty="0"/>
              <a:t>Принцип </a:t>
            </a:r>
            <a:r>
              <a:rPr lang="ru-RU" i="1" dirty="0"/>
              <a:t>систематичности </a:t>
            </a:r>
            <a:r>
              <a:rPr lang="ru-RU"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dirty="0"/>
              <a:t>Принцип </a:t>
            </a:r>
            <a:r>
              <a:rPr lang="ru-RU" i="1" dirty="0"/>
              <a:t>последовательности </a:t>
            </a:r>
            <a:r>
              <a:rPr lang="ru-RU"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dirty="0"/>
              <a:t>Принцип </a:t>
            </a:r>
            <a:r>
              <a:rPr lang="ru-RU" i="1" dirty="0"/>
              <a:t>доступности </a:t>
            </a:r>
            <a:r>
              <a:rPr lang="ru-RU"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endParaRPr lang="ru-RU"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686800" cy="6126163"/>
          </a:xfrm>
        </p:spPr>
        <p:txBody>
          <a:bodyPr>
            <a:noAutofit/>
          </a:bodyPr>
          <a:lstStyle/>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r>
              <a:rPr lang="ru-RU" sz="1800" dirty="0"/>
              <a:t>Принцип </a:t>
            </a:r>
            <a:r>
              <a:rPr lang="ru-RU" sz="1800" i="1" dirty="0"/>
              <a:t>сознательности и активности </a:t>
            </a:r>
            <a:r>
              <a:rPr lang="ru-RU" sz="1800"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sz="1800" dirty="0"/>
              <a:t>Принцип </a:t>
            </a:r>
            <a:r>
              <a:rPr lang="ru-RU" sz="1800" i="1" dirty="0"/>
              <a:t>систематичности </a:t>
            </a:r>
            <a:r>
              <a:rPr lang="ru-RU" sz="1800"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sz="1800" dirty="0"/>
              <a:t>Принцип </a:t>
            </a:r>
            <a:r>
              <a:rPr lang="ru-RU" sz="1800" i="1" dirty="0"/>
              <a:t>последовательности </a:t>
            </a:r>
            <a:r>
              <a:rPr lang="ru-RU" sz="1800"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sz="1800" dirty="0"/>
              <a:t>Принцип </a:t>
            </a:r>
            <a:r>
              <a:rPr lang="ru-RU" sz="1800" i="1" dirty="0"/>
              <a:t>доступности </a:t>
            </a:r>
            <a:r>
              <a:rPr lang="ru-RU" sz="1800"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endParaRPr lang="ru-RU" sz="1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Принцип научности для подготовки преподавателей физики в классическом университете</a:t>
            </a:r>
          </a:p>
        </p:txBody>
      </p:sp>
      <p:sp>
        <p:nvSpPr>
          <p:cNvPr id="3" name="Содержимое 2"/>
          <p:cNvSpPr>
            <a:spLocks noGrp="1"/>
          </p:cNvSpPr>
          <p:nvPr>
            <p:ph idx="1"/>
          </p:nvPr>
        </p:nvSpPr>
        <p:spPr/>
        <p:txBody>
          <a:bodyPr>
            <a:normAutofit/>
          </a:bodyPr>
          <a:lstStyle/>
          <a:p>
            <a:r>
              <a:rPr lang="ru-RU" i="1" dirty="0"/>
              <a:t>структура усваиваемого учащимися физического знания определяет основные характеристики конструируемого процесса обучения - цели, методы обучения, обеспечивая обоснованность моделирующей, проектировочной и конструктивной деятельности учителя</a:t>
            </a:r>
          </a:p>
          <a:p>
            <a:pPr>
              <a:buNone/>
            </a:pPr>
            <a:r>
              <a:rPr lang="ru-RU" sz="1600" i="1" dirty="0"/>
              <a:t>Е.В. Чупрунов, И.В. Гребенев </a:t>
            </a:r>
            <a:r>
              <a:rPr lang="ru-RU" sz="1600" dirty="0"/>
              <a:t>Фундаментальная научная подготовка учителя как основа его профессиональной компетентности// Педагогика, 2010, № 8, с.65-71</a:t>
            </a:r>
            <a:r>
              <a:rPr lang="ru-RU" sz="1600" i="1" dirty="0"/>
              <a:t>. </a:t>
            </a:r>
            <a:endParaRPr lang="ru-RU" sz="16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2E3B7A2-29D3-4FCE-85F9-01C15AAAD9BD}"/>
              </a:ext>
            </a:extLst>
          </p:cNvPr>
          <p:cNvSpPr>
            <a:spLocks noGrp="1"/>
          </p:cNvSpPr>
          <p:nvPr>
            <p:ph type="title"/>
          </p:nvPr>
        </p:nvSpPr>
        <p:spPr/>
        <p:txBody>
          <a:bodyPr/>
          <a:lstStyle/>
          <a:p>
            <a:endParaRPr lang="ru-RU" dirty="0"/>
          </a:p>
        </p:txBody>
      </p:sp>
      <p:sp>
        <p:nvSpPr>
          <p:cNvPr id="3" name="Объект 2">
            <a:extLst>
              <a:ext uri="{FF2B5EF4-FFF2-40B4-BE49-F238E27FC236}">
                <a16:creationId xmlns="" xmlns:a16="http://schemas.microsoft.com/office/drawing/2014/main" id="{3BDE0FF7-6CA5-43BE-8A39-88189C0FCF8E}"/>
              </a:ext>
            </a:extLst>
          </p:cNvPr>
          <p:cNvSpPr>
            <a:spLocks noGrp="1"/>
          </p:cNvSpPr>
          <p:nvPr>
            <p:ph idx="1"/>
          </p:nvPr>
        </p:nvSpPr>
        <p:spPr/>
        <p:txBody>
          <a:bodyPr/>
          <a:lstStyle/>
          <a:p>
            <a:r>
              <a:rPr lang="ru-RU" dirty="0"/>
              <a:t>Задание 7</a:t>
            </a:r>
          </a:p>
          <a:p>
            <a:r>
              <a:rPr lang="ru-RU" dirty="0"/>
              <a:t>Принципы, законы и закономерности – реализация в учебном процессе. </a:t>
            </a:r>
          </a:p>
        </p:txBody>
      </p:sp>
    </p:spTree>
    <p:extLst>
      <p:ext uri="{BB962C8B-B14F-4D97-AF65-F5344CB8AC3E}">
        <p14:creationId xmlns="" xmlns:p14="http://schemas.microsoft.com/office/powerpoint/2010/main" val="36384477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ТЕОРИЯ ПОЭТАПНОГО ФОРМИРОВАНИЯ УМСТВЕННЫХ ДЕЙСТВИЙ </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	</a:t>
            </a:r>
          </a:p>
          <a:p>
            <a:r>
              <a:rPr lang="ru-RU" dirty="0" smtClean="0"/>
              <a:t>В ее основе лежит идея о принципиальной общности строения внутренней и внешней деятельности человека. Согласно этой идее умственное развитие, как и усвоение знаний, навыков, умений происходит путем </a:t>
            </a:r>
            <a:r>
              <a:rPr lang="ru-RU" i="1" dirty="0" err="1" smtClean="0"/>
              <a:t>интериоризации</a:t>
            </a:r>
            <a:r>
              <a:rPr lang="ru-RU" i="1" dirty="0" smtClean="0"/>
              <a:t>, т.е. поэтапным переходом “материальной” (внешней) деятельности во внутренний умственный план. В результате такого перехода внешние действия с внешними предметами преобразуются в умственные. При этом они подвергаются обобщению, </a:t>
            </a:r>
            <a:r>
              <a:rPr lang="ru-RU" i="1" dirty="0" err="1" smtClean="0"/>
              <a:t>вербализуются</a:t>
            </a:r>
            <a:r>
              <a:rPr lang="ru-RU" i="1" dirty="0" smtClean="0"/>
              <a:t>, сокращаются, становятся готовыми к дальнейшему развитию, которое может превышать возможности внешней деятельности. 	</a:t>
            </a:r>
          </a:p>
          <a:p>
            <a:endParaRPr lang="ru-RU"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Теория поэтапного формирования умственных действий (П.Я. Гальперин- Н.Ф. Талызина)</a:t>
            </a:r>
          </a:p>
        </p:txBody>
      </p:sp>
      <p:sp>
        <p:nvSpPr>
          <p:cNvPr id="3" name="Содержимое 2"/>
          <p:cNvSpPr>
            <a:spLocks noGrp="1"/>
          </p:cNvSpPr>
          <p:nvPr>
            <p:ph idx="1"/>
          </p:nvPr>
        </p:nvSpPr>
        <p:spPr/>
        <p:txBody>
          <a:bodyPr>
            <a:normAutofit fontScale="70000" lnSpcReduction="20000"/>
          </a:bodyPr>
          <a:lstStyle/>
          <a:p>
            <a:pPr>
              <a:buNone/>
            </a:pPr>
            <a:r>
              <a:rPr lang="ru-RU" dirty="0"/>
              <a:t>система превращение действия в умственное.</a:t>
            </a:r>
          </a:p>
          <a:p>
            <a:r>
              <a:rPr lang="ru-RU" sz="3400" b="1" i="1" dirty="0"/>
              <a:t>Первый этап</a:t>
            </a:r>
            <a:r>
              <a:rPr lang="ru-RU" sz="3400" b="1" dirty="0"/>
              <a:t> –</a:t>
            </a:r>
            <a:r>
              <a:rPr lang="ru-RU" sz="3400" dirty="0"/>
              <a:t> формирование мотивационной основы, т.е. мотивации действия.</a:t>
            </a:r>
          </a:p>
          <a:p>
            <a:r>
              <a:rPr lang="ru-RU" sz="3400" b="1" i="1" dirty="0"/>
              <a:t>Второй этап</a:t>
            </a:r>
            <a:r>
              <a:rPr lang="ru-RU" sz="3400" i="1" dirty="0"/>
              <a:t> </a:t>
            </a:r>
            <a:r>
              <a:rPr lang="ru-RU" sz="3400" dirty="0"/>
              <a:t>– формирование </a:t>
            </a:r>
            <a:r>
              <a:rPr lang="ru-RU" sz="3400" dirty="0" smtClean="0"/>
              <a:t>ориентировочной </a:t>
            </a:r>
            <a:r>
              <a:rPr lang="ru-RU" sz="3400" dirty="0"/>
              <a:t>основы действия.</a:t>
            </a:r>
          </a:p>
          <a:p>
            <a:r>
              <a:rPr lang="ru-RU" sz="3400" b="1" i="1" dirty="0"/>
              <a:t>Третий этап</a:t>
            </a:r>
            <a:r>
              <a:rPr lang="ru-RU" sz="3400" dirty="0"/>
              <a:t> – формирование действия в его начальной, материальной, затем материализованной форме.</a:t>
            </a:r>
          </a:p>
          <a:p>
            <a:r>
              <a:rPr lang="ru-RU" sz="3400" b="1" i="1" dirty="0"/>
              <a:t>Четвертый этап</a:t>
            </a:r>
            <a:r>
              <a:rPr lang="ru-RU" sz="3400" dirty="0"/>
              <a:t> – формирование действия в громкой социализированной, внешней речи.</a:t>
            </a:r>
          </a:p>
          <a:p>
            <a:r>
              <a:rPr lang="ru-RU" sz="3400" b="1" i="1" dirty="0"/>
              <a:t>Пятый этап</a:t>
            </a:r>
            <a:r>
              <a:rPr lang="ru-RU" sz="3400" dirty="0"/>
              <a:t> – формирование действия во внутренней речи «про себя».</a:t>
            </a:r>
          </a:p>
          <a:p>
            <a:r>
              <a:rPr lang="ru-RU" sz="3400" b="1" i="1" dirty="0"/>
              <a:t>Шестой этап</a:t>
            </a:r>
            <a:r>
              <a:rPr lang="ru-RU" sz="3400" dirty="0"/>
              <a:t> - формирование свернутого, умственного действия. Проверка уровня сформированности.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3311</TotalTime>
  <Words>5176</Words>
  <Application>Microsoft Office PowerPoint</Application>
  <PresentationFormat>Экран (4:3)</PresentationFormat>
  <Paragraphs>621</Paragraphs>
  <Slides>104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104</vt:i4>
      </vt:variant>
    </vt:vector>
  </HeadingPairs>
  <TitlesOfParts>
    <vt:vector size="105" baseType="lpstr">
      <vt:lpstr>Тема Office</vt:lpstr>
      <vt:lpstr>Педагогика высшей школы. Дидактика. Для аспирантов </vt:lpstr>
      <vt:lpstr>Вопросы для обсуждения</vt:lpstr>
      <vt:lpstr>Литература </vt:lpstr>
      <vt:lpstr>ПЕДАГОГИКА ВЫСШЕЙ ШКОЛЫ </vt:lpstr>
      <vt:lpstr>ПРОТИВОРЕЧИЯ ПЕДАГОГИЧЕСКОГО ПРОЦЕССА В ВУЗЕ  </vt:lpstr>
      <vt:lpstr>Мотивы совершенствования системы ВО и аспирантуры  </vt:lpstr>
      <vt:lpstr>Структура ВО</vt:lpstr>
      <vt:lpstr>Из ФГОС аспирантуры</vt:lpstr>
      <vt:lpstr>Компетентностный подход</vt:lpstr>
      <vt:lpstr>Компетенция</vt:lpstr>
      <vt:lpstr>профессиональная компетентность </vt:lpstr>
      <vt:lpstr>Состав компетенций</vt:lpstr>
      <vt:lpstr>Слайд 13</vt:lpstr>
      <vt:lpstr>Зна́ние —</vt:lpstr>
      <vt:lpstr>Слайд 15</vt:lpstr>
      <vt:lpstr>Содержание обучения</vt:lpstr>
      <vt:lpstr>Слайд 17</vt:lpstr>
      <vt:lpstr>Задание 1</vt:lpstr>
      <vt:lpstr>Слайд 19</vt:lpstr>
      <vt:lpstr>Слайд 20</vt:lpstr>
      <vt:lpstr>Слайд 21</vt:lpstr>
      <vt:lpstr>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vt:lpstr>
      <vt:lpstr>Компетенции выпускника аспирантуры</vt:lpstr>
      <vt:lpstr> Универсальные компетенции</vt:lpstr>
      <vt:lpstr>Слайд 25</vt:lpstr>
      <vt:lpstr>Общепрофессиональные компетенции(преподавателя)</vt:lpstr>
      <vt:lpstr>Преподавание</vt:lpstr>
      <vt:lpstr>Профессиональные компетенции (ПК-13.00.02)  научная и научно-исследовательская деятельность</vt:lpstr>
      <vt:lpstr>преподавательская деятельность</vt:lpstr>
      <vt:lpstr>ПК 01.06.01 «Дифференциальные уравнения, динамические системы и оптимальное управление»</vt:lpstr>
      <vt:lpstr>Разложение компетенций ОПК 1 владение методологией и методами педагогических исследований </vt:lpstr>
      <vt:lpstr>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 </vt:lpstr>
      <vt:lpstr>ОПК 6 способность обоснованно выбирать и эффективно использовать образовательные технологии, методы и средства  </vt:lpstr>
      <vt:lpstr>ИТОГ по всем компетенциям Требования к уровню освоения содержания дисциплины</vt:lpstr>
      <vt:lpstr>Знать</vt:lpstr>
      <vt:lpstr>Уметь: </vt:lpstr>
      <vt:lpstr>Владеть: </vt:lpstr>
      <vt:lpstr>Задание 2</vt:lpstr>
      <vt:lpstr>Слайд 39</vt:lpstr>
      <vt:lpstr>Назначение педагогики</vt:lpstr>
      <vt:lpstr>Процесс обучения</vt:lpstr>
      <vt:lpstr>Образование </vt:lpstr>
      <vt:lpstr>Слайд 43</vt:lpstr>
      <vt:lpstr>Таксономия Блума</vt:lpstr>
      <vt:lpstr>Варианты таксономий</vt:lpstr>
      <vt:lpstr>Уровни усвоения содержания</vt:lpstr>
      <vt:lpstr>Основные положения ассоциативно-рефлекторной теории обучения  </vt:lpstr>
      <vt:lpstr>Уровни усвоения по В.П. Симонову</vt:lpstr>
      <vt:lpstr>ПОСЛЕДОВАТЕЛЬНОСТЬ ФОРМИРОВАНИЯ МАСТЕРСТВА  НА ОСНОВЕ АССОЦИАТИВНО-РЕФЛЕКТОРНОЙ  ТЕОРИИ ОБУЧЕНИЯ  </vt:lpstr>
      <vt:lpstr>Результаты познавательной деятельности учащихся  по ФГОС</vt:lpstr>
      <vt:lpstr>Результаты пед. эксперимента</vt:lpstr>
      <vt:lpstr>Слайд 52</vt:lpstr>
      <vt:lpstr>Задание 3</vt:lpstr>
      <vt:lpstr>Definitions of learning</vt:lpstr>
      <vt:lpstr>Обучение это -</vt:lpstr>
      <vt:lpstr>О Б У Ч Е Н И Е </vt:lpstr>
      <vt:lpstr>Слайд 57</vt:lpstr>
      <vt:lpstr>Современные образовательные парадигмы</vt:lpstr>
      <vt:lpstr>Образовательные парадигмы</vt:lpstr>
      <vt:lpstr>Слайд 60</vt:lpstr>
      <vt:lpstr>Слайд 61</vt:lpstr>
      <vt:lpstr>Слайд 62</vt:lpstr>
      <vt:lpstr>Слайд 63</vt:lpstr>
      <vt:lpstr>Методическая компетентность </vt:lpstr>
      <vt:lpstr>Слайд 65</vt:lpstr>
      <vt:lpstr>РСК</vt:lpstr>
      <vt:lpstr>Уровни методической компетентности преподавателя (РСК)</vt:lpstr>
      <vt:lpstr>Дидактическая система</vt:lpstr>
      <vt:lpstr>Слайд 69</vt:lpstr>
      <vt:lpstr>Слайд 70</vt:lpstr>
      <vt:lpstr>Алгоритм конструирования учебного процесса (ОПК 6)- обоснованно и т.д.</vt:lpstr>
      <vt:lpstr>Методы обучения</vt:lpstr>
      <vt:lpstr>Слайд 73</vt:lpstr>
      <vt:lpstr>Слайд 74</vt:lpstr>
      <vt:lpstr>Содержание обучения</vt:lpstr>
      <vt:lpstr>Слайд 76</vt:lpstr>
      <vt:lpstr>Логика учебного процесса</vt:lpstr>
      <vt:lpstr>Слайд 78</vt:lpstr>
      <vt:lpstr>Слайд 79</vt:lpstr>
      <vt:lpstr>Слайд 80</vt:lpstr>
      <vt:lpstr>Слайд 81</vt:lpstr>
      <vt:lpstr>Слайд 82</vt:lpstr>
      <vt:lpstr>Нормативные элементы дидактики</vt:lpstr>
      <vt:lpstr>Законы и закономерности</vt:lpstr>
      <vt:lpstr>Слайд 85</vt:lpstr>
      <vt:lpstr>Педагогические закономерности</vt:lpstr>
      <vt:lpstr>В настоящее время в педагогике признаны следующие законы</vt:lpstr>
      <vt:lpstr>Приведем примеры конкретных психологических закономерностей, открытых в дидактике</vt:lpstr>
      <vt:lpstr>Кривая забывания и её коррекция</vt:lpstr>
      <vt:lpstr>Слайд 90</vt:lpstr>
      <vt:lpstr>Слайд 91</vt:lpstr>
      <vt:lpstr>Закономерности воспитательного процесса</vt:lpstr>
      <vt:lpstr>Принципы обучения</vt:lpstr>
      <vt:lpstr>Слайд 94</vt:lpstr>
      <vt:lpstr>Слайд 95</vt:lpstr>
      <vt:lpstr>Принцип научности для подготовки преподавателей физики в классическом университете</vt:lpstr>
      <vt:lpstr>Слайд 97</vt:lpstr>
      <vt:lpstr>ТЕОРИЯ ПОЭТАПНОГО ФОРМИРОВАНИЯ УМСТВЕННЫХ ДЕЙСТВИЙ </vt:lpstr>
      <vt:lpstr>Теория поэтапного формирования умственных действий (П.Я. Гальперин- Н.Ф. Талызина)</vt:lpstr>
      <vt:lpstr>Слайд 100</vt:lpstr>
      <vt:lpstr>Слайд 101</vt:lpstr>
      <vt:lpstr>Последовательность обобщенных шагов по организации поискового учебного процесса: </vt:lpstr>
      <vt:lpstr>Традиции и инновации в обучении</vt:lpstr>
      <vt:lpstr>Слайд 104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высшей школы</dc:title>
  <dc:creator>Home</dc:creator>
  <cp:lastModifiedBy>Игорь Гребенев</cp:lastModifiedBy>
  <cp:revision>165</cp:revision>
  <dcterms:created xsi:type="dcterms:W3CDTF">2015-09-27T12:18:50Z</dcterms:created>
  <dcterms:modified xsi:type="dcterms:W3CDTF">2021-12-09T09:06:59Z</dcterms:modified>
</cp:coreProperties>
</file>