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93"/>
  </p:notesMasterIdLst>
  <p:sldIdLst>
    <p:sldId id="256" r:id="rId2"/>
    <p:sldId id="286" r:id="rId3"/>
    <p:sldId id="269" r:id="rId4"/>
    <p:sldId id="283" r:id="rId5"/>
    <p:sldId id="293" r:id="rId6"/>
    <p:sldId id="294" r:id="rId7"/>
    <p:sldId id="274" r:id="rId8"/>
    <p:sldId id="307" r:id="rId9"/>
    <p:sldId id="262" r:id="rId10"/>
    <p:sldId id="309" r:id="rId11"/>
    <p:sldId id="296" r:id="rId12"/>
    <p:sldId id="311" r:id="rId13"/>
    <p:sldId id="365" r:id="rId14"/>
    <p:sldId id="366" r:id="rId15"/>
    <p:sldId id="348" r:id="rId16"/>
    <p:sldId id="349" r:id="rId17"/>
    <p:sldId id="350" r:id="rId18"/>
    <p:sldId id="275" r:id="rId19"/>
    <p:sldId id="257" r:id="rId20"/>
    <p:sldId id="259" r:id="rId21"/>
    <p:sldId id="297" r:id="rId22"/>
    <p:sldId id="258" r:id="rId23"/>
    <p:sldId id="260" r:id="rId24"/>
    <p:sldId id="261" r:id="rId25"/>
    <p:sldId id="263" r:id="rId26"/>
    <p:sldId id="264" r:id="rId27"/>
    <p:sldId id="265" r:id="rId28"/>
    <p:sldId id="266" r:id="rId29"/>
    <p:sldId id="267" r:id="rId30"/>
    <p:sldId id="270" r:id="rId31"/>
    <p:sldId id="271" r:id="rId32"/>
    <p:sldId id="272" r:id="rId33"/>
    <p:sldId id="273" r:id="rId34"/>
    <p:sldId id="360" r:id="rId35"/>
    <p:sldId id="333" r:id="rId36"/>
    <p:sldId id="284" r:id="rId37"/>
    <p:sldId id="367" r:id="rId38"/>
    <p:sldId id="330" r:id="rId39"/>
    <p:sldId id="369" r:id="rId40"/>
    <p:sldId id="339" r:id="rId41"/>
    <p:sldId id="338" r:id="rId42"/>
    <p:sldId id="337" r:id="rId43"/>
    <p:sldId id="334" r:id="rId44"/>
    <p:sldId id="335" r:id="rId45"/>
    <p:sldId id="336" r:id="rId46"/>
    <p:sldId id="281" r:id="rId47"/>
    <p:sldId id="351" r:id="rId48"/>
    <p:sldId id="361" r:id="rId49"/>
    <p:sldId id="344" r:id="rId50"/>
    <p:sldId id="354" r:id="rId51"/>
    <p:sldId id="346" r:id="rId52"/>
    <p:sldId id="345" r:id="rId53"/>
    <p:sldId id="331" r:id="rId54"/>
    <p:sldId id="332" r:id="rId55"/>
    <p:sldId id="302" r:id="rId56"/>
    <p:sldId id="355" r:id="rId57"/>
    <p:sldId id="327" r:id="rId58"/>
    <p:sldId id="289" r:id="rId59"/>
    <p:sldId id="326" r:id="rId60"/>
    <p:sldId id="328" r:id="rId61"/>
    <p:sldId id="370" r:id="rId62"/>
    <p:sldId id="288" r:id="rId63"/>
    <p:sldId id="352" r:id="rId64"/>
    <p:sldId id="353" r:id="rId65"/>
    <p:sldId id="290" r:id="rId66"/>
    <p:sldId id="362" r:id="rId67"/>
    <p:sldId id="363" r:id="rId68"/>
    <p:sldId id="364" r:id="rId69"/>
    <p:sldId id="298" r:id="rId70"/>
    <p:sldId id="340" r:id="rId71"/>
    <p:sldId id="341" r:id="rId72"/>
    <p:sldId id="342" r:id="rId73"/>
    <p:sldId id="356" r:id="rId74"/>
    <p:sldId id="299" r:id="rId75"/>
    <p:sldId id="285" r:id="rId76"/>
    <p:sldId id="317" r:id="rId77"/>
    <p:sldId id="316" r:id="rId78"/>
    <p:sldId id="313" r:id="rId79"/>
    <p:sldId id="319" r:id="rId80"/>
    <p:sldId id="347" r:id="rId81"/>
    <p:sldId id="318" r:id="rId82"/>
    <p:sldId id="357" r:id="rId83"/>
    <p:sldId id="371" r:id="rId84"/>
    <p:sldId id="291" r:id="rId85"/>
    <p:sldId id="320" r:id="rId86"/>
    <p:sldId id="292" r:id="rId87"/>
    <p:sldId id="358" r:id="rId88"/>
    <p:sldId id="279" r:id="rId89"/>
    <p:sldId id="359" r:id="rId90"/>
    <p:sldId id="329" r:id="rId91"/>
    <p:sldId id="372" r:id="rId9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varScale="1">
        <p:scale>
          <a:sx n="88" d="100"/>
          <a:sy n="88" d="100"/>
        </p:scale>
        <p:origin x="-131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a:t>Контрольные группы</a:t>
            </a:r>
          </a:p>
        </c:rich>
      </c:tx>
      <c:layout/>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dLbls/>
        <c:axId val="74346880"/>
        <c:axId val="74348800"/>
      </c:barChart>
      <c:catAx>
        <c:axId val="74346880"/>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layout/>
        </c:title>
        <c:numFmt formatCode="General" sourceLinked="0"/>
        <c:tickLblPos val="nextTo"/>
        <c:crossAx val="74348800"/>
        <c:crosses val="autoZero"/>
        <c:auto val="1"/>
        <c:lblAlgn val="ctr"/>
        <c:lblOffset val="100"/>
      </c:catAx>
      <c:valAx>
        <c:axId val="74348800"/>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64E-2"/>
              <c:y val="0.13400738920373806"/>
            </c:manualLayout>
          </c:layout>
        </c:title>
        <c:numFmt formatCode="General" sourceLinked="1"/>
        <c:tickLblPos val="nextTo"/>
        <c:crossAx val="74346880"/>
        <c:crosses val="autoZero"/>
        <c:crossBetween val="between"/>
      </c:valAx>
    </c:plotArea>
    <c:legend>
      <c:legendPos val="b"/>
      <c:layout>
        <c:manualLayout>
          <c:xMode val="edge"/>
          <c:yMode val="edge"/>
          <c:x val="1.0946009972249173E-2"/>
          <c:y val="0.73131049701590001"/>
          <c:w val="0.97810798005550159"/>
          <c:h val="0.25170436497985643"/>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a:t>Экспериментальные группы</a:t>
            </a:r>
          </a:p>
        </c:rich>
      </c:tx>
      <c:layout/>
    </c:title>
    <c:plotArea>
      <c:layout>
        <c:manualLayout>
          <c:layoutTarget val="inner"/>
          <c:xMode val="edge"/>
          <c:yMode val="edge"/>
          <c:x val="0.11161200824165517"/>
          <c:y val="0.15534416063688244"/>
          <c:w val="0.86556167924537564"/>
          <c:h val="0.40496400152674172"/>
        </c:manualLayout>
      </c:layout>
      <c:barChart>
        <c:barDir val="col"/>
        <c:grouping val="clustered"/>
        <c:ser>
          <c:idx val="0"/>
          <c:order val="0"/>
          <c:tx>
            <c:strRef>
              <c:f>Лист4!$A$3</c:f>
              <c:strCache>
                <c:ptCount val="1"/>
                <c:pt idx="0">
                  <c:v>общее количество учащихся </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Лист4!$B$3:$F$3</c:f>
              <c:numCache>
                <c:formatCode>General</c:formatCode>
                <c:ptCount val="5"/>
                <c:pt idx="0">
                  <c:v>46</c:v>
                </c:pt>
                <c:pt idx="1">
                  <c:v>48</c:v>
                </c:pt>
                <c:pt idx="2">
                  <c:v>45</c:v>
                </c:pt>
                <c:pt idx="3">
                  <c:v>46</c:v>
                </c:pt>
                <c:pt idx="4">
                  <c:v>47</c:v>
                </c:pt>
              </c:numCache>
            </c:numRef>
          </c:val>
          <c:extLst xmlns:c16r2="http://schemas.microsoft.com/office/drawing/2015/06/chart">
            <c:ext xmlns:c16="http://schemas.microsoft.com/office/drawing/2014/chart" uri="{C3380CC4-5D6E-409C-BE32-E72D297353CC}">
              <c16:uniqueId val="{00000000-1868-4878-B68F-A8CF5CA9BC13}"/>
            </c:ext>
          </c:extLst>
        </c:ser>
        <c:ser>
          <c:idx val="1"/>
          <c:order val="1"/>
          <c:tx>
            <c:strRef>
              <c:f>Лист4!$A$4</c:f>
              <c:strCache>
                <c:ptCount val="1"/>
                <c:pt idx="0">
                  <c:v>количество учащихся достигших уровня усвоения знаний</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Лист4!$B$4:$F$4</c:f>
              <c:numCache>
                <c:formatCode>General</c:formatCode>
                <c:ptCount val="5"/>
                <c:pt idx="0">
                  <c:v>42</c:v>
                </c:pt>
                <c:pt idx="1">
                  <c:v>42</c:v>
                </c:pt>
                <c:pt idx="2">
                  <c:v>43</c:v>
                </c:pt>
                <c:pt idx="3">
                  <c:v>45</c:v>
                </c:pt>
                <c:pt idx="4">
                  <c:v>43</c:v>
                </c:pt>
              </c:numCache>
            </c:numRef>
          </c:val>
          <c:extLst xmlns:c16r2="http://schemas.microsoft.com/office/drawing/2015/06/chart">
            <c:ext xmlns:c16="http://schemas.microsoft.com/office/drawing/2014/chart" uri="{C3380CC4-5D6E-409C-BE32-E72D297353CC}">
              <c16:uniqueId val="{00000001-1868-4878-B68F-A8CF5CA9BC13}"/>
            </c:ext>
          </c:extLst>
        </c:ser>
        <c:ser>
          <c:idx val="2"/>
          <c:order val="2"/>
          <c:tx>
            <c:strRef>
              <c:f>Лист4!$A$5</c:f>
              <c:strCache>
                <c:ptCount val="1"/>
                <c:pt idx="0">
                  <c:v> количество учащихся достигших уровня усвоения способа деятельности</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Лист4!$B$5:$F$5</c:f>
              <c:numCache>
                <c:formatCode>General</c:formatCode>
                <c:ptCount val="5"/>
                <c:pt idx="0">
                  <c:v>38</c:v>
                </c:pt>
                <c:pt idx="1">
                  <c:v>40</c:v>
                </c:pt>
                <c:pt idx="2">
                  <c:v>37</c:v>
                </c:pt>
                <c:pt idx="3">
                  <c:v>42</c:v>
                </c:pt>
                <c:pt idx="4">
                  <c:v>37</c:v>
                </c:pt>
              </c:numCache>
            </c:numRef>
          </c:val>
          <c:extLst xmlns:c16r2="http://schemas.microsoft.com/office/drawing/2015/06/chart">
            <c:ext xmlns:c16="http://schemas.microsoft.com/office/drawing/2014/chart" uri="{C3380CC4-5D6E-409C-BE32-E72D297353CC}">
              <c16:uniqueId val="{00000002-1868-4878-B68F-A8CF5CA9BC13}"/>
            </c:ext>
          </c:extLst>
        </c:ser>
        <c:ser>
          <c:idx val="3"/>
          <c:order val="3"/>
          <c:tx>
            <c:strRef>
              <c:f>Лист4!$A$6</c:f>
              <c:strCache>
                <c:ptCount val="1"/>
                <c:pt idx="0">
                  <c:v>количество учащихся достигших уровня усвоения способа получения знаний</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Лист4!$B$6:$F$6</c:f>
              <c:numCache>
                <c:formatCode>General</c:formatCode>
                <c:ptCount val="5"/>
                <c:pt idx="0">
                  <c:v>32</c:v>
                </c:pt>
                <c:pt idx="1">
                  <c:v>31</c:v>
                </c:pt>
                <c:pt idx="2">
                  <c:v>30</c:v>
                </c:pt>
                <c:pt idx="3">
                  <c:v>35</c:v>
                </c:pt>
                <c:pt idx="4">
                  <c:v>30</c:v>
                </c:pt>
              </c:numCache>
            </c:numRef>
          </c:val>
          <c:extLst xmlns:c16r2="http://schemas.microsoft.com/office/drawing/2015/06/chart">
            <c:ext xmlns:c16="http://schemas.microsoft.com/office/drawing/2014/chart" uri="{C3380CC4-5D6E-409C-BE32-E72D297353CC}">
              <c16:uniqueId val="{00000003-1868-4878-B68F-A8CF5CA9BC13}"/>
            </c:ext>
          </c:extLst>
        </c:ser>
        <c:ser>
          <c:idx val="4"/>
          <c:order val="4"/>
          <c:tx>
            <c:strRef>
              <c:f>Лист4!$A$7</c:f>
              <c:strCache>
                <c:ptCount val="1"/>
                <c:pt idx="0">
                  <c:v>количество учащихся достигших уровня получения нового знания в самостоятельной деятельности </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Лист4!$B$7:$F$7</c:f>
              <c:numCache>
                <c:formatCode>General</c:formatCode>
                <c:ptCount val="5"/>
                <c:pt idx="0">
                  <c:v>23</c:v>
                </c:pt>
                <c:pt idx="1">
                  <c:v>25</c:v>
                </c:pt>
                <c:pt idx="2">
                  <c:v>22</c:v>
                </c:pt>
                <c:pt idx="3">
                  <c:v>27</c:v>
                </c:pt>
                <c:pt idx="4">
                  <c:v>23</c:v>
                </c:pt>
              </c:numCache>
            </c:numRef>
          </c:val>
          <c:extLst xmlns:c16r2="http://schemas.microsoft.com/office/drawing/2015/06/chart">
            <c:ext xmlns:c16="http://schemas.microsoft.com/office/drawing/2014/chart" uri="{C3380CC4-5D6E-409C-BE32-E72D297353CC}">
              <c16:uniqueId val="{00000004-1868-4878-B68F-A8CF5CA9BC13}"/>
            </c:ext>
          </c:extLst>
        </c:ser>
        <c:dLbls/>
        <c:axId val="100216832"/>
        <c:axId val="100218752"/>
      </c:barChart>
      <c:catAx>
        <c:axId val="100216832"/>
        <c:scaling>
          <c:orientation val="minMax"/>
        </c:scaling>
        <c:axPos val="b"/>
        <c:title>
          <c:tx>
            <c:rich>
              <a:bodyPr/>
              <a:lstStyle/>
              <a:p>
                <a:pPr>
                  <a:defRPr/>
                </a:pPr>
                <a:r>
                  <a:rPr lang="ru-RU" sz="1200" b="1" i="1" baseline="0">
                    <a:latin typeface="Times New Roman" pitchFamily="18" charset="0"/>
                    <a:cs typeface="Times New Roman" pitchFamily="18" charset="0"/>
                  </a:rPr>
                  <a:t>Название темы эксперимента</a:t>
                </a:r>
                <a:endParaRPr lang="ru-RU" sz="1200">
                  <a:latin typeface="Times New Roman" pitchFamily="18" charset="0"/>
                  <a:cs typeface="Times New Roman" pitchFamily="18" charset="0"/>
                </a:endParaRPr>
              </a:p>
            </c:rich>
          </c:tx>
          <c:layout/>
        </c:title>
        <c:numFmt formatCode="General" sourceLinked="0"/>
        <c:tickLblPos val="nextTo"/>
        <c:crossAx val="100218752"/>
        <c:crosses val="autoZero"/>
        <c:auto val="1"/>
        <c:lblAlgn val="ctr"/>
        <c:lblOffset val="100"/>
      </c:catAx>
      <c:valAx>
        <c:axId val="100218752"/>
        <c:scaling>
          <c:orientation val="minMax"/>
        </c:scaling>
        <c:axPos val="l"/>
        <c:majorGridlines/>
        <c:title>
          <c:tx>
            <c:rich>
              <a:bodyPr rot="-5400000" vert="horz"/>
              <a:lstStyle/>
              <a:p>
                <a:pPr>
                  <a:defRPr/>
                </a:pPr>
                <a:r>
                  <a:rPr lang="ru-RU" sz="1200" b="1" i="1" baseline="0">
                    <a:latin typeface="Times New Roman" pitchFamily="18" charset="0"/>
                    <a:cs typeface="Times New Roman" pitchFamily="18" charset="0"/>
                  </a:rPr>
                  <a:t>Количество учащихся</a:t>
                </a:r>
                <a:endParaRPr lang="ru-RU" sz="1200">
                  <a:latin typeface="Times New Roman" pitchFamily="18" charset="0"/>
                  <a:cs typeface="Times New Roman" pitchFamily="18" charset="0"/>
                </a:endParaRPr>
              </a:p>
            </c:rich>
          </c:tx>
          <c:layout/>
        </c:title>
        <c:numFmt formatCode="General" sourceLinked="1"/>
        <c:tickLblPos val="nextTo"/>
        <c:crossAx val="100216832"/>
        <c:crosses val="autoZero"/>
        <c:crossBetween val="between"/>
      </c:valAx>
    </c:plotArea>
    <c:legend>
      <c:legendPos val="b"/>
      <c:layout>
        <c:manualLayout>
          <c:xMode val="edge"/>
          <c:yMode val="edge"/>
          <c:x val="3.3481151544166546E-2"/>
          <c:y val="0.78980368381824106"/>
          <c:w val="0.9371839820011767"/>
          <c:h val="0.18983058303713302"/>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01.03.2021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86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a:t>ivgrebenev@yandex.ru</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a16="http://schemas.microsoft.com/office/drawing/2014/main" xmlns=""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a16="http://schemas.microsoft.com/office/drawing/2014/main" xmlns=""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3" name="_s2053">
              <a:extLst>
                <a:ext uri="{FF2B5EF4-FFF2-40B4-BE49-F238E27FC236}">
                  <a16:creationId xmlns:a16="http://schemas.microsoft.com/office/drawing/2014/main" xmlns=""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4" name="_s2054">
              <a:extLst>
                <a:ext uri="{FF2B5EF4-FFF2-40B4-BE49-F238E27FC236}">
                  <a16:creationId xmlns:a16="http://schemas.microsoft.com/office/drawing/2014/main" xmlns=""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055" name="_s2055">
              <a:extLst>
                <a:ext uri="{FF2B5EF4-FFF2-40B4-BE49-F238E27FC236}">
                  <a16:creationId xmlns:a16="http://schemas.microsoft.com/office/drawing/2014/main" xmlns=""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9" name="_s2056">
              <a:extLst>
                <a:ext uri="{FF2B5EF4-FFF2-40B4-BE49-F238E27FC236}">
                  <a16:creationId xmlns:a16="http://schemas.microsoft.com/office/drawing/2014/main" xmlns=""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a16="http://schemas.microsoft.com/office/drawing/2014/main" xmlns=""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a16="http://schemas.microsoft.com/office/drawing/2014/main" xmlns=""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a16="http://schemas.microsoft.com/office/drawing/2014/main" xmlns=""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a16="http://schemas.microsoft.com/office/drawing/2014/main" xmlns=""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a16="http://schemas.microsoft.com/office/drawing/2014/main" xmlns=""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a16="http://schemas.microsoft.com/office/drawing/2014/main" xmlns=""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Содержание обучения</a:t>
            </a:r>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dirty="0">
                <a:ln>
                  <a:noFill/>
                </a:ln>
                <a:solidFill>
                  <a:schemeClr val="tx1"/>
                </a:solidFill>
                <a:effectLst/>
                <a:latin typeface="Calibri" pitchFamily="34" charset="0"/>
                <a:cs typeface="Arial" pitchFamily="34" charset="0"/>
              </a:rPr>
              <a:t>Умения</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59448" y="1718146"/>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a:ln>
                  <a:noFill/>
                </a:ln>
                <a:solidFill>
                  <a:schemeClr val="tx1"/>
                </a:solidFill>
                <a:effectLst/>
                <a:latin typeface="Calibri" pitchFamily="34" charset="0"/>
                <a:cs typeface="Arial" pitchFamily="34" charset="0"/>
              </a:rPr>
              <a:t>Э Ц О к М</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42852"/>
            <a:ext cx="8286808" cy="7848302"/>
          </a:xfrm>
          <a:prstGeom prst="rect">
            <a:avLst/>
          </a:prstGeom>
        </p:spPr>
        <p:txBody>
          <a:bodyPr wrap="square">
            <a:spAutoFit/>
          </a:bodyPr>
          <a:lstStyle/>
          <a:p>
            <a:r>
              <a:rPr lang="ru-RU" b="1" i="1" dirty="0" smtClean="0"/>
              <a:t>Знания </a:t>
            </a:r>
            <a:r>
              <a:rPr lang="ru-RU" i="1" dirty="0" smtClean="0"/>
              <a:t>—</a:t>
            </a:r>
            <a:r>
              <a:rPr lang="ru-RU" dirty="0" smtClean="0"/>
              <a:t> это сведения о мире, себе, деятельности, ставшие достоянием сознания (в том числе памяти) </a:t>
            </a:r>
            <a:r>
              <a:rPr lang="ru-RU" dirty="0" smtClean="0"/>
              <a:t>человека, </a:t>
            </a:r>
            <a:r>
              <a:rPr lang="ru-RU" b="1" i="1" dirty="0" smtClean="0"/>
              <a:t>присвоенные</a:t>
            </a:r>
            <a:r>
              <a:rPr lang="ru-RU" dirty="0" smtClean="0"/>
              <a:t> человеком. </a:t>
            </a:r>
            <a:r>
              <a:rPr lang="ru-RU" dirty="0" smtClean="0"/>
              <a:t>Они представлены в категориях понятиях, терминах и их системах (научных учениях, теориях, концепциях, сведениях, рекомендациях, инструкциях, содержании документов и т.п.). Опираясь на знания, человек понимает окружающее и себя в нем, разбирается в ситуациях, обстановке, проблемах, предвидит и планирует свои действия и поступки, готовит и принимает решения, избирает пути и способы выполнения, контролирует и оценивает </a:t>
            </a:r>
            <a:r>
              <a:rPr lang="ru-RU" dirty="0" smtClean="0"/>
              <a:t>действительность. </a:t>
            </a:r>
            <a:r>
              <a:rPr lang="ru-RU" b="1" i="1" dirty="0" smtClean="0"/>
              <a:t>Знания  образуются и  реализуются в деятельности</a:t>
            </a:r>
            <a:r>
              <a:rPr lang="ru-RU" dirty="0" smtClean="0"/>
              <a:t>. Иначе это информация, воспринятая, но не </a:t>
            </a:r>
            <a:r>
              <a:rPr lang="ru-RU" smtClean="0"/>
              <a:t>присвоенное знание.</a:t>
            </a:r>
            <a:endParaRPr lang="ru-RU" dirty="0" smtClean="0"/>
          </a:p>
          <a:p>
            <a:endParaRPr lang="ru-RU" dirty="0" smtClean="0"/>
          </a:p>
          <a:p>
            <a:r>
              <a:rPr lang="ru-RU" b="1" i="1" dirty="0" smtClean="0"/>
              <a:t>Умения</a:t>
            </a:r>
            <a:r>
              <a:rPr lang="ru-RU" dirty="0" smtClean="0"/>
              <a:t>- действия с содержанием предмета, контролируемые сознанием. </a:t>
            </a:r>
          </a:p>
          <a:p>
            <a:r>
              <a:rPr lang="ru-RU" dirty="0" smtClean="0"/>
              <a:t>Среди </a:t>
            </a:r>
            <a:r>
              <a:rPr lang="ru-RU" dirty="0" smtClean="0"/>
              <a:t>действий человека есть стандартные, повторяющиеся в учебе, труде, жизни, а есть нестандартные, которые каждый раз надо выполнять с умом, не шаблонно, приспосабливаясь к особенностям обстановки. Трудности «перевода» знаний в действия при этом нарастают, и их преодолению надо специально учить</a:t>
            </a:r>
            <a:r>
              <a:rPr lang="ru-RU" dirty="0" smtClean="0"/>
              <a:t>.</a:t>
            </a:r>
          </a:p>
          <a:p>
            <a:r>
              <a:rPr lang="ru-RU" dirty="0" smtClean="0"/>
              <a:t>В этом отличие человека выучившего, от усвоившего.</a:t>
            </a:r>
          </a:p>
          <a:p>
            <a:r>
              <a:rPr lang="ru-RU" b="1" i="1" dirty="0" smtClean="0"/>
              <a:t>Навык </a:t>
            </a:r>
            <a:r>
              <a:rPr lang="ru-RU" i="1" dirty="0" smtClean="0"/>
              <a:t>—</a:t>
            </a:r>
            <a:r>
              <a:rPr lang="ru-RU" dirty="0" smtClean="0"/>
              <a:t> автоматизированный способ выполнения какого-то действия, многократно выполнявшегося </a:t>
            </a:r>
            <a:r>
              <a:rPr lang="ru-RU" i="1" dirty="0" smtClean="0"/>
              <a:t>стандартно</a:t>
            </a:r>
            <a:r>
              <a:rPr lang="ru-RU" dirty="0" smtClean="0"/>
              <a:t> в </a:t>
            </a:r>
            <a:r>
              <a:rPr lang="ru-RU" i="1" dirty="0" smtClean="0"/>
              <a:t>стандартных</a:t>
            </a:r>
            <a:r>
              <a:rPr lang="ru-RU" dirty="0" smtClean="0"/>
              <a:t> условиях, и обеспечивающий его высокую эффективность в них. </a:t>
            </a:r>
            <a:r>
              <a:rPr lang="ru-RU" b="1" i="1" dirty="0" smtClean="0"/>
              <a:t>Ценность навыков </a:t>
            </a:r>
            <a:r>
              <a:rPr lang="ru-RU" dirty="0" smtClean="0"/>
              <a:t>в том, что они освобождают сознание человека от «черновой работы», т.е. от припоминания разных знаний, инструкций, советов, рекомендаций и размышлений по поводу того, что и как </a:t>
            </a:r>
            <a:r>
              <a:rPr lang="ru-RU" dirty="0" smtClean="0"/>
              <a:t>делать, делают возможной творческую работу.</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8" name="Picture 4" descr="https://cloud.prezentacii.org/19/10/166646/images/screen27.jpg"/>
          <p:cNvPicPr>
            <a:picLocks noChangeAspect="1" noChangeArrowheads="1"/>
          </p:cNvPicPr>
          <p:nvPr/>
        </p:nvPicPr>
        <p:blipFill>
          <a:blip r:embed="rId2"/>
          <a:srcRect/>
          <a:stretch>
            <a:fillRect/>
          </a:stretch>
        </p:blipFill>
        <p:spPr bwMode="auto">
          <a:xfrm>
            <a:off x="357158" y="642895"/>
            <a:ext cx="8286808" cy="62151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116632"/>
            <a:ext cx="8496944" cy="6055568"/>
          </a:xfrm>
        </p:spPr>
        <p:txBody>
          <a:bodyPr>
            <a:normAutofit/>
          </a:bodyPr>
          <a:lstStyle/>
          <a:p>
            <a:r>
              <a:rPr lang="ru-RU" b="1" dirty="0"/>
              <a:t>Задание 1</a:t>
            </a:r>
            <a:r>
              <a:rPr lang="ru-RU" b="1" dirty="0" smtClean="0"/>
              <a:t>. Разложить содержание темы</a:t>
            </a:r>
            <a:endParaRPr lang="ru-RU" dirty="0" smtClean="0"/>
          </a:p>
          <a:p>
            <a:r>
              <a:rPr lang="ru-RU" b="1" dirty="0" smtClean="0"/>
              <a:t>Тема: </a:t>
            </a:r>
            <a:r>
              <a:rPr lang="ru-RU" dirty="0" smtClean="0"/>
              <a:t>"Эффект автоколебаний в нелинейных динамических системах«.</a:t>
            </a:r>
          </a:p>
          <a:p>
            <a:r>
              <a:rPr lang="ru-RU" dirty="0" smtClean="0"/>
              <a:t> </a:t>
            </a:r>
            <a:r>
              <a:rPr lang="ru-RU" dirty="0"/>
              <a:t>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a:t>
            </a:r>
            <a:r>
              <a:rPr lang="ru-RU" dirty="0" smtClean="0"/>
              <a:t>№1 </a:t>
            </a:r>
            <a:r>
              <a:rPr lang="ru-RU" dirty="0"/>
              <a:t>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err="1"/>
              <a:t>идипломных</a:t>
            </a:r>
            <a:r>
              <a:rPr lang="ru-RU" dirty="0"/>
              <a:t> работ</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t>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a:t>
            </a:r>
            <a:r>
              <a:rPr lang="ru-RU" sz="2200" dirty="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a:t>Виды Проф. </a:t>
            </a:r>
            <a:r>
              <a:rPr lang="ru-RU" sz="5500" dirty="0" err="1"/>
              <a:t>Деят</a:t>
            </a:r>
            <a:r>
              <a:rPr lang="ru-RU" sz="5500" dirty="0"/>
              <a:t>. </a:t>
            </a:r>
          </a:p>
          <a:p>
            <a:pPr>
              <a:buNone/>
            </a:pPr>
            <a:r>
              <a:rPr lang="ru-RU" sz="5500" dirty="0"/>
              <a:t> Преподавательская деятельность по образовательным программам высшего образования</a:t>
            </a:r>
            <a:endParaRPr lang="ru-RU" sz="5500" b="1" dirty="0"/>
          </a:p>
          <a:p>
            <a:r>
              <a:rPr lang="ru-RU" sz="5500" b="1" dirty="0"/>
              <a:t>Деятельность</a:t>
            </a:r>
            <a:r>
              <a:rPr lang="ru-RU" sz="5500" dirty="0"/>
              <a:t> Планировать 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a:t>ФГОС =</a:t>
            </a:r>
            <a:r>
              <a:rPr lang="en-US" sz="5500" b="1" dirty="0"/>
              <a:t>&gt;</a:t>
            </a:r>
            <a:r>
              <a:rPr lang="ru-RU" sz="5500" b="1" dirty="0"/>
              <a:t>ПК 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21</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350962">
                  <a:extLst>
                    <a:ext uri="{9D8B030D-6E8A-4147-A177-3AD203B41FA5}">
                      <a16:colId xmlns:a16="http://schemas.microsoft.com/office/drawing/2014/main" xmlns="" val="20003"/>
                    </a:ext>
                  </a:extLst>
                </a:gridCol>
                <a:gridCol w="1416050">
                  <a:extLst>
                    <a:ext uri="{9D8B030D-6E8A-4147-A177-3AD203B41FA5}">
                      <a16:colId xmlns:a16="http://schemas.microsoft.com/office/drawing/2014/main" xmlns="" val="20004"/>
                    </a:ext>
                  </a:extLst>
                </a:gridCol>
                <a:gridCol w="1439863">
                  <a:extLst>
                    <a:ext uri="{9D8B030D-6E8A-4147-A177-3AD203B41FA5}">
                      <a16:colId xmlns:a16="http://schemas.microsoft.com/office/drawing/2014/main" xmlns=""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8229600" cy="5505475"/>
          </a:xfrm>
        </p:spPr>
        <p:txBody>
          <a:bodyPr>
            <a:normAutofit fontScale="92500" lnSpcReduction="10000"/>
          </a:bodyPr>
          <a:lstStyle/>
          <a:p>
            <a:r>
              <a:rPr lang="ru-RU" dirty="0"/>
              <a:t>способность самостоятельно ставить конкретные задачи научных исследований в области методик предмета (ПК 5);</a:t>
            </a:r>
          </a:p>
          <a:p>
            <a:r>
              <a:rPr lang="ru-RU" i="1" dirty="0"/>
              <a:t>преподавательская деятельность:</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smtClean="0"/>
              <a:t>ПК для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600200"/>
            <a:ext cx="8229600" cy="4925144"/>
          </a:xfrm>
        </p:spPr>
        <p:txBody>
          <a:bodyPr>
            <a:normAutofit fontScale="62500" lnSpcReduction="20000"/>
          </a:bodyPr>
          <a:lstStyle/>
          <a:p>
            <a:r>
              <a:rPr lang="ru-RU" sz="3400" dirty="0"/>
              <a:t>Педагогика и психология высшей школы: Учебное пособие. - Ростов </a:t>
            </a:r>
            <a:r>
              <a:rPr lang="ru-RU" sz="3400" dirty="0" err="1"/>
              <a:t>н</a:t>
            </a:r>
            <a:r>
              <a:rPr lang="ru-RU" sz="3400" dirty="0"/>
              <a:t>/</a:t>
            </a:r>
            <a:r>
              <a:rPr lang="ru-RU" sz="3400" dirty="0" err="1"/>
              <a:t>Д:Феникс</a:t>
            </a:r>
            <a:r>
              <a:rPr lang="ru-RU" sz="3400" dirty="0"/>
              <a:t>, 2002. - 544 с.  Ответственный редактор М. В. Буланова-Топоркова</a:t>
            </a:r>
          </a:p>
          <a:p>
            <a:r>
              <a:rPr lang="ru-RU" sz="3400" dirty="0"/>
              <a:t>Ф.В. </a:t>
            </a:r>
            <a:r>
              <a:rPr lang="ru-RU" sz="3400" dirty="0" err="1"/>
              <a:t>Шарипов</a:t>
            </a:r>
            <a:r>
              <a:rPr lang="ru-RU" sz="3400" dirty="0"/>
              <a:t>. Педагогика и психология высшей школы : учеб. пособие— М. : Логос, 2012 .— (Новая университетская библиотека) .</a:t>
            </a:r>
          </a:p>
          <a:p>
            <a:r>
              <a:rPr lang="ru-RU" sz="3400" dirty="0"/>
              <a:t> С.Д.Смирнов. Педагогика и психология высшего образования. М., 2001</a:t>
            </a:r>
          </a:p>
          <a:p>
            <a:r>
              <a:rPr lang="ru-RU" sz="3400" dirty="0"/>
              <a:t>Н. Н. Рощина Основы дидактики высшей школы.  Учебное пособие по дисциплине «Педагогика и психология высшей школы» для адъюнктов и аспирантов </a:t>
            </a:r>
          </a:p>
          <a:p>
            <a:r>
              <a:rPr lang="ru-RU" sz="2800" b="1" dirty="0"/>
              <a:t>Педагогика и методика преподавания в высшей школе</a:t>
            </a:r>
            <a:r>
              <a:rPr lang="ru-RU" sz="2800" dirty="0"/>
              <a:t>: учебно-методическое пособие/ Под ред. А.И. </a:t>
            </a:r>
            <a:r>
              <a:rPr lang="ru-RU" sz="2800" dirty="0" err="1"/>
              <a:t>Артюхиной</a:t>
            </a:r>
            <a:r>
              <a:rPr lang="ru-RU" sz="2800"/>
              <a:t>.- Волгоград, 2016.- 246с.</a:t>
            </a:r>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a16="http://schemas.microsoft.com/office/drawing/2014/main" xmlns="" id="{99C1C121-6E5E-4BDF-AD97-519698A529C4}"/>
              </a:ext>
            </a:extLst>
          </p:cNvPr>
          <p:cNvSpPr>
            <a:spLocks noGrp="1"/>
          </p:cNvSpPr>
          <p:nvPr>
            <p:ph idx="1"/>
          </p:nvPr>
        </p:nvSpPr>
        <p:spPr/>
        <p:txBody>
          <a:bodyPr/>
          <a:lstStyle/>
          <a:p>
            <a:r>
              <a:rPr lang="ru-RU" dirty="0"/>
              <a:t>Структура профессиональных компетенций</a:t>
            </a:r>
          </a:p>
          <a:p>
            <a:r>
              <a:rPr lang="ru-RU" dirty="0"/>
              <a:t>По Вашей специальности</a:t>
            </a:r>
          </a:p>
        </p:txBody>
      </p:sp>
    </p:spTree>
    <p:extLst>
      <p:ext uri="{BB962C8B-B14F-4D97-AF65-F5344CB8AC3E}">
        <p14:creationId xmlns:p14="http://schemas.microsoft.com/office/powerpoint/2010/main" xmlns="" val="2025153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47500" lnSpcReduction="20000"/>
          </a:bodyPr>
          <a:lstStyle/>
          <a:p>
            <a:pPr>
              <a:buNone/>
            </a:pPr>
            <a:r>
              <a:rPr lang="ru-RU" dirty="0"/>
              <a:t> </a:t>
            </a:r>
          </a:p>
          <a:p>
            <a:pPr>
              <a:buNone/>
            </a:pPr>
            <a:r>
              <a:rPr lang="ru-RU" dirty="0"/>
              <a:t>     </a:t>
            </a:r>
            <a:r>
              <a:rPr lang="ru-RU" sz="42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4200" b="1" dirty="0"/>
              <a:t>образование трактуется как результат усвоения человеком опыта поколений в виде системы знаний, навыков и умений, отношений</a:t>
            </a:r>
            <a:r>
              <a:rPr lang="ru-RU" sz="4200" dirty="0"/>
              <a:t>.</a:t>
            </a:r>
          </a:p>
          <a:p>
            <a:pPr>
              <a:buNone/>
            </a:pPr>
            <a:r>
              <a:rPr lang="ru-RU" sz="4200" dirty="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4200" dirty="0"/>
              <a:t>     Обучение - процесс непосредственной передачи в усвоения опыта поколений во взаимодействии педагога и обучаемого. Как процесс </a:t>
            </a:r>
            <a:r>
              <a:rPr lang="ru-RU" sz="4200" b="1" i="1" dirty="0"/>
              <a:t>обучение</a:t>
            </a:r>
            <a:r>
              <a:rPr lang="ru-RU" sz="4200" dirty="0"/>
              <a:t> включает в себя две части: </a:t>
            </a:r>
            <a:r>
              <a:rPr lang="ru-RU" sz="4200" b="1" i="1" dirty="0"/>
              <a:t>преподавание</a:t>
            </a:r>
            <a:r>
              <a:rPr lang="ru-RU" sz="4200" dirty="0"/>
              <a:t>, в ходе которого осуществляется передача (трансформация) системы знаний, умений, опыта деятельности, и </a:t>
            </a:r>
            <a:r>
              <a:rPr lang="ru-RU" sz="4200" b="1" i="1" dirty="0"/>
              <a:t>учение</a:t>
            </a:r>
            <a:r>
              <a:rPr lang="ru-RU" sz="4200" dirty="0"/>
              <a:t>, как усвоение опыта через его восприятие, осмысление, преобразование и </a:t>
            </a:r>
            <a:r>
              <a:rPr lang="ru-RU" sz="4200" b="1" i="1" dirty="0" smtClean="0"/>
              <a:t>использование</a:t>
            </a:r>
            <a:r>
              <a:rPr lang="ru-RU" sz="4200" dirty="0" smtClean="0"/>
              <a:t>, в том числе в новых ситуациях, за пределами учебного заведения.</a:t>
            </a:r>
            <a:endParaRPr lang="ru-RU" sz="4200" dirty="0"/>
          </a:p>
          <a:p>
            <a:pPr>
              <a:buNone/>
            </a:pPr>
            <a:r>
              <a:rPr lang="ru-RU" sz="4200" b="1" dirty="0"/>
              <a:t>Образование – это, что остается, когда все выученное забывается</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Таксономия</a:t>
            </a:r>
            <a:r>
              <a:rPr lang="ru-RU" dirty="0" smtClean="0"/>
              <a:t> </a:t>
            </a:r>
            <a:r>
              <a:rPr lang="ru-RU" b="1" dirty="0" err="1" smtClean="0"/>
              <a:t>Блума</a:t>
            </a:r>
            <a:endParaRPr lang="ru-RU" dirty="0"/>
          </a:p>
        </p:txBody>
      </p:sp>
      <p:sp>
        <p:nvSpPr>
          <p:cNvPr id="3" name="Содержимое 2"/>
          <p:cNvSpPr>
            <a:spLocks noGrp="1"/>
          </p:cNvSpPr>
          <p:nvPr>
            <p:ph idx="1"/>
          </p:nvPr>
        </p:nvSpPr>
        <p:spPr/>
        <p:txBody>
          <a:bodyPr>
            <a:normAutofit/>
          </a:bodyPr>
          <a:lstStyle/>
          <a:p>
            <a:r>
              <a:rPr lang="ru-RU" dirty="0" smtClean="0"/>
              <a:t> (</a:t>
            </a:r>
            <a:r>
              <a:rPr lang="ru-RU" dirty="0" err="1" smtClean="0"/>
              <a:t>Bloom</a:t>
            </a:r>
            <a:r>
              <a:rPr lang="ru-RU" dirty="0" smtClean="0"/>
              <a:t> </a:t>
            </a:r>
            <a:r>
              <a:rPr lang="ru-RU" b="1" dirty="0" err="1" smtClean="0"/>
              <a:t>taxonomy</a:t>
            </a:r>
            <a:r>
              <a:rPr lang="ru-RU" dirty="0" smtClean="0"/>
              <a:t>) – иерархическая система образовательных целей, охватывающая три сферы деятельности: когнитивную (познавательную), аффективную (эмоционально-ценностную) и психомоторную. Первая часть </a:t>
            </a:r>
            <a:r>
              <a:rPr lang="ru-RU" b="1" dirty="0" smtClean="0"/>
              <a:t>таксономии</a:t>
            </a:r>
            <a:r>
              <a:rPr lang="ru-RU" dirty="0" smtClean="0"/>
              <a:t>, содержащая описание образовательных целей в когнитивной сфере...</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smtClean="0"/>
              <a:t>Блума</a:t>
            </a:r>
            <a:r>
              <a:rPr lang="ru-RU" sz="3600" dirty="0" smtClean="0"/>
              <a:t>- </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s://ds03.infourok.ru/uploads/ex/0cf2/000452b1-dacdf187/img4.jpg"/>
          <p:cNvPicPr>
            <a:picLocks noChangeAspect="1" noChangeArrowheads="1"/>
          </p:cNvPicPr>
          <p:nvPr/>
        </p:nvPicPr>
        <p:blipFill>
          <a:blip r:embed="rId2"/>
          <a:srcRect/>
          <a:stretch>
            <a:fillRect/>
          </a:stretch>
        </p:blipFill>
        <p:spPr bwMode="auto">
          <a:xfrm>
            <a:off x="357158" y="-1"/>
            <a:ext cx="9144000" cy="6858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a:t>чрезмерное увлечение профессиональной подготовкой шло в ущерб общему духовному и культурному развитию личности;(не только научная подготовка</a:t>
            </a:r>
            <a:r>
              <a:rPr lang="ru-RU" dirty="0" smtClean="0"/>
              <a:t>)?</a:t>
            </a:r>
            <a:endParaRPr lang="ru-RU" dirty="0"/>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Беспалько</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smtClean="0">
                          <a:latin typeface="Times New Roman"/>
                          <a:ea typeface="Calibri"/>
                          <a:cs typeface="Times New Roman"/>
                        </a:rPr>
                        <a:t>Различение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Ученический (деятельность по узнаванию)</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Алгоритмический (решение типовых задач)</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Эвристический (выбор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3097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xmlns="" val="20000"/>
                    </a:ext>
                  </a:extLst>
                </a:gridCol>
                <a:gridCol w="5338936">
                  <a:extLst>
                    <a:ext uri="{9D8B030D-6E8A-4147-A177-3AD203B41FA5}">
                      <a16:colId xmlns:a16="http://schemas.microsoft.com/office/drawing/2014/main" xmlns=""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пересказать текст, воспроизвести формулировку закона (что еще не может служить док-вом его понимания). Повторяет рассказ преподавателя.</a:t>
                      </a: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600" dirty="0">
                          <a:latin typeface="Calibri"/>
                          <a:ea typeface="Calibri"/>
                          <a:cs typeface="Times New Roman"/>
                        </a:rPr>
                        <a:t>3. </a:t>
                      </a:r>
                      <a:r>
                        <a:rPr lang="ru-RU" sz="1600" dirty="0" smtClean="0">
                          <a:latin typeface="Calibri"/>
                          <a:ea typeface="Calibri"/>
                          <a:cs typeface="Times New Roman"/>
                        </a:rPr>
                        <a:t>Понимание(субъективное переживание индивида?)</a:t>
                      </a:r>
                      <a:endParaRPr lang="ru-RU" sz="1600" dirty="0">
                        <a:latin typeface="Calibri"/>
                        <a:ea typeface="Calibri"/>
                        <a:cs typeface="Times New Roman"/>
                      </a:endParaRPr>
                    </a:p>
                  </a:txBody>
                  <a:tcPr marL="68580" marR="68580" marT="0" marB="0"/>
                </a:tc>
                <a:tc>
                  <a:txBody>
                    <a:bodyPr/>
                    <a:lstStyle/>
                    <a:p>
                      <a:pPr>
                        <a:lnSpc>
                          <a:spcPct val="115000"/>
                        </a:lnSpc>
                        <a:spcAft>
                          <a:spcPts val="0"/>
                        </a:spcAft>
                      </a:pPr>
                      <a:r>
                        <a:rPr lang="ru-RU" sz="1600" dirty="0">
                          <a:latin typeface="Calibri"/>
                          <a:ea typeface="Calibri"/>
                          <a:cs typeface="Times New Roman"/>
                        </a:rPr>
                        <a:t>Умеет </a:t>
                      </a:r>
                      <a:r>
                        <a:rPr lang="ru-RU" sz="1600" b="1" i="1" dirty="0">
                          <a:latin typeface="Calibri"/>
                          <a:ea typeface="Calibri"/>
                          <a:cs typeface="Times New Roman"/>
                        </a:rPr>
                        <a:t>выделить причинно-следственные связи</a:t>
                      </a:r>
                      <a:r>
                        <a:rPr lang="ru-RU" sz="1600" dirty="0">
                          <a:latin typeface="Calibri"/>
                          <a:ea typeface="Calibri"/>
                          <a:cs typeface="Times New Roman"/>
                        </a:rPr>
                        <a:t>, объяснить суть явления, объяснить почему имеется тот или иной факт или процесс, рассказать своими словами. </a:t>
                      </a:r>
                      <a:r>
                        <a:rPr lang="ru-RU" sz="1600" b="1" i="1" dirty="0">
                          <a:latin typeface="Calibri"/>
                          <a:ea typeface="Calibri"/>
                          <a:cs typeface="Times New Roman"/>
                        </a:rPr>
                        <a:t>Критерий понимания- внешняя </a:t>
                      </a:r>
                      <a:r>
                        <a:rPr lang="ru-RU" sz="1600" b="1" i="1" dirty="0" smtClean="0">
                          <a:latin typeface="Calibri"/>
                          <a:ea typeface="Calibri"/>
                          <a:cs typeface="Times New Roman"/>
                        </a:rPr>
                        <a:t>речь.</a:t>
                      </a:r>
                      <a:endParaRPr lang="ru-RU" sz="1600" b="1" i="1"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3239344" y="928670"/>
            <a:ext cx="5904656" cy="3816424"/>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524000" y="1397000"/>
          <a:ext cx="1645920" cy="3246447"/>
        </p:xfrm>
        <a:graphic>
          <a:graphicData uri="http://schemas.openxmlformats.org/drawingml/2006/table">
            <a:tbl>
              <a:tblPr firstRow="1" bandRow="1">
                <a:tableStyleId>{5C22544A-7EE6-4342-B048-85BDC9FD1C3A}</a:tableStyleId>
              </a:tblPr>
              <a:tblGrid>
                <a:gridCol w="1645920"/>
              </a:tblGrid>
              <a:tr h="588943">
                <a:tc>
                  <a:txBody>
                    <a:bodyPr/>
                    <a:lstStyle/>
                    <a:p>
                      <a:pPr indent="269875" algn="ctr">
                        <a:lnSpc>
                          <a:spcPct val="115000"/>
                        </a:lnSpc>
                        <a:spcAft>
                          <a:spcPts val="0"/>
                        </a:spcAft>
                      </a:pPr>
                      <a:r>
                        <a:rPr lang="ru-RU" sz="1600" dirty="0" smtClean="0">
                          <a:latin typeface="Times New Roman"/>
                          <a:ea typeface="Calibri"/>
                          <a:cs typeface="Times New Roman"/>
                        </a:rPr>
                        <a:t>Различение</a:t>
                      </a:r>
                      <a:endParaRPr lang="ru-RU" sz="1600" dirty="0">
                        <a:latin typeface="Calibri"/>
                        <a:ea typeface="Calibri"/>
                        <a:cs typeface="Times New Roman"/>
                      </a:endParaRPr>
                    </a:p>
                  </a:txBody>
                  <a:tcPr marL="68580" marR="68580" marT="0" marB="0"/>
                </a:tc>
              </a:tr>
              <a:tr h="588943">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r>
              <a:tr h="588943">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r>
              <a:tr h="890675">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r>
              <a:tr h="588943">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r>
            </a:tbl>
          </a:graphicData>
        </a:graphic>
      </p:graphicFrame>
      <p:graphicFrame>
        <p:nvGraphicFramePr>
          <p:cNvPr id="6" name="Таблица 5"/>
          <p:cNvGraphicFramePr>
            <a:graphicFrameLocks noGrp="1"/>
          </p:cNvGraphicFramePr>
          <p:nvPr/>
        </p:nvGraphicFramePr>
        <p:xfrm>
          <a:off x="4143372" y="4929198"/>
          <a:ext cx="4143405" cy="370840"/>
        </p:xfrm>
        <a:graphic>
          <a:graphicData uri="http://schemas.openxmlformats.org/drawingml/2006/table">
            <a:tbl>
              <a:tblPr firstRow="1" bandRow="1">
                <a:tableStyleId>{5C22544A-7EE6-4342-B048-85BDC9FD1C3A}</a:tableStyleId>
              </a:tblPr>
              <a:tblGrid>
                <a:gridCol w="828681"/>
                <a:gridCol w="828681"/>
                <a:gridCol w="828681"/>
                <a:gridCol w="828681"/>
                <a:gridCol w="828681"/>
              </a:tblGrid>
              <a:tr h="370840">
                <a:tc>
                  <a:txBody>
                    <a:bodyPr/>
                    <a:lstStyle/>
                    <a:p>
                      <a:endParaRPr lang="ru-RU" dirty="0"/>
                    </a:p>
                  </a:txBody>
                  <a:tcPr/>
                </a:tc>
                <a:tc>
                  <a:txBody>
                    <a:bodyPr/>
                    <a:lstStyle/>
                    <a:p>
                      <a:endParaRPr lang="ru-RU"/>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r>
            </a:tbl>
          </a:graphicData>
        </a:graphic>
      </p:graphicFrame>
      <p:graphicFrame>
        <p:nvGraphicFramePr>
          <p:cNvPr id="7" name="Таблица 6"/>
          <p:cNvGraphicFramePr>
            <a:graphicFrameLocks noGrp="1"/>
          </p:cNvGraphicFramePr>
          <p:nvPr/>
        </p:nvGraphicFramePr>
        <p:xfrm>
          <a:off x="4071934" y="5572140"/>
          <a:ext cx="4224365" cy="365760"/>
        </p:xfrm>
        <a:graphic>
          <a:graphicData uri="http://schemas.openxmlformats.org/drawingml/2006/table">
            <a:tbl>
              <a:tblPr firstRow="1" bandRow="1">
                <a:tableStyleId>{5C22544A-7EE6-4342-B048-85BDC9FD1C3A}</a:tableStyleId>
              </a:tblPr>
              <a:tblGrid>
                <a:gridCol w="844873"/>
                <a:gridCol w="844873"/>
                <a:gridCol w="844873"/>
                <a:gridCol w="844873"/>
                <a:gridCol w="844873"/>
              </a:tblGrid>
              <a:tr h="0">
                <a:tc>
                  <a:txBody>
                    <a:bodyPr/>
                    <a:lstStyle/>
                    <a:p>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err="1"/>
              <a:t>Экспер</a:t>
            </a:r>
            <a:r>
              <a:rPr lang="ru-RU" dirty="0"/>
              <a:t>.</a:t>
            </a: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1071538" y="500042"/>
            <a:ext cx="7560840" cy="576063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a16="http://schemas.microsoft.com/office/drawing/2014/main" xmlns=""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a:t>
            </a:r>
            <a:r>
              <a:rPr lang="ru-RU" dirty="0" smtClean="0"/>
              <a:t>темы, учтя </a:t>
            </a:r>
            <a:r>
              <a:rPr lang="ru-RU" dirty="0" err="1" smtClean="0"/>
              <a:t>Блума</a:t>
            </a:r>
            <a:r>
              <a:rPr lang="ru-RU" dirty="0" smtClean="0"/>
              <a:t>, Симонова и Дейла!</a:t>
            </a:r>
            <a:endParaRPr lang="ru-RU" dirty="0"/>
          </a:p>
        </p:txBody>
      </p:sp>
    </p:spTree>
    <p:extLst>
      <p:ext uri="{BB962C8B-B14F-4D97-AF65-F5344CB8AC3E}">
        <p14:creationId xmlns:p14="http://schemas.microsoft.com/office/powerpoint/2010/main" xmlns="" val="2233478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a:t>
            </a:r>
            <a:r>
              <a:rPr lang="en-US" sz="4900" dirty="0" smtClean="0"/>
              <a:t>skills</a:t>
            </a:r>
            <a:r>
              <a:rPr lang="ru-RU" sz="4900" dirty="0" smtClean="0"/>
              <a:t>, </a:t>
            </a:r>
            <a:r>
              <a:rPr lang="en-US" sz="4900" dirty="0" smtClean="0"/>
              <a:t>habits.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s </a:t>
            </a:r>
            <a:r>
              <a:rPr lang="en-US" sz="4900" b="1" i="1" dirty="0"/>
              <a:t>Learning is </a:t>
            </a:r>
            <a:r>
              <a:rPr lang="en-US" sz="4900" dirty="0"/>
              <a:t>elf,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ВО</a:t>
            </a:r>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0"/>
                  </a:ext>
                </a:extLst>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1"/>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extLst>
                  <a:ext uri="{0D108BD9-81ED-4DB2-BD59-A6C34878D82A}">
                    <a16:rowId xmlns:a16="http://schemas.microsoft.com/office/drawing/2014/main" xmlns="" val="10002"/>
                  </a:ext>
                </a:extLst>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3"/>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gn="l">
                        <a:spcAft>
                          <a:spcPts val="0"/>
                        </a:spcAft>
                      </a:pPr>
                      <a:r>
                        <a:rPr lang="ru-RU" sz="1600">
                          <a:latin typeface="Times New Roman"/>
                          <a:ea typeface="Times New Roman"/>
                        </a:rPr>
                        <a:t>Дипломированный</a:t>
                      </a:r>
                      <a:endParaRPr lang="ru-RU" sz="1200">
                        <a:latin typeface="Times New Roman"/>
                        <a:ea typeface="Times New Roman"/>
                      </a:endParaRPr>
                    </a:p>
                    <a:p>
                      <a:pPr algn="l">
                        <a:spcAft>
                          <a:spcPts val="0"/>
                        </a:spcAft>
                      </a:pPr>
                      <a:r>
                        <a:rPr lang="ru-RU" sz="1600">
                          <a:latin typeface="Times New Roman"/>
                          <a:ea typeface="Times New Roman"/>
                        </a:rPr>
                        <a:t>специалист</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a16="http://schemas.microsoft.com/office/drawing/2014/main" xmlns="" val="1001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72D19C-3BA8-4DEE-BD13-7B730D989496}"/>
              </a:ext>
            </a:extLst>
          </p:cNvPr>
          <p:cNvSpPr>
            <a:spLocks noGrp="1"/>
          </p:cNvSpPr>
          <p:nvPr>
            <p:ph type="title"/>
          </p:nvPr>
        </p:nvSpPr>
        <p:spPr/>
        <p:txBody>
          <a:bodyPr>
            <a:normAutofit fontScale="90000"/>
          </a:bodyPr>
          <a:lstStyle/>
          <a:p>
            <a:r>
              <a:rPr lang="ru-RU" dirty="0" smtClean="0"/>
              <a:t>Задание 4. </a:t>
            </a:r>
            <a:r>
              <a:rPr lang="en-US" dirty="0" smtClean="0"/>
              <a:t/>
            </a:r>
            <a:br>
              <a:rPr lang="en-US" dirty="0" smtClean="0"/>
            </a:br>
            <a:endParaRPr lang="ru-RU" dirty="0"/>
          </a:p>
        </p:txBody>
      </p:sp>
      <p:sp>
        <p:nvSpPr>
          <p:cNvPr id="3" name="Объект 2">
            <a:extLst>
              <a:ext uri="{FF2B5EF4-FFF2-40B4-BE49-F238E27FC236}">
                <a16:creationId xmlns:a16="http://schemas.microsoft.com/office/drawing/2014/main" xmlns="" id="{B2C0C713-C8A3-4EE3-A2A9-22C943FFFC8F}"/>
              </a:ext>
            </a:extLst>
          </p:cNvPr>
          <p:cNvSpPr>
            <a:spLocks noGrp="1"/>
          </p:cNvSpPr>
          <p:nvPr>
            <p:ph idx="1"/>
          </p:nvPr>
        </p:nvSpPr>
        <p:spPr/>
        <p:txBody>
          <a:bodyPr/>
          <a:lstStyle/>
          <a:p>
            <a:r>
              <a:rPr lang="ru-RU" dirty="0" smtClean="0"/>
              <a:t>Разделить </a:t>
            </a:r>
            <a:r>
              <a:rPr lang="ru-RU" dirty="0"/>
              <a:t>процесс обучения и результат – обученность.</a:t>
            </a:r>
          </a:p>
          <a:p>
            <a:r>
              <a:rPr lang="ru-RU" dirty="0"/>
              <a:t>Выбор определений, наиболее точно отвечающих Вашим </a:t>
            </a:r>
            <a:r>
              <a:rPr lang="ru-RU" dirty="0" smtClean="0"/>
              <a:t>представлениям</a:t>
            </a:r>
          </a:p>
          <a:p>
            <a:r>
              <a:rPr lang="ru-RU" dirty="0" smtClean="0"/>
              <a:t>Описать в конкретике Вашего предмета уровни владения учащимися – что именно</a:t>
            </a:r>
            <a:endParaRPr lang="en-US" dirty="0" smtClean="0"/>
          </a:p>
          <a:p>
            <a:r>
              <a:rPr lang="en-US" dirty="0" smtClean="0"/>
              <a:t>1-16</a:t>
            </a:r>
            <a:r>
              <a:rPr lang="ru-RU" dirty="0" smtClean="0"/>
              <a:t>?</a:t>
            </a:r>
            <a:endParaRPr lang="ru-RU" dirty="0"/>
          </a:p>
        </p:txBody>
      </p:sp>
    </p:spTree>
    <p:extLst>
      <p:ext uri="{BB962C8B-B14F-4D97-AF65-F5344CB8AC3E}">
        <p14:creationId xmlns:p14="http://schemas.microsoft.com/office/powerpoint/2010/main" xmlns="" val="94210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980728"/>
            <a:ext cx="9144000" cy="5616624"/>
          </a:xfrm>
          <a:prstGeom prst="rect">
            <a:avLst/>
          </a:prstGeom>
          <a:noFill/>
          <a:ln w="38100">
            <a:solidFill>
              <a:schemeClr val="tx1"/>
            </a:solidFill>
            <a:miter lim="800000"/>
            <a:headEnd/>
            <a:tailEnd/>
          </a:ln>
          <a:effectLst/>
        </p:spPr>
      </p:pic>
      <p:cxnSp>
        <p:nvCxnSpPr>
          <p:cNvPr id="5" name="Прямая со стрелкой 4"/>
          <p:cNvCxnSpPr/>
          <p:nvPr/>
        </p:nvCxnSpPr>
        <p:spPr>
          <a:xfrm rot="10800000" flipV="1">
            <a:off x="1571604" y="2571744"/>
            <a:ext cx="5715040" cy="92869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0800000" flipV="1">
            <a:off x="2571736" y="2571744"/>
            <a:ext cx="3786214" cy="6429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0" y="500042"/>
            <a:ext cx="8352928" cy="590465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p14="http://schemas.microsoft.com/office/powerpoint/2010/main" xmlns="" val="3021577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xmlns="" val="3555376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612068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p14="http://schemas.microsoft.com/office/powerpoint/2010/main" xmlns="" val="792135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p:txBody>
          <a:bodyPr>
            <a:normAutofit fontScale="70000" lnSpcReduction="20000"/>
          </a:bodyPr>
          <a:lstStyle/>
          <a:p>
            <a:r>
              <a:rPr lang="ru-RU"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dirty="0"/>
              <a:t>PCK</a:t>
            </a:r>
            <a:r>
              <a:rPr lang="ru-RU"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ФГОС аспирантуры</a:t>
            </a:r>
          </a:p>
        </p:txBody>
      </p:sp>
      <p:sp>
        <p:nvSpPr>
          <p:cNvPr id="3" name="Содержимое 2"/>
          <p:cNvSpPr>
            <a:spLocks noGrp="1"/>
          </p:cNvSpPr>
          <p:nvPr>
            <p:ph idx="1"/>
          </p:nvPr>
        </p:nvSpPr>
        <p:spPr/>
        <p:txBody>
          <a:bodyPr/>
          <a:lstStyle/>
          <a:p>
            <a:r>
              <a:rPr lang="ru-RU" dirty="0"/>
              <a:t>Итоговая государственная аттестация включает в себя сдачу государственного экзамена и защиту выпускной квалификационной работы </a:t>
            </a:r>
            <a:r>
              <a:rPr lang="ru-RU" b="1" i="1" dirty="0"/>
              <a:t>( не защита диссертации)</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2844" y="142852"/>
            <a:ext cx="8858312" cy="5983311"/>
          </a:xfrm>
        </p:spPr>
        <p:txBody>
          <a:bodyPr>
            <a:noAutofit/>
          </a:bodyPr>
          <a:lstStyle/>
          <a:p>
            <a:pPr algn="just"/>
            <a:r>
              <a:rPr lang="ru-RU" sz="2000" dirty="0" smtClean="0"/>
              <a:t>Что отличает хороших учителей от плохих, так это склонность к рефлексии </a:t>
            </a:r>
            <a:r>
              <a:rPr lang="ru-RU" sz="2000" dirty="0" smtClean="0"/>
              <a:t>Быть </a:t>
            </a:r>
            <a:r>
              <a:rPr lang="ru-RU" sz="2000" dirty="0" smtClean="0"/>
              <a:t>эффективным учителем не означает, что вы не делаете ошибок или не имеете плохих уроков. (Если вы никогда не ошибаетесь, это, вероятно, означает, что вы не экспериментировали или не пробовали достаточно новых вещей.) Разница в том, что эффективные учителя думают об этих ошибках и плохих уроках, чтобы они могли понять, что пошло не так и как они могут изменить урок. Плохие учителя часто обвиняют учеников, учебную программу, погоду, средства массовой информации или родителей, когда урок идет </a:t>
            </a:r>
            <a:r>
              <a:rPr lang="ru-RU" sz="2000" dirty="0" smtClean="0"/>
              <a:t>плохо</a:t>
            </a:r>
            <a:endParaRPr lang="ru-RU" sz="2000" dirty="0" smtClean="0"/>
          </a:p>
          <a:p>
            <a:r>
              <a:rPr lang="ru-RU" sz="2000" dirty="0" smtClean="0"/>
              <a:t>После урока рефлексивный учитель задает два вида вопросов: первый относится к эффективности урока. Как все прошло? Был ли я эффективен в распространении идей? Вообще обучение проходит? Смогли ли студенты забрать что-то важное? Смогли ли студенты построить новые знания? Есть ли что-нибудь, что я мог бы изменить или сделать лучше? Второй касается согласования вашей практики с вашей преподавательской философией? Нахожусь ли я в гармонии с тем, что я ценю? Практикую ли я то, что я проповедую в отношении лучшей педагогической практики и что я считаю целью образования? Соответствует ли то, что я делаю, философии моего учителя? Что говорит профессиональная литература? Задавая такие вопросы, вы обеспечите свой дальнейший рост в качестве </a:t>
            </a:r>
            <a:r>
              <a:rPr lang="ru-RU" sz="2000" dirty="0" smtClean="0"/>
              <a:t>учителя</a:t>
            </a:r>
            <a:endParaRPr lang="en-US" sz="2000" dirty="0" smtClean="0"/>
          </a:p>
          <a:p>
            <a:r>
              <a:rPr lang="en-US" sz="1000" i="1" dirty="0" err="1" smtClean="0"/>
              <a:t>Etkina</a:t>
            </a:r>
            <a:r>
              <a:rPr lang="en-US" sz="1000" i="1" dirty="0" smtClean="0"/>
              <a:t> E, </a:t>
            </a:r>
            <a:r>
              <a:rPr lang="en-US" sz="1000" i="1" dirty="0" err="1" smtClean="0"/>
              <a:t>Gregorcic</a:t>
            </a:r>
            <a:r>
              <a:rPr lang="en-US" sz="1000" i="1" dirty="0" smtClean="0"/>
              <a:t> B., and </a:t>
            </a:r>
            <a:r>
              <a:rPr lang="en-US" sz="1000" i="1" dirty="0" err="1" smtClean="0"/>
              <a:t>Vokos</a:t>
            </a:r>
            <a:r>
              <a:rPr lang="en-US" sz="1000" i="1" dirty="0" smtClean="0"/>
              <a:t> S.</a:t>
            </a:r>
            <a:r>
              <a:rPr lang="en-US" sz="1000" dirty="0" smtClean="0"/>
              <a:t> Organizing physics teacher professional education around productive habit development: A way to meet reform challenges// Physical review/Physics education research, №13, 010107 (2017</a:t>
            </a:r>
            <a:r>
              <a:rPr lang="en-US" sz="2000" dirty="0" smtClean="0"/>
              <a:t>)</a:t>
            </a:r>
            <a:endParaRPr lang="ru-RU"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p:cNvCxnSpPr/>
          <p:nvPr/>
        </p:nvCxnSpPr>
        <p:spPr>
          <a:xfrm rot="16200000" flipV="1">
            <a:off x="2107389" y="4107661"/>
            <a:ext cx="2000264"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p:nvPr/>
        </p:nvCxnSpPr>
        <p:spPr>
          <a:xfrm rot="10800000" flipV="1">
            <a:off x="3000364" y="2786058"/>
            <a:ext cx="4500594" cy="71438"/>
          </a:xfrm>
          <a:prstGeom prst="bentConnector3">
            <a:avLst>
              <a:gd name="adj1" fmla="val 58050"/>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9D59FA-0612-4178-AABA-E45262482DF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xmlns="" val="2606577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a16="http://schemas.microsoft.com/office/drawing/2014/main" xmlns="" id="{0721BF85-B3F6-4181-91C4-5AD432E11C3E}"/>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9" y="692696"/>
            <a:ext cx="8363272"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391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a16="http://schemas.microsoft.com/office/drawing/2014/main" xmlns="" id="{772ECEE9-7160-492A-83E9-D4844B9BBEB1}"/>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9512" y="116632"/>
            <a:ext cx="8784975" cy="6009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409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pPr algn="l"/>
            <a:r>
              <a:rPr lang="ru-RU" dirty="0" err="1"/>
              <a:t>Компетентностный</a:t>
            </a:r>
            <a:r>
              <a:rPr lang="ru-RU" dirty="0"/>
              <a:t> </a:t>
            </a:r>
            <a:r>
              <a:rPr lang="ru-RU" dirty="0" smtClean="0"/>
              <a:t>подход </a:t>
            </a:r>
            <a:r>
              <a:rPr lang="ru-RU" sz="1600" i="1" dirty="0" smtClean="0"/>
              <a:t>для ответа на экзамене</a:t>
            </a:r>
            <a:br>
              <a:rPr lang="ru-RU" sz="1600" i="1" dirty="0" smtClean="0"/>
            </a:br>
            <a:endParaRPr lang="ru-RU" sz="1600" i="1" dirty="0"/>
          </a:p>
        </p:txBody>
      </p:sp>
      <p:sp>
        <p:nvSpPr>
          <p:cNvPr id="3" name="Содержимое 2"/>
          <p:cNvSpPr>
            <a:spLocks noGrp="1"/>
          </p:cNvSpPr>
          <p:nvPr>
            <p:ph idx="1"/>
          </p:nvPr>
        </p:nvSpPr>
        <p:spPr>
          <a:xfrm>
            <a:off x="457200" y="908720"/>
            <a:ext cx="8229600" cy="5616624"/>
          </a:xfrm>
        </p:spPr>
        <p:txBody>
          <a:bodyPr>
            <a:normAutofit fontScale="47500" lnSpcReduction="20000"/>
          </a:bodyPr>
          <a:lstStyle/>
          <a:p>
            <a:r>
              <a:rPr lang="ru-RU" sz="4400" b="1" dirty="0" err="1"/>
              <a:t>Компетентностный</a:t>
            </a:r>
            <a:r>
              <a:rPr lang="ru-RU" sz="4400" b="1" dirty="0"/>
              <a:t> подход к образованию</a:t>
            </a:r>
            <a:r>
              <a:rPr lang="ru-RU" sz="4400" dirty="0"/>
              <a:t> – подход, при котором его формализуемыми </a:t>
            </a:r>
            <a:r>
              <a:rPr lang="ru-RU" sz="4400" b="1" dirty="0"/>
              <a:t>операционно-проявляемыми целями</a:t>
            </a:r>
            <a:r>
              <a:rPr lang="ru-RU" sz="4400" dirty="0"/>
              <a:t> становятся ключевые компетенции – </a:t>
            </a:r>
            <a:r>
              <a:rPr lang="ru-RU" sz="4400" dirty="0" err="1"/>
              <a:t>деятельностные</a:t>
            </a:r>
            <a:r>
              <a:rPr lang="ru-RU" sz="4400" dirty="0"/>
              <a:t> </a:t>
            </a:r>
            <a:r>
              <a:rPr lang="ru-RU" sz="4400" i="1" dirty="0"/>
              <a:t>унифицированные по всем предметам составляющие </a:t>
            </a:r>
            <a:r>
              <a:rPr lang="ru-RU" sz="4400" dirty="0"/>
              <a:t>полученного образования, позволяющие обнаруживать, интегрировать, переносить и </a:t>
            </a:r>
            <a:r>
              <a:rPr lang="ru-RU" sz="4400" b="1" dirty="0"/>
              <a:t>использовать знания, умения и навыки в любой, в том числе незнакомой, ситуации</a:t>
            </a:r>
            <a:r>
              <a:rPr lang="ru-RU" sz="4400" dirty="0"/>
              <a:t>. </a:t>
            </a:r>
          </a:p>
          <a:p>
            <a:r>
              <a:rPr lang="ru-RU" sz="4400" b="1" dirty="0"/>
              <a:t>Компетенции </a:t>
            </a:r>
            <a:r>
              <a:rPr lang="ru-RU" sz="4400" dirty="0"/>
              <a:t>– совокупности </a:t>
            </a:r>
            <a:r>
              <a:rPr lang="ru-RU" sz="4400" b="1" dirty="0"/>
              <a:t>знаний, умений и навыков</a:t>
            </a:r>
            <a:r>
              <a:rPr lang="ru-RU" sz="4400" dirty="0"/>
              <a:t>, позволяющие субъекту приспособиться к изменяющимся условиям, это его способности </a:t>
            </a:r>
            <a:r>
              <a:rPr lang="ru-RU" sz="4400" b="1" dirty="0"/>
              <a:t>действовать </a:t>
            </a:r>
            <a:r>
              <a:rPr lang="ru-RU" sz="4400" dirty="0"/>
              <a:t>и выживать в данных условиях.</a:t>
            </a:r>
            <a:br>
              <a:rPr lang="ru-RU" sz="4400" dirty="0"/>
            </a:br>
            <a:endParaRPr lang="ru-RU" sz="4400" dirty="0"/>
          </a:p>
          <a:p>
            <a:r>
              <a:rPr lang="ru-RU" sz="4400" dirty="0"/>
              <a:t>С точки зрения психологии, </a:t>
            </a:r>
            <a:r>
              <a:rPr lang="ru-RU" sz="4400" b="1" dirty="0"/>
              <a:t>компетентность</a:t>
            </a:r>
            <a:r>
              <a:rPr lang="ru-RU" sz="44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E35B5CD-1EE4-4104-9FC0-546F3BA75FFF}"/>
              </a:ext>
            </a:extLst>
          </p:cNvPr>
          <p:cNvSpPr>
            <a:spLocks noGrp="1"/>
          </p:cNvSpPr>
          <p:nvPr>
            <p:ph idx="1"/>
          </p:nvPr>
        </p:nvSpPr>
        <p:spPr/>
        <p:txBody>
          <a:bodyPr/>
          <a:lstStyle/>
          <a:p>
            <a:r>
              <a:rPr lang="ru-RU" dirty="0"/>
              <a:t>Задание 6.</a:t>
            </a:r>
          </a:p>
          <a:p>
            <a:r>
              <a:rPr lang="ru-RU" dirty="0"/>
              <a:t>Сконструировать логически обоснованный вариант учебного процесса по Вашей </a:t>
            </a:r>
            <a:r>
              <a:rPr lang="ru-RU" b="1" i="1" dirty="0"/>
              <a:t>теме</a:t>
            </a:r>
          </a:p>
        </p:txBody>
      </p:sp>
    </p:spTree>
    <p:extLst>
      <p:ext uri="{BB962C8B-B14F-4D97-AF65-F5344CB8AC3E}">
        <p14:creationId xmlns:p14="http://schemas.microsoft.com/office/powerpoint/2010/main" xmlns="" val="73897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1853952">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3131840">
                  <a:extLst>
                    <a:ext uri="{9D8B030D-6E8A-4147-A177-3AD203B41FA5}">
                      <a16:colId xmlns:a16="http://schemas.microsoft.com/office/drawing/2014/main" xmlns=""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err="1"/>
              <a:t>закономерностью</a:t>
            </a:r>
            <a:r>
              <a:rPr lang="ru-RU" dirty="0" err="1"/>
              <a:t>в</a:t>
            </a:r>
            <a:r>
              <a:rPr lang="ru-RU" dirty="0"/>
              <a:t> 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normAutofit lnSpcReduction="10000"/>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компетентный человек</a:t>
            </a:r>
            <a:endParaRPr lang="ru-RU" dirty="0"/>
          </a:p>
        </p:txBody>
      </p:sp>
      <p:sp>
        <p:nvSpPr>
          <p:cNvPr id="3" name="Содержимое 2"/>
          <p:cNvSpPr>
            <a:spLocks noGrp="1"/>
          </p:cNvSpPr>
          <p:nvPr>
            <p:ph idx="1"/>
          </p:nvPr>
        </p:nvSpPr>
        <p:spPr/>
        <p:txBody>
          <a:bodyPr>
            <a:normAutofit fontScale="77500" lnSpcReduction="20000"/>
          </a:bodyPr>
          <a:lstStyle/>
          <a:p>
            <a:pPr marL="0" indent="0">
              <a:buNone/>
            </a:pPr>
            <a:r>
              <a:rPr lang="ru-RU" b="1" dirty="0"/>
              <a:t>компетентный человек</a:t>
            </a:r>
            <a:r>
              <a:rPr lang="ru-RU" dirty="0"/>
              <a:t> </a:t>
            </a:r>
            <a:r>
              <a:rPr lang="ru-RU" b="1" i="1" dirty="0"/>
              <a:t>– это человек, обладающий целостной, системной совокупностью свойств (компетенций), позволяющих ему: </a:t>
            </a:r>
            <a:endParaRPr lang="ru-RU" dirty="0"/>
          </a:p>
          <a:p>
            <a:pPr lvl="0"/>
            <a:r>
              <a:rPr lang="ru-RU" b="1" i="1" dirty="0"/>
              <a:t>целенаправленно, успешно и достаточно эффективно выполнять обобщенную, типовую деятельность, включая деятельность профессиональную, без которой практически нельзя </a:t>
            </a:r>
            <a:r>
              <a:rPr lang="ru-RU" b="1" i="1" dirty="0" err="1"/>
              <a:t>самореализоваться</a:t>
            </a:r>
            <a:r>
              <a:rPr lang="ru-RU" b="1" i="1" dirty="0"/>
              <a:t> в современном профессионально ориентированном мире; </a:t>
            </a:r>
            <a:endParaRPr lang="ru-RU" dirty="0"/>
          </a:p>
          <a:p>
            <a:pPr lvl="0"/>
            <a:r>
              <a:rPr lang="ru-RU" b="1" i="1" dirty="0"/>
              <a:t>разрешать проблемные ситуации, возникающие в реальной жизни; </a:t>
            </a:r>
            <a:endParaRPr lang="ru-RU" dirty="0"/>
          </a:p>
          <a:p>
            <a:pPr lvl="0"/>
            <a:r>
              <a:rPr lang="ru-RU" b="1" i="1" dirty="0"/>
              <a:t>успешно заниматься саморазвитием, самосовершенствованием.</a:t>
            </a:r>
            <a:endParaRPr lang="ru-RU" dirty="0"/>
          </a:p>
          <a:p>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a16="http://schemas.microsoft.com/office/drawing/2014/main" xmlns=""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xmlns="" val="444168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Психологи говорят</a:t>
            </a:r>
            <a:endParaRPr lang="ru-RU" dirty="0"/>
          </a:p>
        </p:txBody>
      </p:sp>
      <p:sp>
        <p:nvSpPr>
          <p:cNvPr id="3" name="Содержимое 2"/>
          <p:cNvSpPr>
            <a:spLocks noGrp="1"/>
          </p:cNvSpPr>
          <p:nvPr>
            <p:ph idx="1"/>
          </p:nvPr>
        </p:nvSpPr>
        <p:spPr>
          <a:xfrm>
            <a:off x="2928926" y="1600200"/>
            <a:ext cx="5757874" cy="4525963"/>
          </a:xfrm>
        </p:spPr>
        <p:txBody>
          <a:bodyPr>
            <a:normAutofit fontScale="62500" lnSpcReduction="20000"/>
          </a:bodyPr>
          <a:lstStyle/>
          <a:p>
            <a:r>
              <a:rPr lang="ru-RU" dirty="0" err="1" smtClean="0"/>
              <a:t>Важныйй</a:t>
            </a:r>
            <a:r>
              <a:rPr lang="ru-RU" dirty="0" smtClean="0"/>
              <a:t> </a:t>
            </a:r>
            <a:r>
              <a:rPr lang="ru-RU" dirty="0" smtClean="0"/>
              <a:t>ракурс проблемы функциональности знания – это проблема функциональной целостности знания в процессе его развертки в течение образовательного процесса в целом – </a:t>
            </a:r>
            <a:r>
              <a:rPr lang="ru-RU" b="1" dirty="0" smtClean="0"/>
              <a:t>проблема воспроизводства функциональности знания</a:t>
            </a:r>
            <a:r>
              <a:rPr lang="ru-RU" dirty="0" smtClean="0"/>
              <a:t>. Поскольку знание остается знанием до тех пор, пока сохраняется его реальная функциональность в </a:t>
            </a:r>
            <a:r>
              <a:rPr lang="ru-RU" dirty="0" err="1" smtClean="0"/>
              <a:t>деятельностной</a:t>
            </a:r>
            <a:r>
              <a:rPr lang="ru-RU" dirty="0" smtClean="0"/>
              <a:t> структуре сознания, то, следовательно, знание, </a:t>
            </a:r>
            <a:r>
              <a:rPr lang="ru-RU" dirty="0" err="1" smtClean="0"/>
              <a:t>функционализированное</a:t>
            </a:r>
            <a:r>
              <a:rPr lang="ru-RU" dirty="0" smtClean="0"/>
              <a:t> однажды, </a:t>
            </a:r>
            <a:r>
              <a:rPr lang="ru-RU" b="1" i="1" dirty="0" smtClean="0"/>
              <a:t>требует постоянного воспроизводства своей функциональности для того, чтобы оставаться знанием. </a:t>
            </a:r>
            <a:r>
              <a:rPr lang="ru-RU" dirty="0" smtClean="0"/>
              <a:t>Для анализа реального образовательного процесса это ставит вопрос о том, какие элементы знания сохраняют свою функциональность в течении всего процесса и как их функциональность изменяется</a:t>
            </a:r>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2962588"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3BDE0FF7-6CA5-43BE-8A39-88189C0FCF8E}"/>
              </a:ext>
            </a:extLst>
          </p:cNvPr>
          <p:cNvSpPr>
            <a:spLocks noGrp="1"/>
          </p:cNvSpPr>
          <p:nvPr>
            <p:ph idx="1"/>
          </p:nvPr>
        </p:nvSpPr>
        <p:spPr/>
        <p:txBody>
          <a:bodyPr/>
          <a:lstStyle/>
          <a:p>
            <a:r>
              <a:rPr lang="ru-RU" dirty="0"/>
              <a:t>Задание 7</a:t>
            </a:r>
          </a:p>
          <a:p>
            <a:r>
              <a:rPr lang="ru-RU" dirty="0"/>
              <a:t>Принципы, законы и закономерности – реализация в учебном процессе. </a:t>
            </a:r>
          </a:p>
        </p:txBody>
      </p:sp>
    </p:spTree>
    <p:extLst>
      <p:ext uri="{BB962C8B-B14F-4D97-AF65-F5344CB8AC3E}">
        <p14:creationId xmlns:p14="http://schemas.microsoft.com/office/powerpoint/2010/main" xmlns="" val="3638447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схемы ориентировочной 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5096097-31FB-4BFB-9E88-45434F81E7D1}"/>
              </a:ext>
            </a:extLst>
          </p:cNvPr>
          <p:cNvSpPr>
            <a:spLocks noGrp="1"/>
          </p:cNvSpPr>
          <p:nvPr>
            <p:ph idx="1"/>
          </p:nvPr>
        </p:nvSpPr>
        <p:spPr/>
        <p:txBody>
          <a:bodyPr/>
          <a:lstStyle/>
          <a:p>
            <a:r>
              <a:rPr lang="ru-RU" dirty="0"/>
              <a:t>Задание 8</a:t>
            </a:r>
          </a:p>
          <a:p>
            <a:r>
              <a:rPr lang="ru-RU" dirty="0"/>
              <a:t>Реализовать теорию Г-Т</a:t>
            </a:r>
          </a:p>
        </p:txBody>
      </p:sp>
    </p:spTree>
    <p:extLst>
      <p:ext uri="{BB962C8B-B14F-4D97-AF65-F5344CB8AC3E}">
        <p14:creationId xmlns:p14="http://schemas.microsoft.com/office/powerpoint/2010/main" xmlns="" val="277282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результаты обучения по образовательной программе, 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 задания</a:t>
            </a:r>
            <a:endParaRPr lang="ru-RU" dirty="0"/>
          </a:p>
        </p:txBody>
      </p:sp>
      <p:sp>
        <p:nvSpPr>
          <p:cNvPr id="3" name="Содержимое 2"/>
          <p:cNvSpPr>
            <a:spLocks noGrp="1"/>
          </p:cNvSpPr>
          <p:nvPr>
            <p:ph idx="1"/>
          </p:nvPr>
        </p:nvSpPr>
        <p:spPr/>
        <p:txBody>
          <a:bodyPr/>
          <a:lstStyle/>
          <a:p>
            <a:r>
              <a:rPr lang="ru-RU" dirty="0" smtClean="0"/>
              <a:t>1. </a:t>
            </a:r>
            <a:r>
              <a:rPr lang="en-US" dirty="0" smtClean="0"/>
              <a:t>Dispositions</a:t>
            </a:r>
          </a:p>
          <a:p>
            <a:r>
              <a:rPr lang="en-US" dirty="0" smtClean="0"/>
              <a:t>2</a:t>
            </a:r>
            <a:r>
              <a:rPr lang="ru-RU" dirty="0" smtClean="0"/>
              <a:t>. Проблема- Педагогика это наука, ремесло, искусство? </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4524</Words>
  <Application>Microsoft Office PowerPoint</Application>
  <PresentationFormat>Экран (4:3)</PresentationFormat>
  <Paragraphs>538</Paragraphs>
  <Slides>91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Тема Office</vt:lpstr>
      <vt:lpstr>Педагогика высшей школы. Дидактика. Для аспирантов </vt:lpstr>
      <vt:lpstr>Вопросы для обсуждения</vt:lpstr>
      <vt:lpstr>Литература </vt:lpstr>
      <vt:lpstr>Мотивы совершенствования системы ВО и аспирантуры  </vt:lpstr>
      <vt:lpstr>Структура ВО</vt:lpstr>
      <vt:lpstr>Из ФГОС аспирантуры</vt:lpstr>
      <vt:lpstr>Компетентностный подход для ответа на экзамене </vt:lpstr>
      <vt:lpstr>компетентный человек</vt:lpstr>
      <vt:lpstr>Компетенция</vt:lpstr>
      <vt:lpstr>Состав компетенций</vt:lpstr>
      <vt:lpstr>Слайд 11</vt:lpstr>
      <vt:lpstr>Содержание обучения</vt:lpstr>
      <vt:lpstr>Слайд 13</vt:lpstr>
      <vt:lpstr>Слайд 14</vt:lpstr>
      <vt:lpstr>Слайд 15</vt:lpstr>
      <vt:lpstr>Слайд 16</vt:lpstr>
      <vt:lpstr>Слайд 17</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Компетенции выпускника аспирантуры</vt:lpstr>
      <vt:lpstr> Универсальные компетенции</vt:lpstr>
      <vt:lpstr>Слайд 21</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Слайд 25</vt:lpstr>
      <vt:lpstr>ПК для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Назначение педагогики</vt:lpstr>
      <vt:lpstr>Образование </vt:lpstr>
      <vt:lpstr>Таксономия Блума</vt:lpstr>
      <vt:lpstr>Таксономия Блума- </vt:lpstr>
      <vt:lpstr>Слайд 39</vt:lpstr>
      <vt:lpstr>Варианты таксономий</vt:lpstr>
      <vt:lpstr>Уровни усвоения содержания</vt:lpstr>
      <vt:lpstr>Уровни усвоения по В.П. Симонову</vt:lpstr>
      <vt:lpstr>Результаты познавательной деятельности учащихся  по ФГОС</vt:lpstr>
      <vt:lpstr>Результаты пед. Экспер.</vt:lpstr>
      <vt:lpstr>Слайд 45</vt:lpstr>
      <vt:lpstr>Процесс обучения</vt:lpstr>
      <vt:lpstr>Слайд 47</vt:lpstr>
      <vt:lpstr>Задание 3</vt:lpstr>
      <vt:lpstr>Definitions of learning</vt:lpstr>
      <vt:lpstr>Задание 4.  </vt:lpstr>
      <vt:lpstr>Слайд 51</vt:lpstr>
      <vt:lpstr>Слайд 52</vt:lpstr>
      <vt:lpstr>Слайд 53</vt:lpstr>
      <vt:lpstr>Слайд 54</vt:lpstr>
      <vt:lpstr>Слайд 55</vt:lpstr>
      <vt:lpstr>Слайд 56</vt:lpstr>
      <vt:lpstr>Методическая компетентность </vt:lpstr>
      <vt:lpstr>Слайд 58</vt:lpstr>
      <vt:lpstr>РСК</vt:lpstr>
      <vt:lpstr>Уровни методической компетентности преподавателя (РСК)</vt:lpstr>
      <vt:lpstr>Слайд 61</vt:lpstr>
      <vt:lpstr>Дидактическая система</vt:lpstr>
      <vt:lpstr>Слайд 63</vt:lpstr>
      <vt:lpstr>Слайд 64</vt:lpstr>
      <vt:lpstr>Алгоритм конструирования учебного процесса (ОПК 6)- обоснованно и т.д.</vt:lpstr>
      <vt:lpstr>Слайд 66</vt:lpstr>
      <vt:lpstr>Слайд 67</vt:lpstr>
      <vt:lpstr>Слайд 68</vt:lpstr>
      <vt:lpstr>Логика учебного процесса</vt:lpstr>
      <vt:lpstr>Слайд 70</vt:lpstr>
      <vt:lpstr>Слайд 71</vt:lpstr>
      <vt:lpstr>Слайд 72</vt:lpstr>
      <vt:lpstr>Слайд 73</vt:lpstr>
      <vt:lpstr>Слайд 74</vt:lpstr>
      <vt:lpstr>Нормативные элементы дидактики</vt:lpstr>
      <vt:lpstr>Законы и закономерности</vt:lpstr>
      <vt:lpstr>Слайд 77</vt:lpstr>
      <vt:lpstr>Педагогические закономерности</vt:lpstr>
      <vt:lpstr>В настоящее время в педагогике признаны следующие законы</vt:lpstr>
      <vt:lpstr>Слайд 80</vt:lpstr>
      <vt:lpstr>Приведем примеры конкретных психологических закономерностей, открытых в дидактике</vt:lpstr>
      <vt:lpstr>Кривая забывания и её коррекция</vt:lpstr>
      <vt:lpstr>Психологи говорят</vt:lpstr>
      <vt:lpstr>Принципы обучения</vt:lpstr>
      <vt:lpstr>Слайд 85</vt:lpstr>
      <vt:lpstr>Принцип научности для подготовки преподавателей физики в классическом университете</vt:lpstr>
      <vt:lpstr>Слайд 87</vt:lpstr>
      <vt:lpstr>Теория поэтапного формирования умственных действий (П.Я. Гальперин- Н.Ф. Талызина)</vt:lpstr>
      <vt:lpstr>Слайд 89</vt:lpstr>
      <vt:lpstr>Традиции и инновации в обучении</vt:lpstr>
      <vt:lpstr>Доп. задания</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HP</cp:lastModifiedBy>
  <cp:revision>134</cp:revision>
  <dcterms:created xsi:type="dcterms:W3CDTF">2015-09-27T12:18:50Z</dcterms:created>
  <dcterms:modified xsi:type="dcterms:W3CDTF">2021-03-01T09:04:46Z</dcterms:modified>
</cp:coreProperties>
</file>