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91"/>
  </p:notesMasterIdLst>
  <p:sldIdLst>
    <p:sldId id="256" r:id="rId2"/>
    <p:sldId id="286" r:id="rId3"/>
    <p:sldId id="269" r:id="rId4"/>
    <p:sldId id="283" r:id="rId5"/>
    <p:sldId id="293" r:id="rId6"/>
    <p:sldId id="294" r:id="rId7"/>
    <p:sldId id="274" r:id="rId8"/>
    <p:sldId id="307" r:id="rId9"/>
    <p:sldId id="262" r:id="rId10"/>
    <p:sldId id="308" r:id="rId11"/>
    <p:sldId id="309" r:id="rId12"/>
    <p:sldId id="296" r:id="rId13"/>
    <p:sldId id="311" r:id="rId14"/>
    <p:sldId id="348" r:id="rId15"/>
    <p:sldId id="349" r:id="rId16"/>
    <p:sldId id="350" r:id="rId17"/>
    <p:sldId id="275" r:id="rId18"/>
    <p:sldId id="257" r:id="rId19"/>
    <p:sldId id="259" r:id="rId20"/>
    <p:sldId id="297" r:id="rId21"/>
    <p:sldId id="258" r:id="rId22"/>
    <p:sldId id="260" r:id="rId23"/>
    <p:sldId id="261" r:id="rId24"/>
    <p:sldId id="263" r:id="rId25"/>
    <p:sldId id="264" r:id="rId26"/>
    <p:sldId id="265" r:id="rId27"/>
    <p:sldId id="266" r:id="rId28"/>
    <p:sldId id="267" r:id="rId29"/>
    <p:sldId id="270" r:id="rId30"/>
    <p:sldId id="271" r:id="rId31"/>
    <p:sldId id="272" r:id="rId32"/>
    <p:sldId id="273" r:id="rId33"/>
    <p:sldId id="360" r:id="rId34"/>
    <p:sldId id="333" r:id="rId35"/>
    <p:sldId id="284" r:id="rId36"/>
    <p:sldId id="330" r:id="rId37"/>
    <p:sldId id="339" r:id="rId38"/>
    <p:sldId id="337" r:id="rId39"/>
    <p:sldId id="338" r:id="rId40"/>
    <p:sldId id="334" r:id="rId41"/>
    <p:sldId id="335" r:id="rId42"/>
    <p:sldId id="336" r:id="rId43"/>
    <p:sldId id="281" r:id="rId44"/>
    <p:sldId id="351" r:id="rId45"/>
    <p:sldId id="361" r:id="rId46"/>
    <p:sldId id="344" r:id="rId47"/>
    <p:sldId id="354" r:id="rId48"/>
    <p:sldId id="346" r:id="rId49"/>
    <p:sldId id="345" r:id="rId50"/>
    <p:sldId id="331" r:id="rId51"/>
    <p:sldId id="332" r:id="rId52"/>
    <p:sldId id="302" r:id="rId53"/>
    <p:sldId id="355" r:id="rId54"/>
    <p:sldId id="327" r:id="rId55"/>
    <p:sldId id="289" r:id="rId56"/>
    <p:sldId id="326" r:id="rId57"/>
    <p:sldId id="328" r:id="rId58"/>
    <p:sldId id="288" r:id="rId59"/>
    <p:sldId id="352" r:id="rId60"/>
    <p:sldId id="353" r:id="rId61"/>
    <p:sldId id="290" r:id="rId62"/>
    <p:sldId id="362" r:id="rId63"/>
    <p:sldId id="363" r:id="rId64"/>
    <p:sldId id="364" r:id="rId65"/>
    <p:sldId id="298" r:id="rId66"/>
    <p:sldId id="340" r:id="rId67"/>
    <p:sldId id="341" r:id="rId68"/>
    <p:sldId id="342" r:id="rId69"/>
    <p:sldId id="356" r:id="rId70"/>
    <p:sldId id="299" r:id="rId71"/>
    <p:sldId id="285" r:id="rId72"/>
    <p:sldId id="317" r:id="rId73"/>
    <p:sldId id="316" r:id="rId74"/>
    <p:sldId id="313" r:id="rId75"/>
    <p:sldId id="319" r:id="rId76"/>
    <p:sldId id="318" r:id="rId77"/>
    <p:sldId id="357" r:id="rId78"/>
    <p:sldId id="322" r:id="rId79"/>
    <p:sldId id="347" r:id="rId80"/>
    <p:sldId id="314" r:id="rId81"/>
    <p:sldId id="291" r:id="rId82"/>
    <p:sldId id="320" r:id="rId83"/>
    <p:sldId id="321" r:id="rId84"/>
    <p:sldId id="292" r:id="rId85"/>
    <p:sldId id="358" r:id="rId86"/>
    <p:sldId id="279" r:id="rId87"/>
    <p:sldId id="359" r:id="rId88"/>
    <p:sldId id="280" r:id="rId89"/>
    <p:sldId id="329"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Контрольные группы</a:t>
            </a:r>
          </a:p>
        </c:rich>
      </c:tx>
      <c:overlay val="0"/>
    </c:title>
    <c:autoTitleDeleted val="0"/>
    <c:plotArea>
      <c:layout>
        <c:manualLayout>
          <c:layoutTarget val="inner"/>
          <c:xMode val="edge"/>
          <c:yMode val="edge"/>
          <c:x val="0.10109115329249542"/>
          <c:y val="0.12939802802911635"/>
          <c:w val="0.87608253419453563"/>
          <c:h val="0.37022313795635936"/>
        </c:manualLayout>
      </c:layout>
      <c:barChart>
        <c:barDir val="col"/>
        <c:grouping val="clustered"/>
        <c:varyColors val="0"/>
        <c:ser>
          <c:idx val="0"/>
          <c:order val="0"/>
          <c:tx>
            <c:strRef>
              <c:f>Лист4!$A$34</c:f>
              <c:strCache>
                <c:ptCount val="1"/>
                <c:pt idx="0">
                  <c:v>общее количество учащихся </c:v>
                </c:pt>
              </c:strCache>
            </c:strRef>
          </c:tx>
          <c:invertIfNegative val="0"/>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invertIfNegative val="0"/>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invertIfNegative val="0"/>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invertIfNegative val="0"/>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invertIfNegative val="0"/>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c:ext xmlns:c16="http://schemas.microsoft.com/office/drawing/2014/chart" uri="{C3380CC4-5D6E-409C-BE32-E72D297353CC}">
              <c16:uniqueId val="{00000004-5B38-4D7C-BED5-0C0147C095C1}"/>
            </c:ext>
          </c:extLst>
        </c:ser>
        <c:dLbls>
          <c:showLegendKey val="0"/>
          <c:showVal val="0"/>
          <c:showCatName val="0"/>
          <c:showSerName val="0"/>
          <c:showPercent val="0"/>
          <c:showBubbleSize val="0"/>
        </c:dLbls>
        <c:gapWidth val="150"/>
        <c:axId val="76478720"/>
        <c:axId val="76525952"/>
      </c:barChart>
      <c:catAx>
        <c:axId val="76478720"/>
        <c:scaling>
          <c:orientation val="minMax"/>
        </c:scaling>
        <c:delete val="0"/>
        <c:axPos val="b"/>
        <c:title>
          <c:tx>
            <c:rich>
              <a:bodyPr/>
              <a:lstStyle/>
              <a:p>
                <a:pPr>
                  <a:defRPr/>
                </a:pPr>
                <a:r>
                  <a:rPr lang="ru-RU" sz="1200" i="1">
                    <a:latin typeface="Times New Roman" pitchFamily="18" charset="0"/>
                    <a:cs typeface="Times New Roman" pitchFamily="18" charset="0"/>
                  </a:rPr>
                  <a:t>Название темы эксперимента</a:t>
                </a:r>
              </a:p>
            </c:rich>
          </c:tx>
          <c:overlay val="0"/>
        </c:title>
        <c:numFmt formatCode="General" sourceLinked="0"/>
        <c:majorTickMark val="out"/>
        <c:minorTickMark val="none"/>
        <c:tickLblPos val="nextTo"/>
        <c:crossAx val="76525952"/>
        <c:crosses val="autoZero"/>
        <c:auto val="1"/>
        <c:lblAlgn val="ctr"/>
        <c:lblOffset val="100"/>
        <c:noMultiLvlLbl val="0"/>
      </c:catAx>
      <c:valAx>
        <c:axId val="76525952"/>
        <c:scaling>
          <c:orientation val="minMax"/>
        </c:scaling>
        <c:delete val="0"/>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62E-2"/>
              <c:y val="0.13400738920373806"/>
            </c:manualLayout>
          </c:layout>
          <c:overlay val="0"/>
        </c:title>
        <c:numFmt formatCode="General" sourceLinked="1"/>
        <c:majorTickMark val="out"/>
        <c:minorTickMark val="none"/>
        <c:tickLblPos val="nextTo"/>
        <c:crossAx val="76478720"/>
        <c:crosses val="autoZero"/>
        <c:crossBetween val="between"/>
      </c:valAx>
    </c:plotArea>
    <c:legend>
      <c:legendPos val="b"/>
      <c:layout>
        <c:manualLayout>
          <c:xMode val="edge"/>
          <c:yMode val="edge"/>
          <c:x val="1.0946009972249173E-2"/>
          <c:y val="0.73131049701590001"/>
          <c:w val="0.97810798005550159"/>
          <c:h val="0.2517043649798563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Экспериментальные группы</a:t>
            </a:r>
          </a:p>
        </c:rich>
      </c:tx>
      <c:overlay val="0"/>
    </c:title>
    <c:autoTitleDeleted val="0"/>
    <c:plotArea>
      <c:layout>
        <c:manualLayout>
          <c:layoutTarget val="inner"/>
          <c:xMode val="edge"/>
          <c:yMode val="edge"/>
          <c:x val="0.11161200824165515"/>
          <c:y val="0.15534416063688244"/>
          <c:w val="0.86556167924537564"/>
          <c:h val="0.40496400152674167"/>
        </c:manualLayout>
      </c:layout>
      <c:barChart>
        <c:barDir val="col"/>
        <c:grouping val="clustered"/>
        <c:varyColors val="0"/>
        <c:ser>
          <c:idx val="0"/>
          <c:order val="0"/>
          <c:tx>
            <c:strRef>
              <c:f>Лист4!$A$3</c:f>
              <c:strCache>
                <c:ptCount val="1"/>
                <c:pt idx="0">
                  <c:v>общее количество учащихся </c:v>
                </c:pt>
              </c:strCache>
            </c:strRef>
          </c:tx>
          <c:invertIfNegative val="0"/>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Лист4!$B$3:$F$3</c:f>
              <c:numCache>
                <c:formatCode>General</c:formatCode>
                <c:ptCount val="5"/>
                <c:pt idx="0">
                  <c:v>46</c:v>
                </c:pt>
                <c:pt idx="1">
                  <c:v>48</c:v>
                </c:pt>
                <c:pt idx="2">
                  <c:v>45</c:v>
                </c:pt>
                <c:pt idx="3">
                  <c:v>46</c:v>
                </c:pt>
                <c:pt idx="4">
                  <c:v>47</c:v>
                </c:pt>
              </c:numCache>
            </c:numRef>
          </c:val>
          <c:extLst>
            <c:ext xmlns:c16="http://schemas.microsoft.com/office/drawing/2014/chart" uri="{C3380CC4-5D6E-409C-BE32-E72D297353CC}">
              <c16:uniqueId val="{00000000-1868-4878-B68F-A8CF5CA9BC13}"/>
            </c:ext>
          </c:extLst>
        </c:ser>
        <c:ser>
          <c:idx val="1"/>
          <c:order val="1"/>
          <c:tx>
            <c:strRef>
              <c:f>Лист4!$A$4</c:f>
              <c:strCache>
                <c:ptCount val="1"/>
                <c:pt idx="0">
                  <c:v>количество учащихся достигших уровня усвоения знаний</c:v>
                </c:pt>
              </c:strCache>
            </c:strRef>
          </c:tx>
          <c:invertIfNegative val="0"/>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Лист4!$B$4:$F$4</c:f>
              <c:numCache>
                <c:formatCode>General</c:formatCode>
                <c:ptCount val="5"/>
                <c:pt idx="0">
                  <c:v>42</c:v>
                </c:pt>
                <c:pt idx="1">
                  <c:v>42</c:v>
                </c:pt>
                <c:pt idx="2">
                  <c:v>43</c:v>
                </c:pt>
                <c:pt idx="3">
                  <c:v>45</c:v>
                </c:pt>
                <c:pt idx="4">
                  <c:v>43</c:v>
                </c:pt>
              </c:numCache>
            </c:numRef>
          </c:val>
          <c:extLst>
            <c:ext xmlns:c16="http://schemas.microsoft.com/office/drawing/2014/chart" uri="{C3380CC4-5D6E-409C-BE32-E72D297353CC}">
              <c16:uniqueId val="{00000001-1868-4878-B68F-A8CF5CA9BC13}"/>
            </c:ext>
          </c:extLst>
        </c:ser>
        <c:ser>
          <c:idx val="2"/>
          <c:order val="2"/>
          <c:tx>
            <c:strRef>
              <c:f>Лист4!$A$5</c:f>
              <c:strCache>
                <c:ptCount val="1"/>
                <c:pt idx="0">
                  <c:v> количество учащихся достигших уровня усвоения способа деятельности</c:v>
                </c:pt>
              </c:strCache>
            </c:strRef>
          </c:tx>
          <c:invertIfNegative val="0"/>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Лист4!$B$5:$F$5</c:f>
              <c:numCache>
                <c:formatCode>General</c:formatCode>
                <c:ptCount val="5"/>
                <c:pt idx="0">
                  <c:v>38</c:v>
                </c:pt>
                <c:pt idx="1">
                  <c:v>40</c:v>
                </c:pt>
                <c:pt idx="2">
                  <c:v>37</c:v>
                </c:pt>
                <c:pt idx="3">
                  <c:v>42</c:v>
                </c:pt>
                <c:pt idx="4">
                  <c:v>37</c:v>
                </c:pt>
              </c:numCache>
            </c:numRef>
          </c:val>
          <c:extLst>
            <c:ext xmlns:c16="http://schemas.microsoft.com/office/drawing/2014/chart" uri="{C3380CC4-5D6E-409C-BE32-E72D297353CC}">
              <c16:uniqueId val="{00000002-1868-4878-B68F-A8CF5CA9BC13}"/>
            </c:ext>
          </c:extLst>
        </c:ser>
        <c:ser>
          <c:idx val="3"/>
          <c:order val="3"/>
          <c:tx>
            <c:strRef>
              <c:f>Лист4!$A$6</c:f>
              <c:strCache>
                <c:ptCount val="1"/>
                <c:pt idx="0">
                  <c:v>количество учащихся достигших уровня усвоения способа получения знаний</c:v>
                </c:pt>
              </c:strCache>
            </c:strRef>
          </c:tx>
          <c:invertIfNegative val="0"/>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Лист4!$B$6:$F$6</c:f>
              <c:numCache>
                <c:formatCode>General</c:formatCode>
                <c:ptCount val="5"/>
                <c:pt idx="0">
                  <c:v>32</c:v>
                </c:pt>
                <c:pt idx="1">
                  <c:v>31</c:v>
                </c:pt>
                <c:pt idx="2">
                  <c:v>30</c:v>
                </c:pt>
                <c:pt idx="3">
                  <c:v>35</c:v>
                </c:pt>
                <c:pt idx="4">
                  <c:v>30</c:v>
                </c:pt>
              </c:numCache>
            </c:numRef>
          </c:val>
          <c:extLst>
            <c:ext xmlns:c16="http://schemas.microsoft.com/office/drawing/2014/chart" uri="{C3380CC4-5D6E-409C-BE32-E72D297353CC}">
              <c16:uniqueId val="{00000003-1868-4878-B68F-A8CF5CA9BC13}"/>
            </c:ext>
          </c:extLst>
        </c:ser>
        <c:ser>
          <c:idx val="4"/>
          <c:order val="4"/>
          <c:tx>
            <c:strRef>
              <c:f>Лист4!$A$7</c:f>
              <c:strCache>
                <c:ptCount val="1"/>
                <c:pt idx="0">
                  <c:v>количество учащихся достигших уровня получения нового знания в самостоятельной деятельности </c:v>
                </c:pt>
              </c:strCache>
            </c:strRef>
          </c:tx>
          <c:invertIfNegative val="0"/>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Лист4!$B$7:$F$7</c:f>
              <c:numCache>
                <c:formatCode>General</c:formatCode>
                <c:ptCount val="5"/>
                <c:pt idx="0">
                  <c:v>23</c:v>
                </c:pt>
                <c:pt idx="1">
                  <c:v>25</c:v>
                </c:pt>
                <c:pt idx="2">
                  <c:v>22</c:v>
                </c:pt>
                <c:pt idx="3">
                  <c:v>27</c:v>
                </c:pt>
                <c:pt idx="4">
                  <c:v>23</c:v>
                </c:pt>
              </c:numCache>
            </c:numRef>
          </c:val>
          <c:extLst>
            <c:ext xmlns:c16="http://schemas.microsoft.com/office/drawing/2014/chart" uri="{C3380CC4-5D6E-409C-BE32-E72D297353CC}">
              <c16:uniqueId val="{00000004-1868-4878-B68F-A8CF5CA9BC13}"/>
            </c:ext>
          </c:extLst>
        </c:ser>
        <c:dLbls>
          <c:showLegendKey val="0"/>
          <c:showVal val="0"/>
          <c:showCatName val="0"/>
          <c:showSerName val="0"/>
          <c:showPercent val="0"/>
          <c:showBubbleSize val="0"/>
        </c:dLbls>
        <c:gapWidth val="150"/>
        <c:axId val="76541312"/>
        <c:axId val="76617216"/>
      </c:barChart>
      <c:catAx>
        <c:axId val="76541312"/>
        <c:scaling>
          <c:orientation val="minMax"/>
        </c:scaling>
        <c:delete val="0"/>
        <c:axPos val="b"/>
        <c:title>
          <c:tx>
            <c:rich>
              <a:bodyPr/>
              <a:lstStyle/>
              <a:p>
                <a:pPr>
                  <a:defRPr/>
                </a:pPr>
                <a:r>
                  <a:rPr lang="ru-RU" sz="1200" b="1" i="1" baseline="0">
                    <a:latin typeface="Times New Roman" pitchFamily="18" charset="0"/>
                    <a:cs typeface="Times New Roman" pitchFamily="18" charset="0"/>
                  </a:rPr>
                  <a:t>Название темы эксперимента</a:t>
                </a:r>
                <a:endParaRPr lang="ru-RU" sz="1200">
                  <a:latin typeface="Times New Roman" pitchFamily="18" charset="0"/>
                  <a:cs typeface="Times New Roman" pitchFamily="18" charset="0"/>
                </a:endParaRPr>
              </a:p>
            </c:rich>
          </c:tx>
          <c:overlay val="0"/>
        </c:title>
        <c:numFmt formatCode="General" sourceLinked="0"/>
        <c:majorTickMark val="out"/>
        <c:minorTickMark val="none"/>
        <c:tickLblPos val="nextTo"/>
        <c:crossAx val="76617216"/>
        <c:crosses val="autoZero"/>
        <c:auto val="1"/>
        <c:lblAlgn val="ctr"/>
        <c:lblOffset val="100"/>
        <c:noMultiLvlLbl val="0"/>
      </c:catAx>
      <c:valAx>
        <c:axId val="76617216"/>
        <c:scaling>
          <c:orientation val="minMax"/>
        </c:scaling>
        <c:delete val="0"/>
        <c:axPos val="l"/>
        <c:majorGridlines/>
        <c:title>
          <c:tx>
            <c:rich>
              <a:bodyPr rot="-5400000" vert="horz"/>
              <a:lstStyle/>
              <a:p>
                <a:pPr>
                  <a:defRPr/>
                </a:pPr>
                <a:r>
                  <a:rPr lang="ru-RU" sz="1200" b="1" i="1" baseline="0">
                    <a:latin typeface="Times New Roman" pitchFamily="18" charset="0"/>
                    <a:cs typeface="Times New Roman" pitchFamily="18" charset="0"/>
                  </a:rPr>
                  <a:t>Количество учащихся</a:t>
                </a:r>
                <a:endParaRPr lang="ru-RU" sz="1200">
                  <a:latin typeface="Times New Roman" pitchFamily="18" charset="0"/>
                  <a:cs typeface="Times New Roman" pitchFamily="18" charset="0"/>
                </a:endParaRPr>
              </a:p>
            </c:rich>
          </c:tx>
          <c:overlay val="0"/>
        </c:title>
        <c:numFmt formatCode="General" sourceLinked="1"/>
        <c:majorTickMark val="out"/>
        <c:minorTickMark val="none"/>
        <c:tickLblPos val="nextTo"/>
        <c:crossAx val="76541312"/>
        <c:crosses val="autoZero"/>
        <c:crossBetween val="between"/>
      </c:valAx>
    </c:plotArea>
    <c:legend>
      <c:legendPos val="b"/>
      <c:layout>
        <c:manualLayout>
          <c:xMode val="edge"/>
          <c:yMode val="edge"/>
          <c:x val="3.3481151544166546E-2"/>
          <c:y val="0.78980368381824106"/>
          <c:w val="0.9371839820011767"/>
          <c:h val="0.18983058303713299"/>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22.10.2020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84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a:t>ivgrebenev@yandex.ru</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p:txBody>
          <a:bodyPr>
            <a:normAutofit fontScale="70000" lnSpcReduction="20000"/>
          </a:bodyPr>
          <a:lstStyle/>
          <a:p>
            <a:r>
              <a:rPr lang="ru-RU" dirty="0"/>
              <a:t>- </a:t>
            </a:r>
            <a:r>
              <a:rPr lang="ru-RU" b="1" i="1" dirty="0"/>
              <a:t>это целостная системная совокупность свойств (компетенций) человека, специалиста, профессионала, позволяющая ему: </a:t>
            </a:r>
            <a:endParaRPr lang="ru-RU" sz="2800" dirty="0"/>
          </a:p>
          <a:p>
            <a:pPr lvl="1"/>
            <a:r>
              <a:rPr lang="ru-RU" b="1" i="1" dirty="0"/>
              <a:t>целенаправленно, успешно и достаточно эффективно выполнять типовую профессиональную деятельность; </a:t>
            </a:r>
            <a:endParaRPr lang="ru-RU" sz="2400" dirty="0"/>
          </a:p>
          <a:p>
            <a:pPr lvl="1"/>
            <a:r>
              <a:rPr lang="ru-RU" b="1" i="1" dirty="0"/>
              <a:t>адаптироваться к меняющимся условиям;</a:t>
            </a:r>
            <a:endParaRPr lang="ru-RU" sz="2400" dirty="0"/>
          </a:p>
          <a:p>
            <a:pPr lvl="1"/>
            <a:r>
              <a:rPr lang="ru-RU" b="1" i="1" dirty="0"/>
              <a:t>разрешать проблемные ситуации, возникающие в реальной профессиональной деятельности; </a:t>
            </a:r>
            <a:endParaRPr lang="ru-RU" sz="2400" dirty="0"/>
          </a:p>
          <a:p>
            <a:pPr lvl="1"/>
            <a:r>
              <a:rPr lang="ru-RU" b="1" i="1" dirty="0"/>
              <a:t>успешно заниматься саморазвитием, самосовершенствованием; </a:t>
            </a:r>
            <a:endParaRPr lang="ru-RU" sz="2400" dirty="0"/>
          </a:p>
          <a:p>
            <a:pPr lvl="1"/>
            <a:r>
              <a:rPr lang="ru-RU" b="1" i="1" dirty="0"/>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endParaRPr lang="ru-RU" sz="2400" dirty="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a16="http://schemas.microsoft.com/office/drawing/2014/main"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a16="http://schemas.microsoft.com/office/drawing/2014/main"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a:extLst>
                <a:ext uri="{FF2B5EF4-FFF2-40B4-BE49-F238E27FC236}">
                  <a16:creationId xmlns:a16="http://schemas.microsoft.com/office/drawing/2014/main"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a:extLst>
                <a:ext uri="{FF2B5EF4-FFF2-40B4-BE49-F238E27FC236}">
                  <a16:creationId xmlns:a16="http://schemas.microsoft.com/office/drawing/2014/main"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5" name="_s2055">
              <a:extLst>
                <a:ext uri="{FF2B5EF4-FFF2-40B4-BE49-F238E27FC236}">
                  <a16:creationId xmlns:a16="http://schemas.microsoft.com/office/drawing/2014/main"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 name="_s2056">
              <a:extLst>
                <a:ext uri="{FF2B5EF4-FFF2-40B4-BE49-F238E27FC236}">
                  <a16:creationId xmlns:a16="http://schemas.microsoft.com/office/drawing/2014/main"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a16="http://schemas.microsoft.com/office/drawing/2014/main"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a16="http://schemas.microsoft.com/office/drawing/2014/main"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a16="http://schemas.microsoft.com/office/drawing/2014/main"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a16="http://schemas.microsoft.com/office/drawing/2014/main"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a16="http://schemas.microsoft.com/office/drawing/2014/main"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a16="http://schemas.microsoft.com/office/drawing/2014/main"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Содержание обучения</a:t>
            </a:r>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59448" y="1718146"/>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Э Ц О к М</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116632"/>
            <a:ext cx="8496944" cy="6055568"/>
          </a:xfrm>
        </p:spPr>
        <p:txBody>
          <a:bodyPr>
            <a:normAutofit/>
          </a:bodyPr>
          <a:lstStyle/>
          <a:p>
            <a:r>
              <a:rPr lang="ru-RU" b="1" dirty="0"/>
              <a:t>Задание 1.</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20</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350962">
                  <a:extLst>
                    <a:ext uri="{9D8B030D-6E8A-4147-A177-3AD203B41FA5}">
                      <a16:colId xmlns:a16="http://schemas.microsoft.com/office/drawing/2014/main" val="20003"/>
                    </a:ext>
                  </a:extLst>
                </a:gridCol>
                <a:gridCol w="1416050">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a:t>способность самостоятельно ставить конкретные задачи научных исследований в области методик предмета (ПК 5);</a:t>
            </a:r>
          </a:p>
          <a:p>
            <a:r>
              <a:rPr lang="ru-RU" i="1" dirty="0"/>
              <a:t>преподавательская деятельность:</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600200"/>
            <a:ext cx="8229600" cy="4925144"/>
          </a:xfrm>
        </p:spPr>
        <p:txBody>
          <a:bodyPr>
            <a:normAutofit fontScale="62500" lnSpcReduction="20000"/>
          </a:bodyPr>
          <a:lstStyle/>
          <a:p>
            <a:r>
              <a:rPr lang="ru-RU" sz="3400" dirty="0"/>
              <a:t>Педагогика и психология высшей школы: Учебное пособие. - Ростов </a:t>
            </a:r>
            <a:r>
              <a:rPr lang="ru-RU" sz="3400" dirty="0" err="1"/>
              <a:t>н</a:t>
            </a:r>
            <a:r>
              <a:rPr lang="ru-RU" sz="3400" dirty="0"/>
              <a:t>/</a:t>
            </a:r>
            <a:r>
              <a:rPr lang="ru-RU" sz="3400" dirty="0" err="1"/>
              <a:t>Д:Феникс</a:t>
            </a:r>
            <a:r>
              <a:rPr lang="ru-RU" sz="3400" dirty="0"/>
              <a:t>, 2002. - 544 с.  Ответственный редактор М. В. Буланова-Топоркова</a:t>
            </a:r>
          </a:p>
          <a:p>
            <a:r>
              <a:rPr lang="ru-RU" sz="3400" dirty="0"/>
              <a:t>Ф.В. </a:t>
            </a:r>
            <a:r>
              <a:rPr lang="ru-RU" sz="3400" dirty="0" err="1"/>
              <a:t>Шарипов</a:t>
            </a:r>
            <a:r>
              <a:rPr lang="ru-RU" sz="3400" dirty="0"/>
              <a:t>. Педагогика и психология высшей школы : учеб. пособие— М. : Логос, 2012 .— (Новая университетская библиотека) .</a:t>
            </a:r>
          </a:p>
          <a:p>
            <a:r>
              <a:rPr lang="ru-RU" sz="3400" dirty="0"/>
              <a:t> С.Д.Смирнов. Педагогика и психология высшего образования. М., 2001</a:t>
            </a:r>
          </a:p>
          <a:p>
            <a:r>
              <a:rPr lang="ru-RU" sz="3400" dirty="0"/>
              <a:t>Н. Н. Рощина Основы дидактики высшей школы.  Учебное пособие по дисциплине «Педагогика и психология высшей школы» для адъюнктов и аспирантов </a:t>
            </a:r>
          </a:p>
          <a:p>
            <a:r>
              <a:rPr lang="ru-RU" sz="2800" b="1" dirty="0"/>
              <a:t>Педагогика и методика преподавания в высшей школе</a:t>
            </a:r>
            <a:r>
              <a:rPr lang="ru-RU" sz="2800" dirty="0"/>
              <a:t>: учебно-методическое пособие/ Под ред. А.И. </a:t>
            </a:r>
            <a:r>
              <a:rPr lang="ru-RU" sz="2800" dirty="0" err="1"/>
              <a:t>Артюхиной</a:t>
            </a:r>
            <a:r>
              <a:rPr lang="ru-RU" sz="2800"/>
              <a:t>.- Волгоград, 2016.- 246с.</a:t>
            </a:r>
            <a:br>
              <a:rPr lang="ru-RU" sz="3400" dirty="0"/>
            </a:br>
            <a:br>
              <a:rPr lang="ru-RU" sz="3400" dirty="0"/>
            </a:b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id="{99C1C121-6E5E-4BDF-AD97-519698A529C4}"/>
              </a:ext>
            </a:extLst>
          </p:cNvPr>
          <p:cNvSpPr>
            <a:spLocks noGrp="1"/>
          </p:cNvSpPr>
          <p:nvPr>
            <p:ph idx="1"/>
          </p:nvPr>
        </p:nvSpPr>
        <p:spPr/>
        <p:txBody>
          <a:bodyPr/>
          <a:lstStyle/>
          <a:p>
            <a:r>
              <a:rPr lang="ru-RU" dirty="0"/>
              <a:t>Структура профессиональных компетенций</a:t>
            </a:r>
          </a:p>
          <a:p>
            <a:r>
              <a:rPr lang="ru-RU" dirty="0"/>
              <a:t>По Вашей специальности</a:t>
            </a:r>
          </a:p>
        </p:txBody>
      </p:sp>
    </p:spTree>
    <p:extLst>
      <p:ext uri="{BB962C8B-B14F-4D97-AF65-F5344CB8AC3E}">
        <p14:creationId xmlns:p14="http://schemas.microsoft.com/office/powerpoint/2010/main" val="202515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преподавание, в ходе которого осуществляется передача (трансформация) системы знаний, умений, опыта деятельности, и учение,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2981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Различие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Перенос</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475656" y="2276872"/>
            <a:ext cx="5904656" cy="381642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494842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val="20000"/>
                    </a:ext>
                  </a:extLst>
                </a:gridCol>
                <a:gridCol w="5338936">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пересказать текст, воспроизвести формулировку закона (что еще не может служить док-вом его понимания). Повторяет рассказ преподавателя.</a:t>
                      </a: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err="1"/>
              <a:t>Экспер</a:t>
            </a:r>
            <a:r>
              <a:rPr lang="ru-RU" dirty="0"/>
              <a:t>.</a:t>
            </a: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1115616" y="404664"/>
            <a:ext cx="7560840" cy="576063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темы</a:t>
            </a:r>
          </a:p>
        </p:txBody>
      </p:sp>
    </p:spTree>
    <p:extLst>
      <p:ext uri="{BB962C8B-B14F-4D97-AF65-F5344CB8AC3E}">
        <p14:creationId xmlns:p14="http://schemas.microsoft.com/office/powerpoint/2010/main" val="223347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s </a:t>
            </a:r>
            <a:r>
              <a:rPr lang="en-US" sz="4900" b="1" i="1" dirty="0"/>
              <a:t>Learning is </a:t>
            </a:r>
            <a:r>
              <a:rPr lang="en-US" sz="4900" dirty="0"/>
              <a:t>elf,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72D19C-3BA8-4DEE-BD13-7B730D98949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2C0C713-C8A3-4EE3-A2A9-22C943FFFC8F}"/>
              </a:ext>
            </a:extLst>
          </p:cNvPr>
          <p:cNvSpPr>
            <a:spLocks noGrp="1"/>
          </p:cNvSpPr>
          <p:nvPr>
            <p:ph idx="1"/>
          </p:nvPr>
        </p:nvSpPr>
        <p:spPr/>
        <p:txBody>
          <a:bodyPr/>
          <a:lstStyle/>
          <a:p>
            <a:r>
              <a:rPr lang="ru-RU" dirty="0"/>
              <a:t>Задание 4. </a:t>
            </a:r>
            <a:endParaRPr lang="en-US" dirty="0"/>
          </a:p>
          <a:p>
            <a:r>
              <a:rPr lang="ru-RU" dirty="0"/>
              <a:t>Разделить процесс обучения и результат – обученность.</a:t>
            </a:r>
          </a:p>
          <a:p>
            <a:r>
              <a:rPr lang="ru-RU" dirty="0"/>
              <a:t>Выбор определений, наиболее точно отвечающих Вашим представлениям</a:t>
            </a:r>
          </a:p>
        </p:txBody>
      </p:sp>
    </p:spTree>
    <p:extLst>
      <p:ext uri="{BB962C8B-B14F-4D97-AF65-F5344CB8AC3E}">
        <p14:creationId xmlns:p14="http://schemas.microsoft.com/office/powerpoint/2010/main" val="94210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476672"/>
            <a:ext cx="8352928" cy="59046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3"/>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extLst>
                  <a:ext uri="{0D108BD9-81ED-4DB2-BD59-A6C34878D82A}">
                    <a16:rowId xmlns:a16="http://schemas.microsoft.com/office/drawing/2014/main" val="10005"/>
                  </a:ext>
                </a:extLst>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a16="http://schemas.microsoft.com/office/drawing/2014/main"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a16="http://schemas.microsoft.com/office/drawing/2014/main"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a16="http://schemas.microsoft.com/office/drawing/2014/main"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a16="http://schemas.microsoft.com/office/drawing/2014/main"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val="3021577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555376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612068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val="792135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p:txBody>
          <a:bodyPr>
            <a:normAutofit fontScale="70000" lnSpcReduction="20000"/>
          </a:bodyPr>
          <a:lstStyle/>
          <a:p>
            <a:r>
              <a:rPr lang="ru-RU"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a:t>PCK</a:t>
            </a:r>
            <a:r>
              <a:rPr lang="ru-RU"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ФГОС аспирантуры</a:t>
            </a:r>
          </a:p>
        </p:txBody>
      </p:sp>
      <p:sp>
        <p:nvSpPr>
          <p:cNvPr id="3" name="Содержимое 2"/>
          <p:cNvSpPr>
            <a:spLocks noGrp="1"/>
          </p:cNvSpPr>
          <p:nvPr>
            <p:ph idx="1"/>
          </p:nvPr>
        </p:nvSpPr>
        <p:spPr/>
        <p:txBody>
          <a:bodyPr/>
          <a:lstStyle/>
          <a:p>
            <a:r>
              <a:rPr lang="ru-RU" dirty="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a:t>( не защита диссертации)</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9D59FA-0612-4178-AABA-E45262482DF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val="2606577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id="{0721BF85-B3F6-4181-91C4-5AD432E11C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692696"/>
            <a:ext cx="83632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91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id="{772ECEE9-7160-492A-83E9-D4844B9BBE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09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E35B5CD-1EE4-4104-9FC0-546F3BA75FFF}"/>
              </a:ext>
            </a:extLst>
          </p:cNvPr>
          <p:cNvSpPr>
            <a:spLocks noGrp="1"/>
          </p:cNvSpPr>
          <p:nvPr>
            <p:ph idx="1"/>
          </p:nvPr>
        </p:nvSpPr>
        <p:spPr/>
        <p:txBody>
          <a:bodyPr/>
          <a:lstStyle/>
          <a:p>
            <a:r>
              <a:rPr lang="ru-RU" dirty="0"/>
              <a:t>Задание 6.</a:t>
            </a:r>
          </a:p>
          <a:p>
            <a:r>
              <a:rPr lang="ru-RU" dirty="0"/>
              <a:t>Сконструировать логически обоснованный вариант учебного процесса по Вашей теме</a:t>
            </a:r>
          </a:p>
        </p:txBody>
      </p:sp>
    </p:spTree>
    <p:extLst>
      <p:ext uri="{BB962C8B-B14F-4D97-AF65-F5344CB8AC3E}">
        <p14:creationId xmlns:p14="http://schemas.microsoft.com/office/powerpoint/2010/main" val="7389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908720"/>
            <a:ext cx="8229600" cy="5616624"/>
          </a:xfrm>
        </p:spPr>
        <p:txBody>
          <a:bodyPr>
            <a:normAutofit fontScale="47500" lnSpcReduction="20000"/>
          </a:bodyPr>
          <a:lstStyle/>
          <a:p>
            <a:r>
              <a:rPr lang="ru-RU" sz="4400" b="1" dirty="0" err="1"/>
              <a:t>Компетентностный</a:t>
            </a:r>
            <a:r>
              <a:rPr lang="ru-RU" sz="4400" b="1" dirty="0"/>
              <a:t> подход к образованию</a:t>
            </a:r>
            <a:r>
              <a:rPr lang="ru-RU" sz="4400" dirty="0"/>
              <a:t> – подход, при котором его формализуемыми </a:t>
            </a:r>
            <a:r>
              <a:rPr lang="ru-RU" sz="4400" b="1" dirty="0"/>
              <a:t>операционно-проявляемыми целями</a:t>
            </a:r>
            <a:r>
              <a:rPr lang="ru-RU" sz="4400" dirty="0"/>
              <a:t> становятся ключевые компетенции – </a:t>
            </a:r>
            <a:r>
              <a:rPr lang="ru-RU" sz="4400" dirty="0" err="1"/>
              <a:t>деятельностные</a:t>
            </a:r>
            <a:r>
              <a:rPr lang="ru-RU" sz="4400" dirty="0"/>
              <a:t> </a:t>
            </a:r>
            <a:r>
              <a:rPr lang="ru-RU" sz="4400" i="1" dirty="0"/>
              <a:t>унифицированные по всем предметам составляющие </a:t>
            </a:r>
            <a:r>
              <a:rPr lang="ru-RU" sz="4400" dirty="0"/>
              <a:t>полученного образования, позволяющие обнаруживать, интегрировать, переносить и </a:t>
            </a:r>
            <a:r>
              <a:rPr lang="ru-RU" sz="4400" b="1" dirty="0"/>
              <a:t>использовать знания, умения и навыки в любой, в том числе незнакомой, ситуации</a:t>
            </a:r>
            <a:r>
              <a:rPr lang="ru-RU" sz="4400" dirty="0"/>
              <a:t>. </a:t>
            </a:r>
          </a:p>
          <a:p>
            <a:r>
              <a:rPr lang="ru-RU" sz="4400" b="1" dirty="0"/>
              <a:t>Компетенции </a:t>
            </a:r>
            <a:r>
              <a:rPr lang="ru-RU" sz="4400" dirty="0"/>
              <a:t>– совокупности </a:t>
            </a:r>
            <a:r>
              <a:rPr lang="ru-RU" sz="4400" b="1" dirty="0"/>
              <a:t>знаний, умений и навыков</a:t>
            </a:r>
            <a:r>
              <a:rPr lang="ru-RU" sz="4400" dirty="0"/>
              <a:t>, позволяющие субъекту приспособиться к изменяющимся условиям, это его способности </a:t>
            </a:r>
            <a:r>
              <a:rPr lang="ru-RU" sz="4400" b="1" dirty="0"/>
              <a:t>действовать </a:t>
            </a:r>
            <a:r>
              <a:rPr lang="ru-RU" sz="4400" dirty="0"/>
              <a:t>и выживать в данных условиях.</a:t>
            </a:r>
            <a:br>
              <a:rPr lang="ru-RU" sz="4400" dirty="0"/>
            </a:br>
            <a:endParaRPr lang="ru-RU" sz="4400" dirty="0"/>
          </a:p>
          <a:p>
            <a:r>
              <a:rPr lang="ru-RU" sz="4400" dirty="0"/>
              <a:t>С точки зрения психологии, </a:t>
            </a:r>
            <a:r>
              <a:rPr lang="ru-RU" sz="4400" b="1" dirty="0"/>
              <a:t>компетентность</a:t>
            </a:r>
            <a:r>
              <a:rPr lang="ru-RU" sz="44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10660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85395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3131840">
                  <a:extLst>
                    <a:ext uri="{9D8B030D-6E8A-4147-A177-3AD203B41FA5}">
                      <a16:colId xmlns:a16="http://schemas.microsoft.com/office/drawing/2014/main"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err="1"/>
              <a:t>закономерностью</a:t>
            </a:r>
            <a:r>
              <a:rPr lang="ru-RU" dirty="0" err="1"/>
              <a:t>в</a:t>
            </a:r>
            <a:r>
              <a:rPr lang="ru-RU" dirty="0"/>
              <a:t> 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444168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компетентный человек</a:t>
            </a:r>
            <a:endParaRPr lang="ru-RU" dirty="0"/>
          </a:p>
        </p:txBody>
      </p:sp>
      <p:sp>
        <p:nvSpPr>
          <p:cNvPr id="3" name="Содержимое 2"/>
          <p:cNvSpPr>
            <a:spLocks noGrp="1"/>
          </p:cNvSpPr>
          <p:nvPr>
            <p:ph idx="1"/>
          </p:nvPr>
        </p:nvSpPr>
        <p:spPr/>
        <p:txBody>
          <a:bodyPr>
            <a:normAutofit fontScale="77500" lnSpcReduction="20000"/>
          </a:bodyPr>
          <a:lstStyle/>
          <a:p>
            <a:pPr marL="0" indent="0">
              <a:buNone/>
            </a:pPr>
            <a:r>
              <a:rPr lang="ru-RU" b="1" dirty="0"/>
              <a:t>компетентный человек</a:t>
            </a:r>
            <a:r>
              <a:rPr lang="ru-RU" dirty="0"/>
              <a:t> </a:t>
            </a:r>
            <a:r>
              <a:rPr lang="ru-RU" b="1" i="1" dirty="0"/>
              <a:t>– это человек, обладающий целостной, системной совокупностью свойств (компетенций), позволяющих ему: </a:t>
            </a:r>
            <a:endParaRPr lang="ru-RU" dirty="0"/>
          </a:p>
          <a:p>
            <a:pPr lvl="0"/>
            <a:r>
              <a:rPr lang="ru-RU" b="1" i="1" dirty="0"/>
              <a:t>целенаправленно, успешно и достаточно эффективно выполнять обобщенную, типовую деятельность, включая деятельность профессиональную, без которой практически нельзя </a:t>
            </a:r>
            <a:r>
              <a:rPr lang="ru-RU" b="1" i="1" dirty="0" err="1"/>
              <a:t>самореализоваться</a:t>
            </a:r>
            <a:r>
              <a:rPr lang="ru-RU" b="1" i="1" dirty="0"/>
              <a:t> в современном профессионально ориентированном мире; </a:t>
            </a:r>
            <a:endParaRPr lang="ru-RU" dirty="0"/>
          </a:p>
          <a:p>
            <a:pPr lvl="0"/>
            <a:r>
              <a:rPr lang="ru-RU" b="1" i="1" dirty="0"/>
              <a:t>разрешать проблемные ситуации, возникающие в реальной жизни; </a:t>
            </a:r>
            <a:endParaRPr lang="ru-RU" dirty="0"/>
          </a:p>
          <a:p>
            <a:pPr lvl="0"/>
            <a:r>
              <a:rPr lang="ru-RU" b="1" i="1" dirty="0"/>
              <a:t>успешно заниматься саморазвитием, самосовершенствованием.</a:t>
            </a:r>
            <a:endParaRPr lang="ru-RU" dirty="0"/>
          </a:p>
          <a:p>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850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3BDE0FF7-6CA5-43BE-8A39-88189C0FCF8E}"/>
              </a:ext>
            </a:extLst>
          </p:cNvPr>
          <p:cNvSpPr>
            <a:spLocks noGrp="1"/>
          </p:cNvSpPr>
          <p:nvPr>
            <p:ph idx="1"/>
          </p:nvPr>
        </p:nvSpPr>
        <p:spPr/>
        <p:txBody>
          <a:bodyPr/>
          <a:lstStyle/>
          <a:p>
            <a:r>
              <a:rPr lang="ru-RU" dirty="0"/>
              <a:t>Задание 7</a:t>
            </a:r>
          </a:p>
          <a:p>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val="36384477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схемы ориентировочной 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5096097-31FB-4BFB-9E88-45434F81E7D1}"/>
              </a:ext>
            </a:extLst>
          </p:cNvPr>
          <p:cNvSpPr>
            <a:spLocks noGrp="1"/>
          </p:cNvSpPr>
          <p:nvPr>
            <p:ph idx="1"/>
          </p:nvPr>
        </p:nvSpPr>
        <p:spPr/>
        <p:txBody>
          <a:bodyPr/>
          <a:lstStyle/>
          <a:p>
            <a:r>
              <a:rPr lang="ru-RU" dirty="0"/>
              <a:t>Задание 8</a:t>
            </a:r>
          </a:p>
          <a:p>
            <a:r>
              <a:rPr lang="ru-RU" dirty="0"/>
              <a:t>Реализовать теорию Г-Т</a:t>
            </a:r>
          </a:p>
        </p:txBody>
      </p:sp>
    </p:spTree>
    <p:extLst>
      <p:ext uri="{BB962C8B-B14F-4D97-AF65-F5344CB8AC3E}">
        <p14:creationId xmlns:p14="http://schemas.microsoft.com/office/powerpoint/2010/main" val="27728291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результаты обучения по образовательной программе, 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5965</Words>
  <Application>Microsoft Office PowerPoint</Application>
  <PresentationFormat>Экран (4:3)</PresentationFormat>
  <Paragraphs>532</Paragraphs>
  <Slides>89</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89</vt:i4>
      </vt:variant>
    </vt:vector>
  </HeadingPairs>
  <TitlesOfParts>
    <vt:vector size="96" baseType="lpstr">
      <vt:lpstr>Arial</vt:lpstr>
      <vt:lpstr>Calibri</vt:lpstr>
      <vt:lpstr>Courier New</vt:lpstr>
      <vt:lpstr>Lucida Sans Unicode</vt:lpstr>
      <vt:lpstr>Times New Roman</vt:lpstr>
      <vt:lpstr>Wingdings 3</vt:lpstr>
      <vt:lpstr>Тема Office</vt:lpstr>
      <vt:lpstr>Педагогика высшей школы. Дидактика. Для аспирантов </vt:lpstr>
      <vt:lpstr>Вопросы для обсуждения</vt:lpstr>
      <vt:lpstr>Литература </vt:lpstr>
      <vt:lpstr>Мотивы совершенствования системы ВО и аспирантуры  </vt:lpstr>
      <vt:lpstr>Структура ВО</vt:lpstr>
      <vt:lpstr>Из ФГОС аспирантуры</vt:lpstr>
      <vt:lpstr>Компетентностный подход</vt:lpstr>
      <vt:lpstr>компетентный человек</vt:lpstr>
      <vt:lpstr>Компетенция</vt:lpstr>
      <vt:lpstr>профессиональная компетентность </vt:lpstr>
      <vt:lpstr>Состав компетенций</vt:lpstr>
      <vt:lpstr>Презентация PowerPoint</vt:lpstr>
      <vt:lpstr>Содержание обучения</vt:lpstr>
      <vt:lpstr>Презентация PowerPoint</vt:lpstr>
      <vt:lpstr>Презентация PowerPoint</vt:lpstr>
      <vt:lpstr>Презентация PowerPoint</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Презентация PowerPoint</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Презентация PowerPoint</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Назначение педагогики</vt:lpstr>
      <vt:lpstr>Образование </vt:lpstr>
      <vt:lpstr>Таксономия Блума</vt:lpstr>
      <vt:lpstr>Варианты таксономий</vt:lpstr>
      <vt:lpstr>Уровни усвоения по В.П. Симонову</vt:lpstr>
      <vt:lpstr>Уровни усвоения содержания</vt:lpstr>
      <vt:lpstr>Результаты познавательной деятельности учащихся  по ФГОС</vt:lpstr>
      <vt:lpstr>Результаты пед. Экспер.</vt:lpstr>
      <vt:lpstr>Презентация PowerPoint</vt:lpstr>
      <vt:lpstr>Процесс обучения</vt:lpstr>
      <vt:lpstr>Презентация PowerPoint</vt:lpstr>
      <vt:lpstr>Задание 3</vt:lpstr>
      <vt:lpstr>Definitions of learning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Методическая компетентность </vt:lpstr>
      <vt:lpstr>Презентация PowerPoint</vt:lpstr>
      <vt:lpstr>РСК</vt:lpstr>
      <vt:lpstr>Уровни методической компетентности преподавателя (РСК)</vt:lpstr>
      <vt:lpstr>Дидактическая система</vt:lpstr>
      <vt:lpstr>Презентация PowerPoint</vt:lpstr>
      <vt:lpstr>Презентация PowerPoint</vt:lpstr>
      <vt:lpstr>Алгоритм конструирования учебного процесса (ОПК 6)- обоснованно и т.д.</vt:lpstr>
      <vt:lpstr>Презентация PowerPoint</vt:lpstr>
      <vt:lpstr>Презентация PowerPoint</vt:lpstr>
      <vt:lpstr>Презентация PowerPoint</vt:lpstr>
      <vt:lpstr>Логика учебного процесса</vt:lpstr>
      <vt:lpstr>Презентация PowerPoint</vt:lpstr>
      <vt:lpstr>Презентация PowerPoint</vt:lpstr>
      <vt:lpstr>Презентация PowerPoint</vt:lpstr>
      <vt:lpstr>Презентация PowerPoint</vt:lpstr>
      <vt:lpstr>Презентация PowerPoint</vt:lpstr>
      <vt:lpstr>Нормативные элементы дидактики</vt:lpstr>
      <vt:lpstr>Законы и закономерности</vt:lpstr>
      <vt:lpstr>Презентация PowerPoint</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Презентация PowerPoint</vt:lpstr>
      <vt:lpstr>Презентация PowerPoint</vt:lpstr>
      <vt:lpstr>Закономерности воспитательного процесса</vt:lpstr>
      <vt:lpstr>Принципы обучения</vt:lpstr>
      <vt:lpstr>Презентация PowerPoint</vt:lpstr>
      <vt:lpstr>Презентация PowerPoint</vt:lpstr>
      <vt:lpstr>Принцип научности для подготовки преподавателей физики в классическом университете</vt:lpstr>
      <vt:lpstr>Презентация PowerPoint</vt:lpstr>
      <vt:lpstr>Теория поэтапного формирования умственных действий (П.Я. Гальперин- Н.Ф. Талызина)</vt:lpstr>
      <vt:lpstr>Презентация PowerPoint</vt:lpstr>
      <vt:lpstr>Последовательность обобщенных шагов по организации поискового учебного процесса: </vt:lpstr>
      <vt:lpstr>Традиции и инновации в обучении</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Игорь Гребенев</cp:lastModifiedBy>
  <cp:revision>130</cp:revision>
  <dcterms:created xsi:type="dcterms:W3CDTF">2015-09-27T12:18:50Z</dcterms:created>
  <dcterms:modified xsi:type="dcterms:W3CDTF">2020-10-22T15:26:20Z</dcterms:modified>
</cp:coreProperties>
</file>