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bin" ContentType="application/vnd.ms-office.legacyDiagramText"/>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11">
  <p:sldMasterIdLst>
    <p:sldMasterId id="2147483648" r:id="rId1"/>
  </p:sldMasterIdLst>
  <p:notesMasterIdLst>
    <p:notesMasterId r:id="rId78"/>
  </p:notesMasterIdLst>
  <p:sldIdLst>
    <p:sldId id="256" r:id="rId2"/>
    <p:sldId id="286" r:id="rId3"/>
    <p:sldId id="269" r:id="rId4"/>
    <p:sldId id="283" r:id="rId5"/>
    <p:sldId id="293" r:id="rId6"/>
    <p:sldId id="294" r:id="rId7"/>
    <p:sldId id="287" r:id="rId8"/>
    <p:sldId id="274" r:id="rId9"/>
    <p:sldId id="307" r:id="rId10"/>
    <p:sldId id="262" r:id="rId11"/>
    <p:sldId id="308" r:id="rId12"/>
    <p:sldId id="309" r:id="rId13"/>
    <p:sldId id="311" r:id="rId14"/>
    <p:sldId id="275" r:id="rId15"/>
    <p:sldId id="296" r:id="rId16"/>
    <p:sldId id="257" r:id="rId17"/>
    <p:sldId id="259" r:id="rId18"/>
    <p:sldId id="297" r:id="rId19"/>
    <p:sldId id="258" r:id="rId20"/>
    <p:sldId id="260" r:id="rId21"/>
    <p:sldId id="261" r:id="rId22"/>
    <p:sldId id="263" r:id="rId23"/>
    <p:sldId id="264" r:id="rId24"/>
    <p:sldId id="265" r:id="rId25"/>
    <p:sldId id="266" r:id="rId26"/>
    <p:sldId id="267" r:id="rId27"/>
    <p:sldId id="270" r:id="rId28"/>
    <p:sldId id="271" r:id="rId29"/>
    <p:sldId id="272" r:id="rId30"/>
    <p:sldId id="273" r:id="rId31"/>
    <p:sldId id="333" r:id="rId32"/>
    <p:sldId id="284" r:id="rId33"/>
    <p:sldId id="330" r:id="rId34"/>
    <p:sldId id="339" r:id="rId35"/>
    <p:sldId id="337" r:id="rId36"/>
    <p:sldId id="338" r:id="rId37"/>
    <p:sldId id="334" r:id="rId38"/>
    <p:sldId id="335" r:id="rId39"/>
    <p:sldId id="336" r:id="rId40"/>
    <p:sldId id="331" r:id="rId41"/>
    <p:sldId id="332" r:id="rId42"/>
    <p:sldId id="281" r:id="rId43"/>
    <p:sldId id="344" r:id="rId44"/>
    <p:sldId id="346" r:id="rId45"/>
    <p:sldId id="345" r:id="rId46"/>
    <p:sldId id="302" r:id="rId47"/>
    <p:sldId id="312" r:id="rId48"/>
    <p:sldId id="327" r:id="rId49"/>
    <p:sldId id="289" r:id="rId50"/>
    <p:sldId id="326" r:id="rId51"/>
    <p:sldId id="328" r:id="rId52"/>
    <p:sldId id="288" r:id="rId53"/>
    <p:sldId id="290" r:id="rId54"/>
    <p:sldId id="298" r:id="rId55"/>
    <p:sldId id="340" r:id="rId56"/>
    <p:sldId id="341" r:id="rId57"/>
    <p:sldId id="342" r:id="rId58"/>
    <p:sldId id="299" r:id="rId59"/>
    <p:sldId id="285" r:id="rId60"/>
    <p:sldId id="317" r:id="rId61"/>
    <p:sldId id="316" r:id="rId62"/>
    <p:sldId id="313" r:id="rId63"/>
    <p:sldId id="319" r:id="rId64"/>
    <p:sldId id="318" r:id="rId65"/>
    <p:sldId id="322" r:id="rId66"/>
    <p:sldId id="347" r:id="rId67"/>
    <p:sldId id="325" r:id="rId68"/>
    <p:sldId id="324" r:id="rId69"/>
    <p:sldId id="314" r:id="rId70"/>
    <p:sldId id="291" r:id="rId71"/>
    <p:sldId id="320" r:id="rId72"/>
    <p:sldId id="321" r:id="rId73"/>
    <p:sldId id="292" r:id="rId74"/>
    <p:sldId id="279" r:id="rId75"/>
    <p:sldId id="280" r:id="rId76"/>
    <p:sldId id="329" r:id="rId7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G:\&#1044;&#1080;&#1089;&#1089;&#1077;&#1088;&#1090;&#1072;&#1094;&#1080;&#1103;\2016\&#1050;&#1085;&#1080;&#1075;&#107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Контрольные группы</a:t>
            </a:r>
          </a:p>
        </c:rich>
      </c:tx>
    </c:title>
    <c:plotArea>
      <c:layout>
        <c:manualLayout>
          <c:layoutTarget val="inner"/>
          <c:xMode val="edge"/>
          <c:yMode val="edge"/>
          <c:x val="0.10109115329249542"/>
          <c:y val="0.12939802802911635"/>
          <c:w val="0.87608253419453563"/>
          <c:h val="0.37022313795635936"/>
        </c:manualLayout>
      </c:layout>
      <c:barChart>
        <c:barDir val="col"/>
        <c:grouping val="clustered"/>
        <c:ser>
          <c:idx val="0"/>
          <c:order val="0"/>
          <c:tx>
            <c:strRef>
              <c:f>Лист4!$A$34</c:f>
              <c:strCache>
                <c:ptCount val="1"/>
                <c:pt idx="0">
                  <c:v>общее количество учащихся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Лист4!$B$34:$F$34</c:f>
              <c:numCache>
                <c:formatCode>General</c:formatCode>
                <c:ptCount val="5"/>
                <c:pt idx="0">
                  <c:v>47</c:v>
                </c:pt>
                <c:pt idx="1">
                  <c:v>47</c:v>
                </c:pt>
                <c:pt idx="2">
                  <c:v>45</c:v>
                </c:pt>
                <c:pt idx="3">
                  <c:v>46</c:v>
                </c:pt>
                <c:pt idx="4">
                  <c:v>46</c:v>
                </c:pt>
              </c:numCache>
            </c:numRef>
          </c:val>
        </c:ser>
        <c:ser>
          <c:idx val="1"/>
          <c:order val="1"/>
          <c:tx>
            <c:strRef>
              <c:f>Лист4!$A$35</c:f>
              <c:strCache>
                <c:ptCount val="1"/>
                <c:pt idx="0">
                  <c:v>количество учащихся достигших уровня усвоения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Лист4!$B$35:$F$35</c:f>
              <c:numCache>
                <c:formatCode>General</c:formatCode>
                <c:ptCount val="5"/>
                <c:pt idx="0">
                  <c:v>37</c:v>
                </c:pt>
                <c:pt idx="1">
                  <c:v>40</c:v>
                </c:pt>
                <c:pt idx="2">
                  <c:v>37</c:v>
                </c:pt>
                <c:pt idx="3">
                  <c:v>39</c:v>
                </c:pt>
                <c:pt idx="4">
                  <c:v>38</c:v>
                </c:pt>
              </c:numCache>
            </c:numRef>
          </c:val>
        </c:ser>
        <c:ser>
          <c:idx val="2"/>
          <c:order val="2"/>
          <c:tx>
            <c:strRef>
              <c:f>Лист4!$A$36</c:f>
              <c:strCache>
                <c:ptCount val="1"/>
                <c:pt idx="0">
                  <c:v> количество учащихся достигших уровня усвоения способа деятельности</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Лист4!$B$36:$F$36</c:f>
              <c:numCache>
                <c:formatCode>General</c:formatCode>
                <c:ptCount val="5"/>
                <c:pt idx="0">
                  <c:v>18</c:v>
                </c:pt>
                <c:pt idx="1">
                  <c:v>24</c:v>
                </c:pt>
                <c:pt idx="2">
                  <c:v>20</c:v>
                </c:pt>
                <c:pt idx="3">
                  <c:v>26</c:v>
                </c:pt>
                <c:pt idx="4">
                  <c:v>22</c:v>
                </c:pt>
              </c:numCache>
            </c:numRef>
          </c:val>
        </c:ser>
        <c:ser>
          <c:idx val="3"/>
          <c:order val="3"/>
          <c:tx>
            <c:strRef>
              <c:f>Лист4!$A$37</c:f>
              <c:strCache>
                <c:ptCount val="1"/>
                <c:pt idx="0">
                  <c:v>количество учащихся достигших уровня усвоения способа получения знаний</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Лист4!$B$37:$F$37</c:f>
              <c:numCache>
                <c:formatCode>General</c:formatCode>
                <c:ptCount val="5"/>
                <c:pt idx="0">
                  <c:v>10</c:v>
                </c:pt>
                <c:pt idx="1">
                  <c:v>15</c:v>
                </c:pt>
                <c:pt idx="2">
                  <c:v>15</c:v>
                </c:pt>
                <c:pt idx="3">
                  <c:v>17</c:v>
                </c:pt>
                <c:pt idx="4">
                  <c:v>12</c:v>
                </c:pt>
              </c:numCache>
            </c:numRef>
          </c:val>
        </c:ser>
        <c:ser>
          <c:idx val="4"/>
          <c:order val="4"/>
          <c:tx>
            <c:strRef>
              <c:f>Лист4!$A$38</c:f>
              <c:strCache>
                <c:ptCount val="1"/>
                <c:pt idx="0">
                  <c:v>количество учащихся достигших уровня получения нового знания в самостоятельной деятельности </c:v>
                </c:pt>
              </c:strCache>
            </c:strRef>
          </c:tx>
          <c:cat>
            <c:strRef>
              <c:f>Лист4!$B$33:$F$33</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Лист4!$B$38:$F$38</c:f>
              <c:numCache>
                <c:formatCode>General</c:formatCode>
                <c:ptCount val="5"/>
                <c:pt idx="0">
                  <c:v>8</c:v>
                </c:pt>
                <c:pt idx="1">
                  <c:v>9</c:v>
                </c:pt>
                <c:pt idx="2">
                  <c:v>9</c:v>
                </c:pt>
                <c:pt idx="3">
                  <c:v>11</c:v>
                </c:pt>
                <c:pt idx="4">
                  <c:v>10</c:v>
                </c:pt>
              </c:numCache>
            </c:numRef>
          </c:val>
        </c:ser>
        <c:axId val="74371072"/>
        <c:axId val="74372992"/>
      </c:barChart>
      <c:catAx>
        <c:axId val="74371072"/>
        <c:scaling>
          <c:orientation val="minMax"/>
        </c:scaling>
        <c:axPos val="b"/>
        <c:title>
          <c:tx>
            <c:rich>
              <a:bodyPr/>
              <a:lstStyle/>
              <a:p>
                <a:pPr>
                  <a:defRPr/>
                </a:pPr>
                <a:r>
                  <a:rPr lang="ru-RU" sz="1200" i="1">
                    <a:latin typeface="Times New Roman" pitchFamily="18" charset="0"/>
                    <a:cs typeface="Times New Roman" pitchFamily="18" charset="0"/>
                  </a:rPr>
                  <a:t>Название темы эксперимента</a:t>
                </a:r>
              </a:p>
            </c:rich>
          </c:tx>
        </c:title>
        <c:tickLblPos val="nextTo"/>
        <c:crossAx val="74372992"/>
        <c:crosses val="autoZero"/>
        <c:auto val="1"/>
        <c:lblAlgn val="ctr"/>
        <c:lblOffset val="100"/>
      </c:catAx>
      <c:valAx>
        <c:axId val="74372992"/>
        <c:scaling>
          <c:orientation val="minMax"/>
        </c:scaling>
        <c:axPos val="l"/>
        <c:majorGridlines/>
        <c:title>
          <c:tx>
            <c:rich>
              <a:bodyPr rot="-5400000" vert="horz"/>
              <a:lstStyle/>
              <a:p>
                <a:pPr>
                  <a:defRPr/>
                </a:pPr>
                <a:r>
                  <a:rPr lang="ru-RU" sz="1200" i="1">
                    <a:latin typeface="Times New Roman" pitchFamily="18" charset="0"/>
                    <a:cs typeface="Times New Roman" pitchFamily="18" charset="0"/>
                  </a:rPr>
                  <a:t>Количество учащихся</a:t>
                </a:r>
              </a:p>
            </c:rich>
          </c:tx>
          <c:layout>
            <c:manualLayout>
              <c:xMode val="edge"/>
              <c:yMode val="edge"/>
              <c:x val="1.5281757402101255E-2"/>
              <c:y val="0.13400738920373806"/>
            </c:manualLayout>
          </c:layout>
        </c:title>
        <c:numFmt formatCode="General" sourceLinked="1"/>
        <c:tickLblPos val="nextTo"/>
        <c:crossAx val="74371072"/>
        <c:crosses val="autoZero"/>
        <c:crossBetween val="between"/>
      </c:valAx>
    </c:plotArea>
    <c:legend>
      <c:legendPos val="b"/>
      <c:layout>
        <c:manualLayout>
          <c:xMode val="edge"/>
          <c:yMode val="edge"/>
          <c:x val="1.0946009972249173E-2"/>
          <c:y val="0.73131049701589979"/>
          <c:w val="0.97810798005550159"/>
          <c:h val="0.25170436497985615"/>
        </c:manualLayout>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Экспериментальные группы</a:t>
            </a:r>
          </a:p>
        </c:rich>
      </c:tx>
    </c:title>
    <c:plotArea>
      <c:layout>
        <c:manualLayout>
          <c:layoutTarget val="inner"/>
          <c:xMode val="edge"/>
          <c:yMode val="edge"/>
          <c:x val="0.11161200824165513"/>
          <c:y val="0.15534416063688244"/>
          <c:w val="0.86556167924537564"/>
          <c:h val="0.40496400152674156"/>
        </c:manualLayout>
      </c:layout>
      <c:barChart>
        <c:barDir val="col"/>
        <c:grouping val="clustered"/>
        <c:ser>
          <c:idx val="0"/>
          <c:order val="0"/>
          <c:tx>
            <c:strRef>
              <c:f>Лист4!$A$3</c:f>
              <c:strCache>
                <c:ptCount val="1"/>
                <c:pt idx="0">
                  <c:v>общее количество учащихся </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Лист4!$B$3:$F$3</c:f>
              <c:numCache>
                <c:formatCode>General</c:formatCode>
                <c:ptCount val="5"/>
                <c:pt idx="0">
                  <c:v>46</c:v>
                </c:pt>
                <c:pt idx="1">
                  <c:v>48</c:v>
                </c:pt>
                <c:pt idx="2">
                  <c:v>45</c:v>
                </c:pt>
                <c:pt idx="3">
                  <c:v>46</c:v>
                </c:pt>
                <c:pt idx="4">
                  <c:v>47</c:v>
                </c:pt>
              </c:numCache>
            </c:numRef>
          </c:val>
        </c:ser>
        <c:ser>
          <c:idx val="1"/>
          <c:order val="1"/>
          <c:tx>
            <c:strRef>
              <c:f>Лист4!$A$4</c:f>
              <c:strCache>
                <c:ptCount val="1"/>
                <c:pt idx="0">
                  <c:v>количество учащихся достигших уровня усвоения знаний</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Лист4!$B$4:$F$4</c:f>
              <c:numCache>
                <c:formatCode>General</c:formatCode>
                <c:ptCount val="5"/>
                <c:pt idx="0">
                  <c:v>42</c:v>
                </c:pt>
                <c:pt idx="1">
                  <c:v>42</c:v>
                </c:pt>
                <c:pt idx="2">
                  <c:v>43</c:v>
                </c:pt>
                <c:pt idx="3">
                  <c:v>45</c:v>
                </c:pt>
                <c:pt idx="4">
                  <c:v>43</c:v>
                </c:pt>
              </c:numCache>
            </c:numRef>
          </c:val>
        </c:ser>
        <c:ser>
          <c:idx val="2"/>
          <c:order val="2"/>
          <c:tx>
            <c:strRef>
              <c:f>Лист4!$A$5</c:f>
              <c:strCache>
                <c:ptCount val="1"/>
                <c:pt idx="0">
                  <c:v> количество учащихся достигших уровня усвоения способа деятельности</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Лист4!$B$5:$F$5</c:f>
              <c:numCache>
                <c:formatCode>General</c:formatCode>
                <c:ptCount val="5"/>
                <c:pt idx="0">
                  <c:v>38</c:v>
                </c:pt>
                <c:pt idx="1">
                  <c:v>40</c:v>
                </c:pt>
                <c:pt idx="2">
                  <c:v>37</c:v>
                </c:pt>
                <c:pt idx="3">
                  <c:v>42</c:v>
                </c:pt>
                <c:pt idx="4">
                  <c:v>37</c:v>
                </c:pt>
              </c:numCache>
            </c:numRef>
          </c:val>
        </c:ser>
        <c:ser>
          <c:idx val="3"/>
          <c:order val="3"/>
          <c:tx>
            <c:strRef>
              <c:f>Лист4!$A$6</c:f>
              <c:strCache>
                <c:ptCount val="1"/>
                <c:pt idx="0">
                  <c:v>количество учащихся достигших уровня усвоения способа получения знаний</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Лист4!$B$6:$F$6</c:f>
              <c:numCache>
                <c:formatCode>General</c:formatCode>
                <c:ptCount val="5"/>
                <c:pt idx="0">
                  <c:v>32</c:v>
                </c:pt>
                <c:pt idx="1">
                  <c:v>31</c:v>
                </c:pt>
                <c:pt idx="2">
                  <c:v>30</c:v>
                </c:pt>
                <c:pt idx="3">
                  <c:v>35</c:v>
                </c:pt>
                <c:pt idx="4">
                  <c:v>30</c:v>
                </c:pt>
              </c:numCache>
            </c:numRef>
          </c:val>
        </c:ser>
        <c:ser>
          <c:idx val="4"/>
          <c:order val="4"/>
          <c:tx>
            <c:strRef>
              <c:f>Лист4!$A$7</c:f>
              <c:strCache>
                <c:ptCount val="1"/>
                <c:pt idx="0">
                  <c:v>количество учащихся достигших уровня получения нового знания в самостоятельной деятельности </c:v>
                </c:pt>
              </c:strCache>
            </c:strRef>
          </c:tx>
          <c:cat>
            <c:strRef>
              <c:f>Лист4!$B$2:$F$2</c:f>
              <c:strCache>
                <c:ptCount val="5"/>
                <c:pt idx="0">
                  <c:v>Взаимодействие зарядов</c:v>
                </c:pt>
                <c:pt idx="1">
                  <c:v>Закон Кулона</c:v>
                </c:pt>
                <c:pt idx="2">
                  <c:v>Линии напряженности электрического поля</c:v>
                </c:pt>
                <c:pt idx="3">
                  <c:v>Свободные колебания</c:v>
                </c:pt>
                <c:pt idx="4">
                  <c:v>Резонанс</c:v>
                </c:pt>
              </c:strCache>
            </c:strRef>
          </c:cat>
          <c:val>
            <c:numRef>
              <c:f>Лист4!$B$7:$F$7</c:f>
              <c:numCache>
                <c:formatCode>General</c:formatCode>
                <c:ptCount val="5"/>
                <c:pt idx="0">
                  <c:v>23</c:v>
                </c:pt>
                <c:pt idx="1">
                  <c:v>25</c:v>
                </c:pt>
                <c:pt idx="2">
                  <c:v>22</c:v>
                </c:pt>
                <c:pt idx="3">
                  <c:v>27</c:v>
                </c:pt>
                <c:pt idx="4">
                  <c:v>23</c:v>
                </c:pt>
              </c:numCache>
            </c:numRef>
          </c:val>
        </c:ser>
        <c:axId val="75125888"/>
        <c:axId val="75127808"/>
      </c:barChart>
      <c:catAx>
        <c:axId val="75125888"/>
        <c:scaling>
          <c:orientation val="minMax"/>
        </c:scaling>
        <c:axPos val="b"/>
        <c:title>
          <c:tx>
            <c:rich>
              <a:bodyPr/>
              <a:lstStyle/>
              <a:p>
                <a:pPr>
                  <a:defRPr/>
                </a:pPr>
                <a:r>
                  <a:rPr lang="ru-RU" sz="1200" b="1" i="1" baseline="0">
                    <a:latin typeface="Times New Roman" pitchFamily="18" charset="0"/>
                    <a:cs typeface="Times New Roman" pitchFamily="18" charset="0"/>
                  </a:rPr>
                  <a:t>Название темы эксперимента</a:t>
                </a:r>
                <a:endParaRPr lang="ru-RU" sz="1200">
                  <a:latin typeface="Times New Roman" pitchFamily="18" charset="0"/>
                  <a:cs typeface="Times New Roman" pitchFamily="18" charset="0"/>
                </a:endParaRPr>
              </a:p>
            </c:rich>
          </c:tx>
        </c:title>
        <c:tickLblPos val="nextTo"/>
        <c:crossAx val="75127808"/>
        <c:crosses val="autoZero"/>
        <c:auto val="1"/>
        <c:lblAlgn val="ctr"/>
        <c:lblOffset val="100"/>
      </c:catAx>
      <c:valAx>
        <c:axId val="75127808"/>
        <c:scaling>
          <c:orientation val="minMax"/>
        </c:scaling>
        <c:axPos val="l"/>
        <c:majorGridlines/>
        <c:title>
          <c:tx>
            <c:rich>
              <a:bodyPr rot="-5400000" vert="horz"/>
              <a:lstStyle/>
              <a:p>
                <a:pPr>
                  <a:defRPr/>
                </a:pPr>
                <a:r>
                  <a:rPr lang="ru-RU" sz="1200" b="1" i="1" baseline="0">
                    <a:latin typeface="Times New Roman" pitchFamily="18" charset="0"/>
                    <a:cs typeface="Times New Roman" pitchFamily="18" charset="0"/>
                  </a:rPr>
                  <a:t>Количество учащихся</a:t>
                </a:r>
                <a:endParaRPr lang="ru-RU" sz="1200">
                  <a:latin typeface="Times New Roman" pitchFamily="18" charset="0"/>
                  <a:cs typeface="Times New Roman" pitchFamily="18" charset="0"/>
                </a:endParaRPr>
              </a:p>
            </c:rich>
          </c:tx>
        </c:title>
        <c:numFmt formatCode="General" sourceLinked="1"/>
        <c:tickLblPos val="nextTo"/>
        <c:crossAx val="75125888"/>
        <c:crosses val="autoZero"/>
        <c:crossBetween val="between"/>
      </c:valAx>
    </c:plotArea>
    <c:legend>
      <c:legendPos val="b"/>
      <c:layout>
        <c:manualLayout>
          <c:xMode val="edge"/>
          <c:yMode val="edge"/>
          <c:x val="3.3481151544166546E-2"/>
          <c:y val="0.78980368381824106"/>
          <c:w val="0.9371839820011767"/>
          <c:h val="0.18983058303713293"/>
        </c:manualLayout>
      </c:layout>
    </c:legend>
    <c:plotVisOnly val="1"/>
  </c:chart>
  <c:externalData r:id="rId1"/>
</c:chartSpace>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7" Type="http://schemas.microsoft.com/office/2006/relationships/legacyDiagramText" Target="legacyDiagramText7.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251C4AE-B594-492B-A122-EE2C6E5B6BA5}" type="datetimeFigureOut">
              <a:rPr lang="ru-RU" smtClean="0"/>
              <a:pPr/>
              <a:t>03.09.2018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AFF4D8-7249-4A2A-B9CB-D182AF11CA73}"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Это просто, а вот УК1</a:t>
            </a:r>
            <a:endParaRPr lang="ru-RU" dirty="0"/>
          </a:p>
        </p:txBody>
      </p:sp>
      <p:sp>
        <p:nvSpPr>
          <p:cNvPr id="4" name="Номер слайда 3"/>
          <p:cNvSpPr>
            <a:spLocks noGrp="1"/>
          </p:cNvSpPr>
          <p:nvPr>
            <p:ph type="sldNum" sz="quarter" idx="10"/>
          </p:nvPr>
        </p:nvSpPr>
        <p:spPr/>
        <p:txBody>
          <a:bodyPr/>
          <a:lstStyle/>
          <a:p>
            <a:fld id="{41AFF4D8-7249-4A2A-B9CB-D182AF11CA73}"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1AFF4D8-7249-4A2A-B9CB-D182AF11CA73}" type="slidenum">
              <a:rPr lang="ru-RU" smtClean="0"/>
              <a:pPr/>
              <a:t>73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AE3E4B0-5EEB-4AA2-A303-26DF669EBF59}" type="datetimeFigureOut">
              <a:rPr lang="ru-RU" smtClean="0"/>
              <a:pPr/>
              <a:t>03.09.2018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AF2C2FE-B614-4923-8073-DE118A2D7BB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3E4B0-5EEB-4AA2-A303-26DF669EBF59}" type="datetimeFigureOut">
              <a:rPr lang="ru-RU" smtClean="0"/>
              <a:pPr/>
              <a:t>03.09.2018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2C2FE-B614-4923-8073-DE118A2D7BB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dx.doi.org/10.1207/s15326985ep4102_1" TargetMode="External"/><Relationship Id="rId2" Type="http://schemas.openxmlformats.org/officeDocument/2006/relationships/hyperlink" Target="http://en.wikipedia.org/wiki/Digital_object_identifier"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Педагогика высшей школы.</a:t>
            </a:r>
            <a:br>
              <a:rPr lang="ru-RU" dirty="0" smtClean="0"/>
            </a:br>
            <a:r>
              <a:rPr lang="ru-RU" dirty="0" smtClean="0"/>
              <a:t>Дидактика. Для аспирантов</a:t>
            </a:r>
            <a:br>
              <a:rPr lang="ru-RU" dirty="0" smtClean="0"/>
            </a:br>
            <a:endParaRPr lang="ru-RU" dirty="0"/>
          </a:p>
        </p:txBody>
      </p:sp>
      <p:sp>
        <p:nvSpPr>
          <p:cNvPr id="3" name="Подзаголовок 2"/>
          <p:cNvSpPr>
            <a:spLocks noGrp="1"/>
          </p:cNvSpPr>
          <p:nvPr>
            <p:ph type="subTitle" idx="1"/>
          </p:nvPr>
        </p:nvSpPr>
        <p:spPr/>
        <p:txBody>
          <a:bodyPr/>
          <a:lstStyle/>
          <a:p>
            <a:r>
              <a:rPr lang="ru-RU" dirty="0" smtClean="0"/>
              <a:t>И.В. Гребенев</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18058"/>
          </a:xfrm>
        </p:spPr>
        <p:txBody>
          <a:bodyPr>
            <a:normAutofit fontScale="90000"/>
          </a:bodyPr>
          <a:lstStyle/>
          <a:p>
            <a:r>
              <a:rPr lang="ru-RU" dirty="0" smtClean="0"/>
              <a:t>Компетенция</a:t>
            </a:r>
            <a:endParaRPr lang="ru-RU" dirty="0"/>
          </a:p>
        </p:txBody>
      </p:sp>
      <p:sp>
        <p:nvSpPr>
          <p:cNvPr id="3" name="Содержимое 2"/>
          <p:cNvSpPr>
            <a:spLocks noGrp="1"/>
          </p:cNvSpPr>
          <p:nvPr>
            <p:ph idx="1"/>
          </p:nvPr>
        </p:nvSpPr>
        <p:spPr/>
        <p:txBody>
          <a:bodyPr>
            <a:normAutofit fontScale="92500" lnSpcReduction="20000"/>
          </a:bodyPr>
          <a:lstStyle/>
          <a:p>
            <a:r>
              <a:rPr lang="ru-RU" dirty="0" smtClean="0"/>
              <a:t>Компетенция – динамическая комбинация характеристик (относящихся к знанию и его применению, умениям, навыкам, способностям, ценностям и личностным качествам), описывающая результаты обучения по образовательной программе, то есть то, что необходимо выпускнику вуза для эффективной профессиональной деятельности, социальной активности и личностного развития, которые он обязан освоить и продемонстрировать.</a:t>
            </a:r>
          </a:p>
          <a:p>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профессиональная компетентность</a:t>
            </a:r>
            <a:r>
              <a:rPr lang="ru-RU" dirty="0" smtClean="0"/>
              <a:t> </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 </a:t>
            </a:r>
            <a:r>
              <a:rPr lang="ru-RU" b="1" i="1" dirty="0" smtClean="0"/>
              <a:t>это целостная системная совокупность свойств (компетенций) человека, специалиста, профессионала, позволяющая ему: </a:t>
            </a:r>
            <a:endParaRPr lang="ru-RU" sz="2800" dirty="0" smtClean="0"/>
          </a:p>
          <a:p>
            <a:pPr lvl="1"/>
            <a:r>
              <a:rPr lang="ru-RU" b="1" i="1" dirty="0" smtClean="0"/>
              <a:t>целенаправленно, успешно и достаточно эффективно выполнять типовую профессиональную деятельность; </a:t>
            </a:r>
            <a:endParaRPr lang="ru-RU" sz="2400" dirty="0" smtClean="0"/>
          </a:p>
          <a:p>
            <a:pPr lvl="1"/>
            <a:r>
              <a:rPr lang="ru-RU" b="1" i="1" dirty="0" smtClean="0"/>
              <a:t>адаптироваться к меняющимся условиям;</a:t>
            </a:r>
            <a:endParaRPr lang="ru-RU" sz="2400" dirty="0" smtClean="0"/>
          </a:p>
          <a:p>
            <a:pPr lvl="1"/>
            <a:r>
              <a:rPr lang="ru-RU" b="1" i="1" dirty="0" smtClean="0"/>
              <a:t>разрешать проблемные ситуации, возникающие в реальной профессиональной деятельности; </a:t>
            </a:r>
            <a:endParaRPr lang="ru-RU" sz="2400" dirty="0" smtClean="0"/>
          </a:p>
          <a:p>
            <a:pPr lvl="1"/>
            <a:r>
              <a:rPr lang="ru-RU" b="1" i="1" dirty="0" smtClean="0"/>
              <a:t>успешно заниматься саморазвитием, самосовершенствованием; </a:t>
            </a:r>
            <a:endParaRPr lang="ru-RU" sz="2400" dirty="0" smtClean="0"/>
          </a:p>
          <a:p>
            <a:pPr lvl="1"/>
            <a:r>
              <a:rPr lang="ru-RU" b="1" i="1" dirty="0" smtClean="0"/>
              <a:t>эффективно взаимодействовать с профессиональной группой, коллективом, следуя приверженности профессиональным идеалам, профессиональной этике, проявляя разумную, взвешенную чувствительность к мнению профессионального сообщества, которое и определяет степень компетентности конкретного своего члена.</a:t>
            </a:r>
            <a:endParaRPr lang="ru-RU" sz="2400"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10146"/>
          </a:xfrm>
        </p:spPr>
        <p:txBody>
          <a:bodyPr/>
          <a:lstStyle/>
          <a:p>
            <a:r>
              <a:rPr lang="ru-RU" dirty="0" smtClean="0"/>
              <a:t>Состав компетенций</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Следующий шаг к конкретизации компетенций профессионала потребует их связи с содержанием обучения, поскольку предполагает владение: </a:t>
            </a:r>
          </a:p>
          <a:p>
            <a:pPr lvl="0"/>
            <a:r>
              <a:rPr lang="ru-RU" b="1" dirty="0" smtClean="0"/>
              <a:t>знаниями</a:t>
            </a:r>
            <a:r>
              <a:rPr lang="ru-RU" dirty="0" smtClean="0"/>
              <a:t> в профессиональной области, опирающимися на усвоение системной теоретической и практической базы, включающей в себя блоки фундаментальной общенаучной, </a:t>
            </a:r>
            <a:r>
              <a:rPr lang="ru-RU" dirty="0" err="1" smtClean="0"/>
              <a:t>общепрофессиональной</a:t>
            </a:r>
            <a:r>
              <a:rPr lang="ru-RU" dirty="0" smtClean="0"/>
              <a:t> и специальной подготовки;</a:t>
            </a:r>
          </a:p>
          <a:p>
            <a:pPr lvl="0"/>
            <a:r>
              <a:rPr lang="ru-RU" b="1" dirty="0" smtClean="0"/>
              <a:t>умениями, </a:t>
            </a:r>
            <a:r>
              <a:rPr lang="ru-RU" dirty="0" smtClean="0"/>
              <a:t>опирающимися на </a:t>
            </a:r>
            <a:r>
              <a:rPr lang="ru-RU" dirty="0" err="1" smtClean="0"/>
              <a:t>знаниевую</a:t>
            </a:r>
            <a:r>
              <a:rPr lang="ru-RU" dirty="0" smtClean="0"/>
              <a:t> базу, опыт, </a:t>
            </a:r>
          </a:p>
          <a:p>
            <a:pPr lvl="0"/>
            <a:r>
              <a:rPr lang="ru-RU" b="1" dirty="0" smtClean="0"/>
              <a:t>сформированные навыки</a:t>
            </a:r>
            <a:r>
              <a:rPr lang="ru-RU" dirty="0" smtClean="0"/>
              <a:t>, </a:t>
            </a:r>
          </a:p>
          <a:p>
            <a:pPr lvl="0"/>
            <a:r>
              <a:rPr lang="ru-RU" b="1" dirty="0" smtClean="0"/>
              <a:t>ценностные установки –</a:t>
            </a:r>
          </a:p>
          <a:p>
            <a:pPr lvl="0"/>
            <a:r>
              <a:rPr lang="ru-RU" b="1" dirty="0" smtClean="0"/>
              <a:t> которые в совокупности и обеспечивают реализацию, представленных выше, обобщенных компетенций,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Содержание обучения</a:t>
            </a:r>
            <a:endParaRPr lang="ru-RU" dirty="0"/>
          </a:p>
        </p:txBody>
      </p:sp>
      <p:sp>
        <p:nvSpPr>
          <p:cNvPr id="5" name="Рисунок 4"/>
          <p:cNvSpPr>
            <a:spLocks noGrp="1"/>
          </p:cNvSpPr>
          <p:nvPr>
            <p:ph type="pic" idx="1"/>
          </p:nvPr>
        </p:nvSpPr>
        <p:spPr/>
      </p:sp>
      <p:sp>
        <p:nvSpPr>
          <p:cNvPr id="6" name="Текст 5"/>
          <p:cNvSpPr>
            <a:spLocks noGrp="1"/>
          </p:cNvSpPr>
          <p:nvPr>
            <p:ph type="body" sz="half" idx="2"/>
          </p:nvPr>
        </p:nvSpPr>
        <p:spPr/>
        <p:txBody>
          <a:bodyPr>
            <a:noAutofit/>
          </a:bodyPr>
          <a:lstStyle/>
          <a:p>
            <a:r>
              <a:rPr lang="ru-RU" sz="2800" dirty="0" smtClean="0"/>
              <a:t>Усвоить – это значит привыкнуть и научится применять </a:t>
            </a:r>
          </a:p>
          <a:p>
            <a:r>
              <a:rPr lang="ru-RU" sz="2800" dirty="0" smtClean="0"/>
              <a:t>(Н.А.  </a:t>
            </a:r>
            <a:r>
              <a:rPr lang="ru-RU" sz="2800" dirty="0" err="1" smtClean="0"/>
              <a:t>Менчинская</a:t>
            </a:r>
            <a:r>
              <a:rPr lang="ru-RU" sz="2800" dirty="0" smtClean="0"/>
              <a:t> )</a:t>
            </a:r>
            <a:endParaRPr lang="ru-RU" sz="2800" dirty="0"/>
          </a:p>
        </p:txBody>
      </p:sp>
      <p:sp>
        <p:nvSpPr>
          <p:cNvPr id="6146" name="Rectangle 2"/>
          <p:cNvSpPr>
            <a:spLocks noChangeArrowheads="1"/>
          </p:cNvSpPr>
          <p:nvPr/>
        </p:nvSpPr>
        <p:spPr bwMode="auto">
          <a:xfrm>
            <a:off x="2760910" y="3791421"/>
            <a:ext cx="3859213" cy="70167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3600" b="0" i="0" u="none" strike="noStrike" cap="none" normalizeH="0" baseline="0" smtClean="0">
                <a:ln>
                  <a:noFill/>
                </a:ln>
                <a:solidFill>
                  <a:schemeClr val="tx1"/>
                </a:solidFill>
                <a:effectLst/>
                <a:latin typeface="Calibri" pitchFamily="34" charset="0"/>
                <a:cs typeface="Arial" pitchFamily="34" charset="0"/>
              </a:rPr>
              <a:t>Знания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47" name="Rectangle 3"/>
          <p:cNvSpPr>
            <a:spLocks noChangeArrowheads="1"/>
          </p:cNvSpPr>
          <p:nvPr/>
        </p:nvSpPr>
        <p:spPr bwMode="auto">
          <a:xfrm>
            <a:off x="2897435" y="3099271"/>
            <a:ext cx="3424238" cy="6921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800" b="0" i="0" u="none" strike="noStrike" cap="none" normalizeH="0" baseline="0" smtClean="0">
                <a:ln>
                  <a:noFill/>
                </a:ln>
                <a:solidFill>
                  <a:schemeClr val="tx1"/>
                </a:solidFill>
                <a:effectLst/>
                <a:latin typeface="Calibri" pitchFamily="34" charset="0"/>
                <a:cs typeface="Arial" pitchFamily="34" charset="0"/>
              </a:rPr>
              <a:t>Умения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48" name="Rectangle 4"/>
          <p:cNvSpPr>
            <a:spLocks noChangeArrowheads="1"/>
          </p:cNvSpPr>
          <p:nvPr/>
        </p:nvSpPr>
        <p:spPr bwMode="auto">
          <a:xfrm>
            <a:off x="3249860" y="2664296"/>
            <a:ext cx="2657475" cy="5207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smtClean="0">
                <a:ln>
                  <a:noFill/>
                </a:ln>
                <a:solidFill>
                  <a:schemeClr val="tx1"/>
                </a:solidFill>
                <a:effectLst/>
                <a:latin typeface="Calibri" pitchFamily="34" charset="0"/>
                <a:cs typeface="Arial" pitchFamily="34" charset="0"/>
              </a:rPr>
              <a:t>Навыки. владение</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3494335" y="2186459"/>
            <a:ext cx="2127250" cy="47783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400" b="0" i="0" u="none" strike="noStrike" cap="none" normalizeH="0" baseline="0" smtClean="0">
                <a:ln>
                  <a:noFill/>
                </a:ln>
                <a:solidFill>
                  <a:schemeClr val="tx1"/>
                </a:solidFill>
                <a:effectLst/>
                <a:latin typeface="Calibri" pitchFamily="34" charset="0"/>
                <a:cs typeface="Arial" pitchFamily="34" charset="0"/>
              </a:rPr>
              <a:t>Творчество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3759448" y="1718146"/>
            <a:ext cx="1774825" cy="468313"/>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ru-RU" sz="2200" b="0" i="0" u="none" strike="noStrike" cap="none" normalizeH="0" baseline="0" smtClean="0">
                <a:ln>
                  <a:noFill/>
                </a:ln>
                <a:solidFill>
                  <a:schemeClr val="tx1"/>
                </a:solidFill>
                <a:effectLst/>
                <a:latin typeface="Calibri" pitchFamily="34" charset="0"/>
                <a:cs typeface="Arial" pitchFamily="34" charset="0"/>
              </a:rPr>
              <a:t>Э Ц О к М</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AutoShape 7"/>
          <p:cNvSpPr>
            <a:spLocks noChangeArrowheads="1"/>
          </p:cNvSpPr>
          <p:nvPr/>
        </p:nvSpPr>
        <p:spPr bwMode="auto">
          <a:xfrm>
            <a:off x="5004048" y="1484784"/>
            <a:ext cx="147637" cy="3262312"/>
          </a:xfrm>
          <a:prstGeom prst="upArrow">
            <a:avLst>
              <a:gd name="adj1" fmla="val 50000"/>
              <a:gd name="adj2" fmla="val 552421"/>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ru-RU"/>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200" b="1" dirty="0" smtClean="0"/>
              <a:t>ПС  «Педагогический </a:t>
            </a:r>
            <a:r>
              <a:rPr lang="ru-RU" sz="2200" b="1" dirty="0"/>
              <a:t>и научно-педагогический работник», (</a:t>
            </a:r>
            <a:r>
              <a:rPr lang="ru-RU" sz="2200" b="1" dirty="0" smtClean="0"/>
              <a:t>педагогическая </a:t>
            </a:r>
            <a:r>
              <a:rPr lang="ru-RU" sz="2200" b="1" dirty="0"/>
              <a:t>и научно-педагогическая деятельность в образовательной организации высшего </a:t>
            </a:r>
            <a:r>
              <a:rPr lang="ru-RU" sz="2200" b="1" dirty="0" smtClean="0"/>
              <a:t>образования</a:t>
            </a:r>
            <a:r>
              <a:rPr lang="ru-RU" sz="2200" dirty="0" smtClean="0"/>
              <a:t>)</a:t>
            </a:r>
            <a:endParaRPr lang="ru-RU" dirty="0"/>
          </a:p>
        </p:txBody>
      </p:sp>
      <p:sp>
        <p:nvSpPr>
          <p:cNvPr id="3" name="Содержимое 2"/>
          <p:cNvSpPr>
            <a:spLocks noGrp="1"/>
          </p:cNvSpPr>
          <p:nvPr>
            <p:ph idx="1"/>
          </p:nvPr>
        </p:nvSpPr>
        <p:spPr/>
        <p:txBody>
          <a:bodyPr>
            <a:normAutofit fontScale="47500" lnSpcReduction="20000"/>
          </a:bodyPr>
          <a:lstStyle/>
          <a:p>
            <a:pPr>
              <a:buNone/>
            </a:pPr>
            <a:r>
              <a:rPr lang="ru-RU" sz="5500" dirty="0" smtClean="0"/>
              <a:t>Виды Проф. </a:t>
            </a:r>
            <a:r>
              <a:rPr lang="ru-RU" sz="5500" dirty="0" err="1" smtClean="0"/>
              <a:t>Деят</a:t>
            </a:r>
            <a:r>
              <a:rPr lang="ru-RU" sz="5500" dirty="0" smtClean="0"/>
              <a:t>. </a:t>
            </a:r>
          </a:p>
          <a:p>
            <a:pPr>
              <a:buNone/>
            </a:pPr>
            <a:r>
              <a:rPr lang="ru-RU" sz="5500" dirty="0" smtClean="0"/>
              <a:t> </a:t>
            </a:r>
            <a:r>
              <a:rPr lang="ru-RU" sz="5500" dirty="0"/>
              <a:t>Преподавательская деятельность по образовательным программам высшего образования</a:t>
            </a:r>
            <a:endParaRPr lang="ru-RU" sz="5500" b="1" dirty="0"/>
          </a:p>
          <a:p>
            <a:r>
              <a:rPr lang="ru-RU" sz="5500" b="1" dirty="0" smtClean="0"/>
              <a:t>Деятельность</a:t>
            </a:r>
            <a:r>
              <a:rPr lang="ru-RU" sz="5500" dirty="0" smtClean="0"/>
              <a:t> Планировать </a:t>
            </a:r>
            <a:r>
              <a:rPr lang="ru-RU" sz="5500" dirty="0"/>
              <a:t>и реализовывать образовательный процесс по отдельным дисциплинам образовательной программы и контролировать результаты обучения по итогам реализации образовательной программы</a:t>
            </a:r>
            <a:endParaRPr lang="ru-RU" sz="5500" b="1" dirty="0"/>
          </a:p>
          <a:p>
            <a:r>
              <a:rPr lang="ru-RU" sz="5500" b="1" dirty="0" smtClean="0"/>
              <a:t>ФГОС =</a:t>
            </a:r>
            <a:r>
              <a:rPr lang="en-US" sz="5500" b="1" dirty="0" smtClean="0"/>
              <a:t>&gt;</a:t>
            </a:r>
            <a:r>
              <a:rPr lang="ru-RU" sz="5500" b="1" dirty="0" smtClean="0"/>
              <a:t>ПК </a:t>
            </a:r>
            <a:r>
              <a:rPr lang="ru-RU" sz="5500" b="1" dirty="0"/>
              <a:t>6</a:t>
            </a:r>
            <a:r>
              <a:rPr lang="ru-RU" sz="5500" dirty="0"/>
              <a:t> способность самостоятельно разрабатывать курсы по выбору для студентов вузов по профилю научной направленности</a:t>
            </a:r>
            <a:endParaRPr lang="ru-RU" sz="5500" b="1" dirty="0"/>
          </a:p>
          <a:p>
            <a:endParaRPr lang="ru-RU"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Rectangle 4"/>
          <p:cNvSpPr txBox="1">
            <a:spLocks/>
          </p:cNvSpPr>
          <p:nvPr/>
        </p:nvSpPr>
        <p:spPr bwMode="auto">
          <a:xfrm>
            <a:off x="457200" y="274638"/>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4400" b="0" i="0" u="none" strike="noStrike" kern="1200" cap="none" spc="0" normalizeH="0" baseline="0" noProof="0" smtClean="0">
                <a:ln>
                  <a:noFill/>
                </a:ln>
                <a:solidFill>
                  <a:schemeClr val="tx1"/>
                </a:solidFill>
                <a:effectLst/>
                <a:uLnTx/>
                <a:uFillTx/>
                <a:latin typeface="+mj-lt"/>
                <a:ea typeface="+mj-ea"/>
                <a:cs typeface="+mj-cs"/>
              </a:rPr>
              <a:t>Компетенции</a:t>
            </a:r>
          </a:p>
        </p:txBody>
      </p:sp>
      <p:graphicFrame>
        <p:nvGraphicFramePr>
          <p:cNvPr id="5" name="Organization Chart 17"/>
          <p:cNvGraphicFramePr>
            <a:graphicFrameLocks/>
          </p:cNvGraphicFramePr>
          <p:nvPr/>
        </p:nvGraphicFramePr>
        <p:xfrm>
          <a:off x="468313" y="1484313"/>
          <a:ext cx="8208962" cy="4464050"/>
        </p:xfrm>
        <a:graphic>
          <a:graphicData uri="http://schemas.openxmlformats.org/drawingml/2006/compatibility">
            <com:legacyDrawing xmlns:com="http://schemas.openxmlformats.org/drawingml/2006/compatibility" spid="_x0000_s2050"/>
          </a:graphicData>
        </a:graphic>
      </p:graphicFrame>
      <p:sp>
        <p:nvSpPr>
          <p:cNvPr id="6" name="Text Box 28"/>
          <p:cNvSpPr txBox="1">
            <a:spLocks noChangeArrowheads="1"/>
          </p:cNvSpPr>
          <p:nvPr/>
        </p:nvSpPr>
        <p:spPr bwMode="auto">
          <a:xfrm>
            <a:off x="6011863" y="1700213"/>
            <a:ext cx="2520950" cy="641350"/>
          </a:xfrm>
          <a:prstGeom prst="rect">
            <a:avLst/>
          </a:prstGeom>
          <a:noFill/>
          <a:ln w="9525">
            <a:noFill/>
            <a:miter lim="800000"/>
            <a:headEnd/>
            <a:tailEnd/>
          </a:ln>
          <a:effectLst/>
        </p:spPr>
        <p:txBody>
          <a:bodyPr>
            <a:spAutoFit/>
          </a:bodyPr>
          <a:lstStyle/>
          <a:p>
            <a:pPr algn="ctr">
              <a:spcBef>
                <a:spcPct val="50000"/>
              </a:spcBef>
            </a:pPr>
            <a:r>
              <a:rPr lang="ru-RU">
                <a:solidFill>
                  <a:schemeClr val="accent2"/>
                </a:solidFill>
              </a:rPr>
              <a:t>Стандарты третьего поколения</a:t>
            </a:r>
          </a:p>
        </p:txBody>
      </p:sp>
      <p:sp>
        <p:nvSpPr>
          <p:cNvPr id="7" name="Text Box 30"/>
          <p:cNvSpPr txBox="1">
            <a:spLocks noChangeArrowheads="1"/>
          </p:cNvSpPr>
          <p:nvPr/>
        </p:nvSpPr>
        <p:spPr bwMode="auto">
          <a:xfrm>
            <a:off x="288925" y="4292600"/>
            <a:ext cx="4427538" cy="366713"/>
          </a:xfrm>
          <a:prstGeom prst="rect">
            <a:avLst/>
          </a:prstGeom>
          <a:noFill/>
          <a:ln w="9525">
            <a:noFill/>
            <a:miter lim="800000"/>
            <a:headEnd/>
            <a:tailEnd/>
          </a:ln>
          <a:effectLst/>
        </p:spPr>
        <p:txBody>
          <a:bodyPr>
            <a:spAutoFit/>
          </a:bodyPr>
          <a:lstStyle/>
          <a:p>
            <a:pPr>
              <a:spcBef>
                <a:spcPct val="50000"/>
              </a:spcBef>
            </a:pPr>
            <a:r>
              <a:rPr lang="ru-RU"/>
              <a:t>Форма, понятная для преподавателей</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800" dirty="0" smtClean="0"/>
              <a:t>Компетенции выпускника аспирантуры</a:t>
            </a:r>
            <a:endParaRPr lang="ru-RU" sz="4800" dirty="0"/>
          </a:p>
        </p:txBody>
      </p:sp>
      <p:sp>
        <p:nvSpPr>
          <p:cNvPr id="3" name="Содержимое 2"/>
          <p:cNvSpPr>
            <a:spLocks noGrp="1"/>
          </p:cNvSpPr>
          <p:nvPr>
            <p:ph idx="1"/>
          </p:nvPr>
        </p:nvSpPr>
        <p:spPr/>
        <p:txBody>
          <a:bodyPr>
            <a:normAutofit/>
          </a:bodyPr>
          <a:lstStyle/>
          <a:p>
            <a:pPr>
              <a:buNone/>
            </a:pPr>
            <a:r>
              <a:rPr lang="ru-RU" sz="4800" b="1" i="1" dirty="0" smtClean="0"/>
              <a:t>Формируемые компетенции в курсе ПВШ</a:t>
            </a:r>
            <a:r>
              <a:rPr lang="ru-RU" sz="4800" i="1" dirty="0" smtClean="0"/>
              <a:t>.</a:t>
            </a:r>
            <a:endParaRPr lang="en-US" sz="4800" i="1" dirty="0" smtClean="0"/>
          </a:p>
          <a:p>
            <a:pPr>
              <a:buNone/>
            </a:pPr>
            <a:r>
              <a:rPr lang="ru-RU" sz="4800" i="1" dirty="0" smtClean="0"/>
              <a:t>Это задачи изучения нашего курса</a:t>
            </a:r>
            <a:endParaRPr lang="ru-RU" sz="4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8229600" cy="1143000"/>
          </a:xfrm>
        </p:spPr>
        <p:txBody>
          <a:bodyPr>
            <a:normAutofit fontScale="90000"/>
          </a:bodyPr>
          <a:lstStyle/>
          <a:p>
            <a:r>
              <a:rPr lang="ru-RU" b="1" i="1" dirty="0" smtClean="0"/>
              <a:t/>
            </a:r>
            <a:br>
              <a:rPr lang="ru-RU" b="1" i="1" dirty="0" smtClean="0"/>
            </a:br>
            <a:r>
              <a:rPr lang="ru-RU" b="1" dirty="0" smtClean="0"/>
              <a:t>Универсальные компетенции</a:t>
            </a:r>
            <a:endParaRPr lang="ru-RU" dirty="0"/>
          </a:p>
        </p:txBody>
      </p:sp>
      <p:sp>
        <p:nvSpPr>
          <p:cNvPr id="3" name="Содержимое 2"/>
          <p:cNvSpPr>
            <a:spLocks noGrp="1"/>
          </p:cNvSpPr>
          <p:nvPr>
            <p:ph idx="1"/>
          </p:nvPr>
        </p:nvSpPr>
        <p:spPr/>
        <p:txBody>
          <a:bodyPr>
            <a:normAutofit fontScale="62500" lnSpcReduction="20000"/>
          </a:bodyPr>
          <a:lstStyle/>
          <a:p>
            <a:pPr>
              <a:buNone/>
            </a:pPr>
            <a:endParaRPr lang="ru-RU" sz="2400" dirty="0" smtClean="0"/>
          </a:p>
          <a:p>
            <a:r>
              <a:rPr lang="ru-RU" dirty="0" smtClean="0"/>
              <a:t>- способность к критическому анализу и оценке современных научных достижений, генерированию новых идей при решении исследовательских и практических задач, в том числе в междисциплинарных областях (УК-1);</a:t>
            </a:r>
            <a:endParaRPr lang="ru-RU" sz="2400" dirty="0" smtClean="0"/>
          </a:p>
          <a:p>
            <a:r>
              <a:rPr lang="ru-RU" dirty="0" smtClean="0"/>
              <a:t>- способность проектировать и осуществлять комплексные исследования, в том числе междисциплинарные, на основе целостного системного научного мировоззрения с использованием знаний в области истории и философии науки (УК-2);</a:t>
            </a:r>
            <a:endParaRPr lang="ru-RU" sz="2400" dirty="0" smtClean="0"/>
          </a:p>
          <a:p>
            <a:r>
              <a:rPr lang="ru-RU" dirty="0" smtClean="0"/>
              <a:t>- готовность использовать современные методы и технологии научной коммуникации на государственном и иностранном языках (УК-4);</a:t>
            </a:r>
            <a:endParaRPr lang="ru-RU" sz="2400" dirty="0" smtClean="0"/>
          </a:p>
          <a:p>
            <a:r>
              <a:rPr lang="ru-RU" dirty="0" smtClean="0"/>
              <a:t>- способность следовать этическим нормам в профессиональной деятельности (УК-5);</a:t>
            </a:r>
            <a:endParaRPr lang="ru-RU" sz="2400" dirty="0" smtClean="0"/>
          </a:p>
          <a:p>
            <a:r>
              <a:rPr lang="ru-RU" dirty="0" smtClean="0"/>
              <a:t>- способность планировать и решать задачи собственного профессионального и личностного развития (УК-6).</a:t>
            </a:r>
            <a:endParaRPr lang="ru-RU" sz="2400" dirty="0" smtClean="0"/>
          </a:p>
          <a:p>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dirty="0"/>
          </a:p>
        </p:txBody>
      </p:sp>
      <p:sp>
        <p:nvSpPr>
          <p:cNvPr id="4" name="Номер слайда 5"/>
          <p:cNvSpPr>
            <a:spLocks noGrp="1"/>
          </p:cNvSpPr>
          <p:nvPr>
            <p:ph type="sldNum" sz="quarter" idx="12"/>
          </p:nvPr>
        </p:nvSpPr>
        <p:spPr>
          <a:xfrm>
            <a:off x="8647113" y="6408738"/>
            <a:ext cx="366712" cy="365125"/>
          </a:xfrm>
        </p:spPr>
        <p:txBody>
          <a:bodyPr/>
          <a:lstStyle/>
          <a:p>
            <a:pPr>
              <a:defRPr/>
            </a:pPr>
            <a:fld id="{AC8A4F81-595C-4430-BE06-9E54BC692BD9}" type="slidenum">
              <a:rPr lang="ru-RU"/>
              <a:pPr>
                <a:defRPr/>
              </a:pPr>
              <a:t>18</a:t>
            </a:fld>
            <a:endParaRPr lang="ru-RU"/>
          </a:p>
        </p:txBody>
      </p:sp>
      <p:sp>
        <p:nvSpPr>
          <p:cNvPr id="5" name="Rectangle 103"/>
          <p:cNvSpPr txBox="1">
            <a:spLocks/>
          </p:cNvSpPr>
          <p:nvPr/>
        </p:nvSpPr>
        <p:spPr bwMode="auto">
          <a:xfrm>
            <a:off x="457200" y="274638"/>
            <a:ext cx="8229600" cy="11430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smtClean="0">
                <a:ln>
                  <a:noFill/>
                </a:ln>
                <a:solidFill>
                  <a:schemeClr val="tx1"/>
                </a:solidFill>
                <a:effectLst/>
                <a:uLnTx/>
                <a:uFillTx/>
                <a:latin typeface="+mj-lt"/>
                <a:ea typeface="+mj-ea"/>
                <a:cs typeface="+mj-cs"/>
              </a:rPr>
              <a:t>УК-4: Готовность использовать современные методы и технологии научной коммуникации на государственном  и иностранном языках</a:t>
            </a:r>
            <a:endParaRPr kumimoji="0" lang="ru-RU" sz="2000" b="0" i="0" u="none" strike="noStrike" kern="1200" cap="none" spc="0" normalizeH="0" baseline="0" noProof="0" dirty="0" smtClean="0">
              <a:ln>
                <a:noFill/>
              </a:ln>
              <a:solidFill>
                <a:schemeClr val="tx1"/>
              </a:solidFill>
              <a:effectLst/>
              <a:uLnTx/>
              <a:uFillTx/>
              <a:latin typeface="+mj-lt"/>
              <a:ea typeface="+mj-ea"/>
              <a:cs typeface="+mj-cs"/>
            </a:endParaRPr>
          </a:p>
        </p:txBody>
      </p:sp>
      <p:graphicFrame>
        <p:nvGraphicFramePr>
          <p:cNvPr id="6" name="Group 115"/>
          <p:cNvGraphicFramePr>
            <a:graphicFrameLocks/>
          </p:cNvGraphicFramePr>
          <p:nvPr/>
        </p:nvGraphicFramePr>
        <p:xfrm>
          <a:off x="179388" y="1412875"/>
          <a:ext cx="8785225" cy="5072380"/>
        </p:xfrm>
        <a:graphic>
          <a:graphicData uri="http://schemas.openxmlformats.org/drawingml/2006/table">
            <a:tbl>
              <a:tblPr/>
              <a:tblGrid>
                <a:gridCol w="1873250"/>
                <a:gridCol w="1352550"/>
                <a:gridCol w="1352550"/>
                <a:gridCol w="1350962"/>
                <a:gridCol w="1416050"/>
                <a:gridCol w="1439863"/>
              </a:tblGrid>
              <a:tr h="727075">
                <a:tc rowSpan="2">
                  <a:txBody>
                    <a:bodyPr/>
                    <a:lstStyle/>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0000"/>
                          </a:solidFill>
                          <a:effectLst/>
                          <a:latin typeface="Times New Roman" pitchFamily="18" charset="0"/>
                          <a:cs typeface="Times New Roman" pitchFamily="18" charset="0"/>
                        </a:rPr>
                        <a:t>Планируемые результаты обучения</a:t>
                      </a: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88900" marR="0" lvl="0" indent="0" algn="ct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cs typeface="Times New Roman" pitchFamily="18" charset="0"/>
                        </a:rPr>
                        <a:t>(показатели достижения заданного уровня освоения компетенций)</a:t>
                      </a:r>
                      <a:endParaRPr kumimoji="0" lang="ru-RU" sz="1200" b="0" i="0" u="none" strike="noStrike" cap="none" normalizeH="0" baseline="0" dirty="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5">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ru-RU" sz="1600" b="1" i="0" u="none" strike="noStrike" cap="none" normalizeH="0" baseline="0" smtClean="0">
                          <a:ln>
                            <a:noFill/>
                          </a:ln>
                          <a:solidFill>
                            <a:schemeClr val="tx1"/>
                          </a:solidFill>
                          <a:effectLst/>
                          <a:latin typeface="Lucida Sans Unicode" pitchFamily="34" charset="0"/>
                        </a:rPr>
                        <a:t>Критерии оценивания результатов обучения</a:t>
                      </a:r>
                      <a:r>
                        <a:rPr kumimoji="0" lang="ru-RU" sz="1600" b="0" i="0" u="none" strike="noStrike" cap="none" normalizeH="0" baseline="0" smtClean="0">
                          <a:ln>
                            <a:noFill/>
                          </a:ln>
                          <a:solidFill>
                            <a:schemeClr val="tx1"/>
                          </a:solidFill>
                          <a:effectLst/>
                          <a:latin typeface="Lucida Sans Unicode" pitchFamily="34" charset="0"/>
                        </a:rPr>
                        <a:t>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52425">
                <a:tc vMerge="1">
                  <a:txBody>
                    <a:bodyPr/>
                    <a:lstStyle/>
                    <a:p>
                      <a:endParaRPr lang="ru-RU"/>
                    </a:p>
                  </a:txBody>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1</a:t>
                      </a:r>
                      <a:endParaRPr kumimoji="0" lang="ru-RU"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2</a:t>
                      </a:r>
                      <a:endParaRPr kumimoji="0" lang="ru-RU"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3</a:t>
                      </a:r>
                      <a:endParaRPr kumimoji="0" lang="ru-RU"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4</a:t>
                      </a:r>
                      <a:endParaRPr kumimoji="0" lang="ru-RU"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65125" marR="0" lvl="0" indent="-255588"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5</a:t>
                      </a:r>
                      <a:endParaRPr kumimoji="0" lang="ru-RU" sz="16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1150">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ВЛАДЕТЬ: навыками анализа научных текстов на государственном и иностранном языках</a:t>
                      </a:r>
                      <a:endParaRPr kumimoji="0" lang="ru-RU"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Отсутствие навыков</a:t>
                      </a:r>
                      <a:endParaRPr kumimoji="0" lang="ru-RU"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Фрагментарное применение навыков анализа научных текстов на государственном и иностранном языках</a:t>
                      </a:r>
                      <a:endParaRPr kumimoji="0" lang="ru-RU"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095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В целом успешное, но не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В целом успешное, но сопровождающееся отдельными ошибками применение навыков анализа научных текстов на государственном и иностранном языках</a:t>
                      </a:r>
                      <a:endParaRPr kumimoji="0" lang="ru-RU"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8900" marR="0" lvl="0" indent="20638"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cs typeface="Times New Roman" pitchFamily="18" charset="0"/>
                        </a:rPr>
                        <a:t>Успешное и систематическое применение навыков анализа научных текстов на государственном и иностранном языках</a:t>
                      </a:r>
                      <a:endParaRPr kumimoji="0" lang="ru-RU" sz="16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b="1" dirty="0" smtClean="0"/>
              <a:t>Общепрофессиональные компетенции(преподавателя)</a:t>
            </a:r>
            <a:endParaRPr lang="ru-RU" dirty="0"/>
          </a:p>
        </p:txBody>
      </p:sp>
      <p:sp>
        <p:nvSpPr>
          <p:cNvPr id="3" name="Содержимое 2"/>
          <p:cNvSpPr>
            <a:spLocks noGrp="1"/>
          </p:cNvSpPr>
          <p:nvPr>
            <p:ph idx="1"/>
          </p:nvPr>
        </p:nvSpPr>
        <p:spPr>
          <a:xfrm>
            <a:off x="457200" y="1124744"/>
            <a:ext cx="8229600" cy="5400600"/>
          </a:xfrm>
        </p:spPr>
        <p:txBody>
          <a:bodyPr>
            <a:normAutofit fontScale="85000" lnSpcReduction="20000"/>
          </a:bodyPr>
          <a:lstStyle/>
          <a:p>
            <a:pPr>
              <a:buNone/>
            </a:pPr>
            <a:r>
              <a:rPr lang="ru-RU" b="1" dirty="0" err="1" smtClean="0"/>
              <a:t>Исслед</a:t>
            </a:r>
            <a:r>
              <a:rPr lang="ru-RU" b="1" dirty="0" smtClean="0"/>
              <a:t>. аспект</a:t>
            </a:r>
            <a:endParaRPr lang="ru-RU" b="1" dirty="0"/>
          </a:p>
          <a:p>
            <a:r>
              <a:rPr lang="ru-RU" dirty="0"/>
              <a:t>владением методологией и методами педагогического исследования (ОПК-1); </a:t>
            </a:r>
          </a:p>
          <a:p>
            <a:r>
              <a:rPr lang="ru-RU" dirty="0"/>
              <a:t>владением культурой научного исследования в области педагогических наук, в том числе с использованием информационных и коммуникационных технологий (ОПК-2);</a:t>
            </a:r>
          </a:p>
          <a:p>
            <a:r>
              <a:rPr lang="ru-RU" dirty="0"/>
              <a:t>способность интерпретировать результаты педагогического исследования, оценивать границы их применимости, возможные риски их внедрения в образовательной и </a:t>
            </a:r>
            <a:r>
              <a:rPr lang="ru-RU" dirty="0" err="1"/>
              <a:t>социокультурной</a:t>
            </a:r>
            <a:r>
              <a:rPr lang="ru-RU" dirty="0"/>
              <a:t> среде, перспективы дальнейших исследований (ОПК-3); </a:t>
            </a:r>
          </a:p>
          <a:p>
            <a:r>
              <a:rPr lang="ru-RU" dirty="0"/>
              <a:t>готовность организовать работу исследовательского коллектива в области педагогических наук (ОПК-4); </a:t>
            </a:r>
          </a:p>
          <a:p>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Вопросы для обсуждения</a:t>
            </a:r>
            <a:endParaRPr lang="ru-RU" dirty="0"/>
          </a:p>
        </p:txBody>
      </p:sp>
      <p:sp>
        <p:nvSpPr>
          <p:cNvPr id="3" name="Содержимое 2"/>
          <p:cNvSpPr>
            <a:spLocks noGrp="1"/>
          </p:cNvSpPr>
          <p:nvPr>
            <p:ph idx="1"/>
          </p:nvPr>
        </p:nvSpPr>
        <p:spPr/>
        <p:txBody>
          <a:bodyPr/>
          <a:lstStyle/>
          <a:p>
            <a:r>
              <a:rPr lang="ru-RU" dirty="0" smtClean="0"/>
              <a:t>1. ФГОС и учебный процесс</a:t>
            </a:r>
          </a:p>
          <a:p>
            <a:r>
              <a:rPr lang="ru-RU" dirty="0" smtClean="0"/>
              <a:t>2. Компетенции аспирантов  и </a:t>
            </a:r>
            <a:r>
              <a:rPr lang="ru-RU" dirty="0" err="1" smtClean="0"/>
              <a:t>компетентностный</a:t>
            </a:r>
            <a:r>
              <a:rPr lang="ru-RU" dirty="0" smtClean="0"/>
              <a:t> подход</a:t>
            </a:r>
          </a:p>
          <a:p>
            <a:r>
              <a:rPr lang="ru-RU" dirty="0" smtClean="0"/>
              <a:t>3. Предмет «Педагогика высшей школы»</a:t>
            </a:r>
          </a:p>
          <a:p>
            <a:r>
              <a:rPr lang="ru-RU" dirty="0" smtClean="0"/>
              <a:t>4. Дидактика. Процесс обучения. </a:t>
            </a:r>
          </a:p>
          <a:p>
            <a:r>
              <a:rPr lang="ru-RU" dirty="0" smtClean="0"/>
              <a:t>5. Категории дидактики</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r>
              <a:rPr lang="ru-RU" dirty="0" smtClean="0"/>
              <a:t>Преподавание</a:t>
            </a:r>
            <a:endParaRPr lang="ru-RU" dirty="0"/>
          </a:p>
        </p:txBody>
      </p:sp>
      <p:sp>
        <p:nvSpPr>
          <p:cNvPr id="3" name="Содержимое 2"/>
          <p:cNvSpPr>
            <a:spLocks noGrp="1"/>
          </p:cNvSpPr>
          <p:nvPr>
            <p:ph idx="1"/>
          </p:nvPr>
        </p:nvSpPr>
        <p:spPr>
          <a:xfrm>
            <a:off x="457200" y="692696"/>
            <a:ext cx="8229600" cy="5433467"/>
          </a:xfrm>
        </p:spPr>
        <p:txBody>
          <a:bodyPr>
            <a:normAutofit fontScale="77500" lnSpcReduction="20000"/>
          </a:bodyPr>
          <a:lstStyle/>
          <a:p>
            <a:r>
              <a:rPr lang="ru-RU" dirty="0" smtClean="0"/>
              <a:t>способность моделировать, осуществлять и оценивать образовательный процесс и проектировать программы дополнительного профессионального образования в соответствии с потребностями работодателя (ОПК-5); </a:t>
            </a:r>
          </a:p>
          <a:p>
            <a:r>
              <a:rPr lang="ru-RU" dirty="0" smtClean="0"/>
              <a:t>способность обоснованно выбирать и эффективно использовать образовательные технологии, методы и средства обучения и воспитания с целью обеспечения планируемого уровня личностного и профессионального развития обучающегося (ОПК-6); </a:t>
            </a:r>
          </a:p>
          <a:p>
            <a:r>
              <a:rPr lang="ru-RU" dirty="0" smtClean="0"/>
              <a:t>способность проводить анализ образовательной деятельности организаций посредством экспертной оценки и проектировать программы их развития (ОПК-7):</a:t>
            </a:r>
          </a:p>
          <a:p>
            <a:r>
              <a:rPr lang="ru-RU" dirty="0" smtClean="0"/>
              <a:t>готовность к преподавательской деятельности по основным образовательным программам высшего образования (ОПК-8). </a:t>
            </a:r>
          </a:p>
          <a:p>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836712"/>
            <a:ext cx="8100392" cy="130026"/>
          </a:xfrm>
        </p:spPr>
        <p:txBody>
          <a:bodyPr>
            <a:normAutofit fontScale="90000"/>
          </a:bodyPr>
          <a:lstStyle/>
          <a:p>
            <a:pPr algn="just"/>
            <a:r>
              <a:rPr lang="ru-RU" sz="3600" dirty="0" smtClean="0"/>
              <a:t>Профессиональные компетенции (ПК-13.00.02</a:t>
            </a:r>
            <a:r>
              <a:rPr lang="ru-RU" dirty="0" smtClean="0"/>
              <a:t>)</a:t>
            </a:r>
            <a:br>
              <a:rPr lang="ru-RU" dirty="0" smtClean="0"/>
            </a:br>
            <a:r>
              <a:rPr lang="ru-RU" i="1" dirty="0" smtClean="0"/>
              <a:t> </a:t>
            </a:r>
            <a:r>
              <a:rPr lang="ru-RU" sz="2700" i="1" dirty="0" smtClean="0"/>
              <a:t>научная и научно-исследовательская деятельность</a:t>
            </a:r>
            <a:endParaRPr lang="ru-RU" sz="2700" dirty="0"/>
          </a:p>
        </p:txBody>
      </p:sp>
      <p:sp>
        <p:nvSpPr>
          <p:cNvPr id="3" name="Содержимое 2"/>
          <p:cNvSpPr>
            <a:spLocks noGrp="1"/>
          </p:cNvSpPr>
          <p:nvPr>
            <p:ph idx="1"/>
          </p:nvPr>
        </p:nvSpPr>
        <p:spPr>
          <a:xfrm>
            <a:off x="611560" y="1700808"/>
            <a:ext cx="8075240" cy="4425355"/>
          </a:xfrm>
        </p:spPr>
        <p:txBody>
          <a:bodyPr>
            <a:normAutofit fontScale="77500" lnSpcReduction="20000"/>
          </a:bodyPr>
          <a:lstStyle/>
          <a:p>
            <a:r>
              <a:rPr lang="ru-RU" dirty="0"/>
              <a:t>способность получать новые научные и прикладные результаты в области теории и методики обучения и воспитания  (ПК-1</a:t>
            </a:r>
            <a:r>
              <a:rPr lang="ru-RU" dirty="0" smtClean="0"/>
              <a:t>); из УК1</a:t>
            </a:r>
            <a:endParaRPr lang="ru-RU" dirty="0"/>
          </a:p>
          <a:p>
            <a:r>
              <a:rPr lang="ru-RU" dirty="0"/>
              <a:t>формулировать новые конкурентоспособные идеи в области теории и методики обучения и воспитания (ПК-2</a:t>
            </a:r>
            <a:r>
              <a:rPr lang="ru-RU" dirty="0" smtClean="0"/>
              <a:t>);из УК 1</a:t>
            </a:r>
            <a:endParaRPr lang="ru-RU" dirty="0"/>
          </a:p>
          <a:p>
            <a:r>
              <a:rPr lang="ru-RU" dirty="0"/>
              <a:t>способность свободно владеть фундаментальными разделами предмета обучения, необходимыми  для решения научно-исследовательских задач (ПК </a:t>
            </a:r>
            <a:r>
              <a:rPr lang="ru-RU" dirty="0" smtClean="0"/>
              <a:t>3);</a:t>
            </a:r>
            <a:endParaRPr lang="ru-RU" dirty="0"/>
          </a:p>
          <a:p>
            <a:r>
              <a:rPr lang="ru-RU" dirty="0"/>
              <a:t>  способность использовать знания достижений основ изучаемой науки и педагогики в своей научно-исследовательской деятельности  (ПК 4);</a:t>
            </a:r>
          </a:p>
          <a:p>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620688"/>
            <a:ext cx="8229600" cy="5505475"/>
          </a:xfrm>
        </p:spPr>
        <p:txBody>
          <a:bodyPr>
            <a:normAutofit fontScale="92500" lnSpcReduction="10000"/>
          </a:bodyPr>
          <a:lstStyle/>
          <a:p>
            <a:r>
              <a:rPr lang="ru-RU" dirty="0" smtClean="0"/>
              <a:t>способность самостоятельно ставить конкретные задачи научных исследований в области методик предмета (ПК 5);</a:t>
            </a:r>
          </a:p>
          <a:p>
            <a:r>
              <a:rPr lang="ru-RU" i="1" dirty="0" smtClean="0"/>
              <a:t>преподавательская деятельность:</a:t>
            </a:r>
            <a:endParaRPr lang="ru-RU" dirty="0" smtClean="0"/>
          </a:p>
          <a:p>
            <a:r>
              <a:rPr lang="ru-RU" dirty="0" smtClean="0"/>
              <a:t>способность самостоятельно разрабатывать курсы по выбору для студентов вузов по профилю научной направленности (ПК-6);</a:t>
            </a:r>
          </a:p>
          <a:p>
            <a:r>
              <a:rPr lang="ru-RU" dirty="0" smtClean="0"/>
              <a:t>способность разрабатывать учебно-методические комплексы, в т.ч.  для электронного и мобильного обучения (ПК-7;</a:t>
            </a:r>
          </a:p>
          <a:p>
            <a:r>
              <a:rPr lang="ru-RU" dirty="0" smtClean="0"/>
              <a:t> способность руководить исследовательской деятельностью студентов и школьников (ПК 8).</a:t>
            </a:r>
          </a:p>
          <a:p>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188640"/>
            <a:ext cx="8604448" cy="1368152"/>
          </a:xfrm>
        </p:spPr>
        <p:txBody>
          <a:bodyPr>
            <a:normAutofit/>
          </a:bodyPr>
          <a:lstStyle/>
          <a:p>
            <a:pPr algn="just"/>
            <a:r>
              <a:rPr lang="ru-RU" sz="2800" dirty="0" smtClean="0"/>
              <a:t>ПК </a:t>
            </a:r>
            <a:r>
              <a:rPr lang="ru-RU" sz="2800" b="1" dirty="0" smtClean="0"/>
              <a:t>01.06.01 «Дифференциальные уравнения, динамические системы и оптимальное управление»</a:t>
            </a:r>
            <a:endParaRPr lang="ru-RU" sz="2800" dirty="0"/>
          </a:p>
        </p:txBody>
      </p:sp>
      <p:sp>
        <p:nvSpPr>
          <p:cNvPr id="3" name="Содержимое 2"/>
          <p:cNvSpPr>
            <a:spLocks noGrp="1"/>
          </p:cNvSpPr>
          <p:nvPr>
            <p:ph idx="1"/>
          </p:nvPr>
        </p:nvSpPr>
        <p:spPr/>
        <p:txBody>
          <a:bodyPr>
            <a:normAutofit fontScale="77500" lnSpcReduction="20000"/>
          </a:bodyPr>
          <a:lstStyle/>
          <a:p>
            <a:pPr>
              <a:lnSpc>
                <a:spcPct val="90000"/>
              </a:lnSpc>
              <a:buFont typeface="Wingdings 3" pitchFamily="18" charset="2"/>
              <a:buNone/>
            </a:pPr>
            <a:r>
              <a:rPr lang="ru-RU" i="1" dirty="0" smtClean="0"/>
              <a:t>научная и научно-исследовательская деятельность:</a:t>
            </a:r>
            <a:endParaRPr lang="ru-RU" dirty="0" smtClean="0"/>
          </a:p>
          <a:p>
            <a:pPr>
              <a:lnSpc>
                <a:spcPct val="90000"/>
              </a:lnSpc>
              <a:buFont typeface="Wingdings 3" pitchFamily="18" charset="2"/>
              <a:buNone/>
            </a:pPr>
            <a:r>
              <a:rPr lang="ru-RU" dirty="0" smtClean="0"/>
              <a:t>способностью получать новые научные и прикладные результаты в области дифференциальных уравнений, динамических систем и оптимального управления (ПК-1);</a:t>
            </a:r>
          </a:p>
          <a:p>
            <a:pPr>
              <a:lnSpc>
                <a:spcPct val="90000"/>
              </a:lnSpc>
              <a:buFont typeface="Wingdings 3" pitchFamily="18" charset="2"/>
              <a:buNone/>
            </a:pPr>
            <a:r>
              <a:rPr lang="ru-RU" dirty="0" smtClean="0"/>
              <a:t>формулировать новые конкурентоспособные идеи в области дифференциальных уравнений, динамических систем и оптимального управления (ПК-2);</a:t>
            </a:r>
            <a:endParaRPr lang="ru-RU" i="1" dirty="0" smtClean="0"/>
          </a:p>
          <a:p>
            <a:pPr>
              <a:lnSpc>
                <a:spcPct val="90000"/>
              </a:lnSpc>
              <a:buFont typeface="Wingdings 3" pitchFamily="18" charset="2"/>
              <a:buNone/>
            </a:pPr>
            <a:r>
              <a:rPr lang="ru-RU" i="1" dirty="0" smtClean="0"/>
              <a:t>преподавательская деятельность:</a:t>
            </a:r>
            <a:endParaRPr lang="ru-RU" dirty="0" smtClean="0"/>
          </a:p>
          <a:p>
            <a:pPr>
              <a:lnSpc>
                <a:spcPct val="90000"/>
              </a:lnSpc>
              <a:buFont typeface="Wingdings 3" pitchFamily="18" charset="2"/>
              <a:buNone/>
            </a:pPr>
            <a:r>
              <a:rPr lang="ru-RU" dirty="0" smtClean="0"/>
              <a:t>способностью самостоятельно разрабатывать курсы по выбору для студентов вузов по профилю научной направленности (ПК-3);</a:t>
            </a:r>
          </a:p>
          <a:p>
            <a:pPr>
              <a:lnSpc>
                <a:spcPct val="90000"/>
              </a:lnSpc>
              <a:buFont typeface="Wingdings 3" pitchFamily="18" charset="2"/>
              <a:buNone/>
            </a:pPr>
            <a:r>
              <a:rPr lang="ru-RU" dirty="0" smtClean="0"/>
              <a:t>способностью разрабатывать учебно-методические комплексы для электронного и мобильного обучения (ПК-4). </a:t>
            </a:r>
          </a:p>
          <a:p>
            <a:pPr>
              <a:lnSpc>
                <a:spcPct val="90000"/>
              </a:lnSpc>
            </a:pPr>
            <a:endParaRPr lang="ru-RU" sz="3600" dirty="0" smtClean="0"/>
          </a:p>
          <a:p>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Разложение компетенций</a:t>
            </a:r>
            <a:br>
              <a:rPr lang="ru-RU" sz="2800" dirty="0" smtClean="0"/>
            </a:br>
            <a:r>
              <a:rPr lang="ru-RU" sz="2800" dirty="0" smtClean="0"/>
              <a:t>ОПК 1 владение методологией и методами педагогических исследований</a:t>
            </a:r>
            <a:r>
              <a:rPr lang="ru-RU" sz="2800" b="1" dirty="0" smtClean="0"/>
              <a:t/>
            </a:r>
            <a:br>
              <a:rPr lang="ru-RU" sz="2800" b="1" dirty="0" smtClean="0"/>
            </a:br>
            <a:endParaRPr lang="ru-RU" sz="2800" dirty="0"/>
          </a:p>
        </p:txBody>
      </p:sp>
      <p:sp>
        <p:nvSpPr>
          <p:cNvPr id="3" name="Содержимое 2"/>
          <p:cNvSpPr>
            <a:spLocks noGrp="1"/>
          </p:cNvSpPr>
          <p:nvPr>
            <p:ph idx="1"/>
          </p:nvPr>
        </p:nvSpPr>
        <p:spPr>
          <a:xfrm>
            <a:off x="457200" y="1196752"/>
            <a:ext cx="8229600" cy="4929411"/>
          </a:xfrm>
        </p:spPr>
        <p:txBody>
          <a:bodyPr>
            <a:normAutofit fontScale="55000" lnSpcReduction="20000"/>
          </a:bodyPr>
          <a:lstStyle/>
          <a:p>
            <a:r>
              <a:rPr lang="ru-RU" b="1" dirty="0" smtClean="0"/>
              <a:t>знать</a:t>
            </a:r>
            <a:r>
              <a:rPr lang="ru-RU" b="1" dirty="0"/>
              <a:t>:</a:t>
            </a:r>
          </a:p>
          <a:p>
            <a:r>
              <a:rPr lang="ru-RU" dirty="0"/>
              <a:t>- сущность исследовательской деятельности и научного творчества</a:t>
            </a:r>
            <a:endParaRPr lang="ru-RU" b="1" dirty="0"/>
          </a:p>
          <a:p>
            <a:r>
              <a:rPr lang="ru-RU" dirty="0"/>
              <a:t>- методы и формы организации педагогических исследований в сфере образования</a:t>
            </a:r>
            <a:endParaRPr lang="ru-RU" b="1" dirty="0"/>
          </a:p>
          <a:p>
            <a:r>
              <a:rPr lang="ru-RU" dirty="0"/>
              <a:t>- стратегии, тактики, методы и формы организации информационного поиска, педагогического эксперимента, психолого-педагогической диагностики</a:t>
            </a:r>
            <a:endParaRPr lang="ru-RU" b="1" dirty="0"/>
          </a:p>
          <a:p>
            <a:r>
              <a:rPr lang="ru-RU" dirty="0"/>
              <a:t>- проблематику современных психолого-педагогических исследований</a:t>
            </a:r>
            <a:endParaRPr lang="ru-RU" b="1" dirty="0"/>
          </a:p>
          <a:p>
            <a:r>
              <a:rPr lang="ru-RU" b="1" dirty="0"/>
              <a:t>уметь:</a:t>
            </a:r>
          </a:p>
          <a:p>
            <a:r>
              <a:rPr lang="ru-RU" dirty="0"/>
              <a:t>- формулировать концепцию педагогического исследования, этапы проведения исследования</a:t>
            </a:r>
            <a:endParaRPr lang="ru-RU" b="1" dirty="0"/>
          </a:p>
          <a:p>
            <a:r>
              <a:rPr lang="ru-RU" dirty="0"/>
              <a:t>- организовать информационный поиск, самостоятельный отбор и качественную обработку научной информации и эмпирических данных;</a:t>
            </a:r>
            <a:endParaRPr lang="ru-RU" b="1" dirty="0"/>
          </a:p>
          <a:p>
            <a:r>
              <a:rPr lang="ru-RU" dirty="0"/>
              <a:t>- организовывать опытно-поисковую исследовательскую работу в образовательных учреждениях</a:t>
            </a:r>
            <a:endParaRPr lang="ru-RU" b="1" dirty="0"/>
          </a:p>
          <a:p>
            <a:r>
              <a:rPr lang="ru-RU" dirty="0"/>
              <a:t>- диагностировать состояние и потенциал системы ОУ и ее макро- и </a:t>
            </a:r>
            <a:r>
              <a:rPr lang="ru-RU" dirty="0" smtClean="0"/>
              <a:t>микроокружения </a:t>
            </a:r>
            <a:r>
              <a:rPr lang="ru-RU" dirty="0"/>
              <a:t>путем использования комплекса методов стратегического и оперативного анализа</a:t>
            </a:r>
            <a:endParaRPr lang="ru-RU" b="1" dirty="0"/>
          </a:p>
          <a:p>
            <a:r>
              <a:rPr lang="ru-RU" dirty="0"/>
              <a:t>- проектировать, организовывать и оценивать реализацию этапов педагогического эксперимента с использованием инновационных технологий</a:t>
            </a:r>
            <a:endParaRPr lang="ru-RU" b="1" dirty="0"/>
          </a:p>
          <a:p>
            <a:endParaRPr lang="ru-RU"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620688"/>
            <a:ext cx="8229600" cy="706090"/>
          </a:xfrm>
        </p:spPr>
        <p:txBody>
          <a:bodyPr>
            <a:normAutofit fontScale="90000"/>
          </a:bodyPr>
          <a:lstStyle/>
          <a:p>
            <a:pPr algn="just"/>
            <a:r>
              <a:rPr lang="ru-RU" sz="2800" dirty="0" smtClean="0"/>
              <a:t>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a:t>
            </a:r>
            <a:r>
              <a:rPr lang="ru-RU" sz="2800" b="1" dirty="0" smtClean="0"/>
              <a:t/>
            </a:r>
            <a:br>
              <a:rPr lang="ru-RU" sz="2800" b="1" dirty="0" smtClean="0"/>
            </a:br>
            <a:endParaRPr lang="ru-RU" sz="2800" dirty="0"/>
          </a:p>
        </p:txBody>
      </p:sp>
      <p:sp>
        <p:nvSpPr>
          <p:cNvPr id="3" name="Содержимое 2"/>
          <p:cNvSpPr>
            <a:spLocks noGrp="1"/>
          </p:cNvSpPr>
          <p:nvPr>
            <p:ph idx="1"/>
          </p:nvPr>
        </p:nvSpPr>
        <p:spPr>
          <a:xfrm>
            <a:off x="457200" y="1700808"/>
            <a:ext cx="8229600" cy="4425355"/>
          </a:xfrm>
        </p:spPr>
        <p:txBody>
          <a:bodyPr>
            <a:normAutofit fontScale="62500" lnSpcReduction="20000"/>
          </a:bodyPr>
          <a:lstStyle/>
          <a:p>
            <a:r>
              <a:rPr lang="ru-RU" b="1" dirty="0" smtClean="0"/>
              <a:t>знать:</a:t>
            </a:r>
          </a:p>
          <a:p>
            <a:r>
              <a:rPr lang="ru-RU" dirty="0" smtClean="0"/>
              <a:t>- характеристики информационных технологий, их основные и дополнительные возможности при использовании в научно-исследовательской и научно-педагогической работе;</a:t>
            </a:r>
            <a:endParaRPr lang="ru-RU" b="1" dirty="0" smtClean="0"/>
          </a:p>
          <a:p>
            <a:r>
              <a:rPr lang="ru-RU" dirty="0" smtClean="0"/>
              <a:t>- алгоритмы разработки электронных ресурсов научно-исследовательской и научно-педагогической направленности с использованием соответствующих информационных технологий;</a:t>
            </a:r>
            <a:endParaRPr lang="ru-RU" b="1" dirty="0" smtClean="0"/>
          </a:p>
          <a:p>
            <a:r>
              <a:rPr lang="ru-RU" dirty="0" smtClean="0"/>
              <a:t>- критерии отбора мультимедиа-средств для использования в научно-исследовательской и научно-педагогической работе.</a:t>
            </a:r>
            <a:endParaRPr lang="ru-RU" b="1" dirty="0" smtClean="0"/>
          </a:p>
          <a:p>
            <a:r>
              <a:rPr lang="ru-RU" b="1" dirty="0" smtClean="0"/>
              <a:t>уметь:</a:t>
            </a:r>
          </a:p>
          <a:p>
            <a:r>
              <a:rPr lang="ru-RU" dirty="0" smtClean="0"/>
              <a:t>- анализировать и представлять результаты педагогической работы и научного исследования средством инструментария информационных</a:t>
            </a:r>
            <a:endParaRPr lang="ru-RU" b="1" dirty="0" smtClean="0"/>
          </a:p>
          <a:p>
            <a:r>
              <a:rPr lang="ru-RU" dirty="0" smtClean="0"/>
              <a:t>технологий;</a:t>
            </a:r>
            <a:endParaRPr lang="ru-RU" b="1" dirty="0" smtClean="0"/>
          </a:p>
          <a:p>
            <a:r>
              <a:rPr lang="ru-RU" dirty="0" smtClean="0"/>
              <a:t>- применять мультимедиа-средства соответственно цели и предмету своей научно-педагогической и научно-исследовательской работы</a:t>
            </a:r>
            <a:endParaRPr lang="ru-RU" b="1" dirty="0" smtClean="0"/>
          </a:p>
          <a:p>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dirty="0" smtClean="0"/>
              <a:t>ОПК 6</a:t>
            </a:r>
            <a:r>
              <a:rPr lang="ru-RU" sz="2800" b="1" dirty="0" smtClean="0"/>
              <a:t/>
            </a:r>
            <a:br>
              <a:rPr lang="ru-RU" sz="2800" b="1" dirty="0" smtClean="0"/>
            </a:br>
            <a:r>
              <a:rPr lang="ru-RU" sz="2800" dirty="0" smtClean="0"/>
              <a:t>способность обоснованно выбирать и эффективно использовать образовательные технологии, методы и средства </a:t>
            </a:r>
            <a:r>
              <a:rPr lang="ru-RU" sz="2800" b="1" dirty="0" smtClean="0"/>
              <a:t/>
            </a:r>
            <a:br>
              <a:rPr lang="ru-RU" sz="2800" b="1" dirty="0" smtClean="0"/>
            </a:br>
            <a:endParaRPr lang="ru-RU" sz="2800" dirty="0"/>
          </a:p>
        </p:txBody>
      </p:sp>
      <p:sp>
        <p:nvSpPr>
          <p:cNvPr id="3" name="Содержимое 2"/>
          <p:cNvSpPr>
            <a:spLocks noGrp="1"/>
          </p:cNvSpPr>
          <p:nvPr>
            <p:ph idx="1"/>
          </p:nvPr>
        </p:nvSpPr>
        <p:spPr/>
        <p:txBody>
          <a:bodyPr>
            <a:normAutofit fontScale="70000" lnSpcReduction="20000"/>
          </a:bodyPr>
          <a:lstStyle/>
          <a:p>
            <a:r>
              <a:rPr lang="ru-RU" b="1" dirty="0" smtClean="0"/>
              <a:t>уметь</a:t>
            </a:r>
            <a:r>
              <a:rPr lang="ru-RU" b="1" dirty="0"/>
              <a:t>:</a:t>
            </a:r>
          </a:p>
          <a:p>
            <a:r>
              <a:rPr lang="ru-RU" dirty="0"/>
              <a:t>- определять цели и задачи технологии;</a:t>
            </a:r>
            <a:endParaRPr lang="ru-RU" b="1" dirty="0"/>
          </a:p>
          <a:p>
            <a:r>
              <a:rPr lang="ru-RU" dirty="0"/>
              <a:t>- выбирать технологию в зависимости от целей и задач, решаемых в педагогическом процессе и уровня обученности, воспитанности личности;</a:t>
            </a:r>
            <a:endParaRPr lang="ru-RU" b="1" dirty="0"/>
          </a:p>
          <a:p>
            <a:r>
              <a:rPr lang="ru-RU" dirty="0"/>
              <a:t>- анализировать различные педагогические технологии.</a:t>
            </a:r>
            <a:endParaRPr lang="ru-RU" b="1" dirty="0"/>
          </a:p>
          <a:p>
            <a:r>
              <a:rPr lang="ru-RU" b="1" dirty="0"/>
              <a:t>владеть:</a:t>
            </a:r>
          </a:p>
          <a:p>
            <a:r>
              <a:rPr lang="ru-RU" dirty="0"/>
              <a:t>- методами и методиками изучения уровня обученности и воспитанности обучающихся в коллективах в целях использования результатов изучения в учебной и воспитательной работе;</a:t>
            </a:r>
            <a:endParaRPr lang="ru-RU" b="1" dirty="0"/>
          </a:p>
          <a:p>
            <a:r>
              <a:rPr lang="ru-RU" dirty="0"/>
              <a:t>- методами и методиками проектирования и организации совместной деятельности педагогов и обучающихся - методикой использования педагогических технологий в образовательной практике</a:t>
            </a:r>
            <a:endParaRPr lang="ru-RU" b="1" dirty="0"/>
          </a:p>
          <a:p>
            <a:endParaRPr lang="ru-RU"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i="1" dirty="0" smtClean="0"/>
              <a:t>ИТОГ по всем компетенциям</a:t>
            </a:r>
            <a:br>
              <a:rPr lang="ru-RU" i="1" dirty="0" smtClean="0"/>
            </a:br>
            <a:r>
              <a:rPr lang="ru-RU" i="1" dirty="0" smtClean="0"/>
              <a:t>Требования к уровню</a:t>
            </a:r>
            <a:r>
              <a:rPr lang="ru-RU" b="1" i="1" dirty="0" smtClean="0"/>
              <a:t> освоения содержания дисциплины</a:t>
            </a:r>
            <a:endParaRPr lang="ru-RU" dirty="0"/>
          </a:p>
        </p:txBody>
      </p:sp>
      <p:sp>
        <p:nvSpPr>
          <p:cNvPr id="6" name="Содержимое 5"/>
          <p:cNvSpPr>
            <a:spLocks noGrp="1"/>
          </p:cNvSpPr>
          <p:nvPr>
            <p:ph idx="1"/>
          </p:nvPr>
        </p:nvSpPr>
        <p:spPr/>
        <p:txBody>
          <a:bodyPr/>
          <a:lstStyle/>
          <a:p>
            <a:pPr>
              <a:buNone/>
            </a:pPr>
            <a:endParaRPr lang="ru-RU" b="1" i="1" dirty="0"/>
          </a:p>
          <a:p>
            <a:r>
              <a:rPr lang="ru-RU" dirty="0"/>
              <a:t>В результате изучения курса педагогики и психологии высшей школы, основываясь на государственном стандарте, </a:t>
            </a:r>
            <a:r>
              <a:rPr lang="ru-RU" b="1" dirty="0"/>
              <a:t>аспирант </a:t>
            </a:r>
            <a:r>
              <a:rPr lang="ru-RU" b="1" i="1" dirty="0"/>
              <a:t>должен</a:t>
            </a:r>
            <a:r>
              <a:rPr lang="ru-RU" b="1" i="1" dirty="0" smtClean="0"/>
              <a:t>:</a:t>
            </a:r>
          </a:p>
          <a:p>
            <a:pPr>
              <a:buNone/>
            </a:pPr>
            <a:r>
              <a:rPr lang="ru-RU" b="1" i="1" dirty="0" smtClean="0"/>
              <a:t>(перевод компетенций на язык знаний и умений)</a:t>
            </a:r>
            <a:endParaRPr lang="ru-RU" dirty="0"/>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04664"/>
            <a:ext cx="8229600" cy="792088"/>
          </a:xfrm>
        </p:spPr>
        <p:txBody>
          <a:bodyPr/>
          <a:lstStyle/>
          <a:p>
            <a:r>
              <a:rPr lang="ru-RU" u="sng" dirty="0" smtClean="0"/>
              <a:t>Знать</a:t>
            </a:r>
            <a:endParaRPr lang="ru-RU" dirty="0"/>
          </a:p>
        </p:txBody>
      </p:sp>
      <p:sp>
        <p:nvSpPr>
          <p:cNvPr id="3" name="Содержимое 2"/>
          <p:cNvSpPr>
            <a:spLocks noGrp="1"/>
          </p:cNvSpPr>
          <p:nvPr>
            <p:ph idx="1"/>
          </p:nvPr>
        </p:nvSpPr>
        <p:spPr>
          <a:xfrm>
            <a:off x="755576" y="1196752"/>
            <a:ext cx="7931224" cy="4929411"/>
          </a:xfrm>
        </p:spPr>
        <p:txBody>
          <a:bodyPr>
            <a:normAutofit fontScale="25000" lnSpcReduction="20000"/>
          </a:bodyPr>
          <a:lstStyle/>
          <a:p>
            <a:pPr>
              <a:buNone/>
            </a:pPr>
            <a:endParaRPr lang="ru-RU" dirty="0"/>
          </a:p>
          <a:p>
            <a:pPr lvl="0"/>
            <a:r>
              <a:rPr lang="ru-RU" sz="6400" dirty="0"/>
              <a:t>сущность и проблемы обучения и воспитания в высшей школе, биологические и психологические пределы человеческого восприятия и усвоения, психологические особенности юношеского возраста, </a:t>
            </a:r>
          </a:p>
          <a:p>
            <a:pPr lvl="0"/>
            <a:r>
              <a:rPr lang="ru-RU" sz="6400" dirty="0"/>
              <a:t>влияние индивидуальных различий студентов на результаты педагогической деятельности;</a:t>
            </a:r>
          </a:p>
          <a:p>
            <a:pPr lvl="0"/>
            <a:r>
              <a:rPr lang="ru-RU" sz="6400" dirty="0"/>
              <a:t>основные достижения, проблемы и тенденции развития педагогики высшей школы в России и за рубежом, современные подходы к моделированию педагогической деятельности;</a:t>
            </a:r>
          </a:p>
          <a:p>
            <a:pPr lvl="0"/>
            <a:r>
              <a:rPr lang="ru-RU" sz="6400" dirty="0"/>
              <a:t>правовые и нормативные основы функционирования системы образования;</a:t>
            </a:r>
          </a:p>
          <a:p>
            <a:pPr lvl="0"/>
            <a:r>
              <a:rPr lang="ru-RU" sz="6400" dirty="0"/>
              <a:t>психологические аспекты образовательной деятельности, психологические основания образовательных целей; возрастные, </a:t>
            </a:r>
            <a:r>
              <a:rPr lang="ru-RU" sz="6400" dirty="0" err="1"/>
              <a:t>гендерные</a:t>
            </a:r>
            <a:r>
              <a:rPr lang="ru-RU" sz="6400" dirty="0"/>
              <a:t> и </a:t>
            </a:r>
            <a:r>
              <a:rPr lang="ru-RU" sz="6400" dirty="0" err="1"/>
              <a:t>социокультурные</a:t>
            </a:r>
            <a:r>
              <a:rPr lang="ru-RU" sz="6400" dirty="0"/>
              <a:t> особенности современного студенчества;</a:t>
            </a:r>
          </a:p>
          <a:p>
            <a:pPr lvl="0"/>
            <a:r>
              <a:rPr lang="ru-RU" sz="6400" dirty="0"/>
              <a:t> психологические корреляты эффективности образовательной деятельности;  психологические закономерности, лежащие в основе  ее эффективности; </a:t>
            </a:r>
          </a:p>
          <a:p>
            <a:pPr lvl="0"/>
            <a:r>
              <a:rPr lang="ru-RU" sz="6400" dirty="0"/>
              <a:t>принципы и технологию психологического проектирования образовательной деятельности; психологические методы управления в образовательной деятельности; </a:t>
            </a:r>
          </a:p>
          <a:p>
            <a:pPr lvl="0"/>
            <a:r>
              <a:rPr lang="ru-RU" sz="6400" dirty="0"/>
              <a:t>психологические основы эффективного имиджа современного преподавателя и его устойчивой репутации; </a:t>
            </a:r>
          </a:p>
          <a:p>
            <a:pPr lvl="0"/>
            <a:r>
              <a:rPr lang="ru-RU" sz="6400" dirty="0"/>
              <a:t>принципы и технологии эффективного психологического взаимодействия; принципы ведения научного исследования психологических аспектов образовательной деятельности.</a:t>
            </a:r>
          </a:p>
          <a:p>
            <a:endParaRPr lang="ru-RU" sz="6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u="sng" dirty="0" smtClean="0"/>
              <a:t>Уметь</a:t>
            </a:r>
            <a:r>
              <a:rPr lang="ru-RU" dirty="0" smtClean="0"/>
              <a:t>:</a:t>
            </a:r>
            <a:br>
              <a:rPr lang="ru-RU" dirty="0" smtClean="0"/>
            </a:br>
            <a:endParaRPr lang="ru-RU" dirty="0"/>
          </a:p>
        </p:txBody>
      </p:sp>
      <p:sp>
        <p:nvSpPr>
          <p:cNvPr id="3" name="Содержимое 2"/>
          <p:cNvSpPr>
            <a:spLocks noGrp="1"/>
          </p:cNvSpPr>
          <p:nvPr>
            <p:ph idx="1"/>
          </p:nvPr>
        </p:nvSpPr>
        <p:spPr/>
        <p:txBody>
          <a:bodyPr>
            <a:normAutofit fontScale="55000" lnSpcReduction="20000"/>
          </a:bodyPr>
          <a:lstStyle/>
          <a:p>
            <a:r>
              <a:rPr lang="ru-RU" dirty="0" smtClean="0"/>
              <a:t>– </a:t>
            </a:r>
            <a:r>
              <a:rPr lang="ru-RU" dirty="0"/>
              <a:t>использовать в учебном процессе знание фундаментальных основ, современных достижений, проблем и тенденций развития соответствующей научной области и ее взаимосвязей с другими науками;</a:t>
            </a:r>
          </a:p>
          <a:p>
            <a:r>
              <a:rPr lang="ru-RU" b="1" dirty="0"/>
              <a:t>–</a:t>
            </a:r>
            <a:r>
              <a:rPr lang="ru-RU" dirty="0"/>
              <a:t> излагать предметный материал во взаимосвязи с дисциплинами, представленными в учебном плане, осваиваемом студентами;</a:t>
            </a:r>
          </a:p>
          <a:p>
            <a:r>
              <a:rPr lang="ru-RU" dirty="0"/>
              <a:t>– использовать знания культуры и искусства в качестве средств воспитания студентов;</a:t>
            </a:r>
          </a:p>
          <a:p>
            <a:pPr lvl="0"/>
            <a:r>
              <a:rPr lang="ru-RU" dirty="0"/>
              <a:t>анализировать вызовы динамичной </a:t>
            </a:r>
            <a:r>
              <a:rPr lang="ru-RU" dirty="0" err="1"/>
              <a:t>социокультурной</a:t>
            </a:r>
            <a:r>
              <a:rPr lang="ru-RU" dirty="0"/>
              <a:t> ситуации к психологическим качествам и компетенциям преподавателя высшей школы; </a:t>
            </a:r>
          </a:p>
          <a:p>
            <a:pPr lvl="0"/>
            <a:r>
              <a:rPr lang="ru-RU" dirty="0"/>
              <a:t>разрабатывать траекторию профессионального и личностного роста; </a:t>
            </a:r>
          </a:p>
          <a:p>
            <a:pPr lvl="0"/>
            <a:r>
              <a:rPr lang="ru-RU" dirty="0"/>
              <a:t>разрабатывать все основные составляющие профессиональной деятельности: ориентировочную основу, цели, концептуальную модель, технологии реализации и контроля эффективности применительно к миссии и стратегии развития вуза, образовательным стандартам, образовательным программам, индивидуальному стилю деятельности; </a:t>
            </a:r>
          </a:p>
          <a:p>
            <a:pPr lvl="0"/>
            <a:r>
              <a:rPr lang="ru-RU" dirty="0"/>
              <a:t>выстраивать эффективное взаимодействие, составлять письменные отчеты по психологическим аспектам образовательной деятельности, в том числе научного характера.</a:t>
            </a:r>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Литература </a:t>
            </a:r>
            <a:endParaRPr lang="ru-RU" dirty="0"/>
          </a:p>
        </p:txBody>
      </p:sp>
      <p:sp>
        <p:nvSpPr>
          <p:cNvPr id="3" name="Содержимое 2"/>
          <p:cNvSpPr>
            <a:spLocks noGrp="1"/>
          </p:cNvSpPr>
          <p:nvPr>
            <p:ph idx="1"/>
          </p:nvPr>
        </p:nvSpPr>
        <p:spPr>
          <a:xfrm>
            <a:off x="457200" y="1600200"/>
            <a:ext cx="8229600" cy="4925144"/>
          </a:xfrm>
        </p:spPr>
        <p:txBody>
          <a:bodyPr>
            <a:normAutofit fontScale="62500" lnSpcReduction="20000"/>
          </a:bodyPr>
          <a:lstStyle/>
          <a:p>
            <a:r>
              <a:rPr lang="ru-RU" sz="3400" dirty="0" smtClean="0"/>
              <a:t>Педагогика и психология высшей школы: Учебное пособие. - Ростов </a:t>
            </a:r>
            <a:r>
              <a:rPr lang="ru-RU" sz="3400" dirty="0" err="1" smtClean="0"/>
              <a:t>н</a:t>
            </a:r>
            <a:r>
              <a:rPr lang="ru-RU" sz="3400" dirty="0" smtClean="0"/>
              <a:t>/</a:t>
            </a:r>
            <a:r>
              <a:rPr lang="ru-RU" sz="3400" dirty="0" err="1" smtClean="0"/>
              <a:t>Д:Феникс</a:t>
            </a:r>
            <a:r>
              <a:rPr lang="ru-RU" sz="3400" dirty="0" smtClean="0"/>
              <a:t>, 2002. - 544 с.  Ответственный редактор М. В. Буланова-Топоркова</a:t>
            </a:r>
          </a:p>
          <a:p>
            <a:r>
              <a:rPr lang="ru-RU" sz="3400" dirty="0" smtClean="0"/>
              <a:t>Ф.В. </a:t>
            </a:r>
            <a:r>
              <a:rPr lang="ru-RU" sz="3400" dirty="0" err="1" smtClean="0"/>
              <a:t>Шарипов</a:t>
            </a:r>
            <a:r>
              <a:rPr lang="ru-RU" sz="3400" dirty="0" smtClean="0"/>
              <a:t>. Педагогика и психология высшей школы : учеб. пособие— М. : Логос, 2012 .— (Новая университетская библиотека) .</a:t>
            </a:r>
          </a:p>
          <a:p>
            <a:r>
              <a:rPr lang="ru-RU" sz="3400" dirty="0" smtClean="0"/>
              <a:t> С.Д.Смирнов. Педагогика и психология высшего образования. М., 2001</a:t>
            </a:r>
          </a:p>
          <a:p>
            <a:r>
              <a:rPr lang="ru-RU" sz="3400" dirty="0" smtClean="0"/>
              <a:t>Н. Н. Рощина Основы дидактики высшей школы.  Учебное пособие по дисциплине «Педагогика и психология высшей школы» для адъюнктов и аспирантов </a:t>
            </a:r>
            <a:endParaRPr lang="ru-RU" sz="3400" dirty="0" smtClean="0"/>
          </a:p>
          <a:p>
            <a:r>
              <a:rPr lang="ru-RU" sz="2800" b="1" dirty="0" smtClean="0"/>
              <a:t>Педагогика и методика преподавания в высшей школе</a:t>
            </a:r>
            <a:r>
              <a:rPr lang="ru-RU" sz="2800" dirty="0" smtClean="0"/>
              <a:t>: учебно-методическое пособие/ Под ред. А.И. </a:t>
            </a:r>
            <a:r>
              <a:rPr lang="ru-RU" sz="2800" dirty="0" err="1" smtClean="0"/>
              <a:t>Артюхиной</a:t>
            </a:r>
            <a:r>
              <a:rPr lang="ru-RU" sz="2800" smtClean="0"/>
              <a:t>.- Волгоград, 2016.- 246с.</a:t>
            </a:r>
            <a:r>
              <a:rPr lang="ru-RU" sz="3400" dirty="0" smtClean="0"/>
              <a:t/>
            </a:r>
            <a:br>
              <a:rPr lang="ru-RU" sz="3400" dirty="0" smtClean="0"/>
            </a:br>
            <a:r>
              <a:rPr lang="ru-RU" sz="3400" dirty="0" smtClean="0"/>
              <a:t/>
            </a:r>
            <a:br>
              <a:rPr lang="ru-RU" sz="3400" dirty="0" smtClean="0"/>
            </a:b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u="sng" dirty="0" smtClean="0"/>
              <a:t>Владеть</a:t>
            </a:r>
            <a:r>
              <a:rPr lang="ru-RU" dirty="0" smtClean="0"/>
              <a:t>:</a:t>
            </a:r>
            <a:br>
              <a:rPr lang="ru-RU" dirty="0" smtClean="0"/>
            </a:br>
            <a:endParaRPr lang="ru-RU" dirty="0"/>
          </a:p>
        </p:txBody>
      </p:sp>
      <p:sp>
        <p:nvSpPr>
          <p:cNvPr id="3" name="Содержимое 2"/>
          <p:cNvSpPr>
            <a:spLocks noGrp="1"/>
          </p:cNvSpPr>
          <p:nvPr>
            <p:ph idx="1"/>
          </p:nvPr>
        </p:nvSpPr>
        <p:spPr>
          <a:xfrm>
            <a:off x="323528" y="692696"/>
            <a:ext cx="8363272" cy="5904656"/>
          </a:xfrm>
        </p:spPr>
        <p:txBody>
          <a:bodyPr>
            <a:normAutofit fontScale="47500" lnSpcReduction="20000"/>
          </a:bodyPr>
          <a:lstStyle/>
          <a:p>
            <a:pPr lvl="0"/>
            <a:r>
              <a:rPr lang="ru-RU" sz="4200" b="1" dirty="0" smtClean="0"/>
              <a:t>–</a:t>
            </a:r>
            <a:r>
              <a:rPr lang="ru-RU" sz="4200" dirty="0" smtClean="0"/>
              <a:t> </a:t>
            </a:r>
            <a:r>
              <a:rPr lang="ru-RU" sz="4200" dirty="0"/>
              <a:t>методами научных исследований и организации коллективной научно-исследовательской работы;</a:t>
            </a:r>
          </a:p>
          <a:p>
            <a:pPr lvl="0"/>
            <a:r>
              <a:rPr lang="ru-RU" sz="4200" b="1" dirty="0"/>
              <a:t>–</a:t>
            </a:r>
            <a:r>
              <a:rPr lang="ru-RU" sz="4200" dirty="0"/>
              <a:t> основами научно-методической и учебно-методической работы в высшей школе, структурирование	и психологически грамотное преобразование научного знания в учебный материал, методы и приемы составления задач, упражнений, тестов по различным темам, систематика учебных и воспитательных задач;</a:t>
            </a:r>
          </a:p>
          <a:p>
            <a:pPr lvl="0"/>
            <a:r>
              <a:rPr lang="ru-RU" sz="4200" b="1" dirty="0"/>
              <a:t>– </a:t>
            </a:r>
            <a:r>
              <a:rPr lang="ru-RU" sz="4200" dirty="0"/>
              <a:t>методами и приемами устного и письменного изложения предметного материала, разнообразными образовательными технологиями;</a:t>
            </a:r>
          </a:p>
          <a:p>
            <a:pPr lvl="0"/>
            <a:r>
              <a:rPr lang="ru-RU" sz="4200" b="1" dirty="0"/>
              <a:t>–</a:t>
            </a:r>
            <a:r>
              <a:rPr lang="ru-RU" sz="4200" dirty="0"/>
              <a:t> основами применения компьютерной техники и информационных технологий в учебном и научном процессах;</a:t>
            </a:r>
          </a:p>
          <a:p>
            <a:pPr lvl="0"/>
            <a:r>
              <a:rPr lang="ru-RU" sz="4200" b="1" dirty="0"/>
              <a:t>–</a:t>
            </a:r>
            <a:r>
              <a:rPr lang="ru-RU" sz="4200" dirty="0"/>
              <a:t> методами формирования у студентов навыков самостоятельной работы, профессионального	мышления и развития их творческих способностей;</a:t>
            </a:r>
          </a:p>
          <a:p>
            <a:pPr lvl="0"/>
            <a:r>
              <a:rPr lang="ru-RU" sz="4200" dirty="0"/>
              <a:t>технологиями психологического проектирования образовательной и исследовательской деятельности в сфере образования, психологическими методами управления, разработки и реализации эффективного имиджа, управления конфликтами,  эффективного взаимодействия с руководством, коллегами и студентами, </a:t>
            </a:r>
            <a:r>
              <a:rPr lang="ru-RU" sz="4200" dirty="0" err="1"/>
              <a:t>саморегуляции</a:t>
            </a:r>
            <a:r>
              <a:rPr lang="ru-RU" sz="4200" dirty="0"/>
              <a:t> и поддержания высокого уровня работоспособности.</a:t>
            </a:r>
          </a:p>
          <a:p>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Назначение педагогики</a:t>
            </a:r>
            <a:endParaRPr lang="ru-RU" dirty="0"/>
          </a:p>
        </p:txBody>
      </p:sp>
      <p:sp>
        <p:nvSpPr>
          <p:cNvPr id="5" name="Содержимое 4"/>
          <p:cNvSpPr>
            <a:spLocks noGrp="1"/>
          </p:cNvSpPr>
          <p:nvPr>
            <p:ph idx="1"/>
          </p:nvPr>
        </p:nvSpPr>
        <p:spPr/>
        <p:txBody>
          <a:bodyPr/>
          <a:lstStyle/>
          <a:p>
            <a:endParaRPr lang="ru-RU"/>
          </a:p>
        </p:txBody>
      </p:sp>
      <p:sp>
        <p:nvSpPr>
          <p:cNvPr id="3073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0721" name="Group 1"/>
          <p:cNvGrpSpPr>
            <a:grpSpLocks noChangeAspect="1"/>
          </p:cNvGrpSpPr>
          <p:nvPr/>
        </p:nvGrpSpPr>
        <p:grpSpPr bwMode="auto">
          <a:xfrm>
            <a:off x="1259632" y="2276872"/>
            <a:ext cx="5943600" cy="4229100"/>
            <a:chOff x="1285" y="4130"/>
            <a:chExt cx="7342" cy="5156"/>
          </a:xfrm>
        </p:grpSpPr>
        <p:sp>
          <p:nvSpPr>
            <p:cNvPr id="30734" name="AutoShape 14"/>
            <p:cNvSpPr>
              <a:spLocks noChangeAspect="1" noChangeArrowheads="1" noTextEdit="1"/>
            </p:cNvSpPr>
            <p:nvPr/>
          </p:nvSpPr>
          <p:spPr bwMode="auto">
            <a:xfrm>
              <a:off x="1285" y="4130"/>
              <a:ext cx="7342" cy="5156"/>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33" name="Oval 13"/>
            <p:cNvSpPr>
              <a:spLocks noChangeArrowheads="1"/>
            </p:cNvSpPr>
            <p:nvPr/>
          </p:nvSpPr>
          <p:spPr bwMode="auto">
            <a:xfrm>
              <a:off x="1709" y="4687"/>
              <a:ext cx="3812" cy="3624"/>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Социальный </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sz="18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опыт</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32" name="Oval 12"/>
            <p:cNvSpPr>
              <a:spLocks noChangeArrowheads="1"/>
            </p:cNvSpPr>
            <p:nvPr/>
          </p:nvSpPr>
          <p:spPr bwMode="auto">
            <a:xfrm>
              <a:off x="7639" y="4966"/>
              <a:ext cx="282" cy="279"/>
            </a:xfrm>
            <a:prstGeom prst="ellipse">
              <a:avLst/>
            </a:prstGeom>
            <a:solidFill>
              <a:srgbClr val="FFFFFF"/>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1" name="Line 11"/>
            <p:cNvSpPr>
              <a:spLocks noChangeShapeType="1"/>
            </p:cNvSpPr>
            <p:nvPr/>
          </p:nvSpPr>
          <p:spPr bwMode="auto">
            <a:xfrm>
              <a:off x="7780" y="5245"/>
              <a:ext cx="0" cy="696"/>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30" name="Line 10"/>
            <p:cNvSpPr>
              <a:spLocks noChangeShapeType="1"/>
            </p:cNvSpPr>
            <p:nvPr/>
          </p:nvSpPr>
          <p:spPr bwMode="auto">
            <a:xfrm flipH="1">
              <a:off x="7498"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9" name="Line 9"/>
            <p:cNvSpPr>
              <a:spLocks noChangeShapeType="1"/>
            </p:cNvSpPr>
            <p:nvPr/>
          </p:nvSpPr>
          <p:spPr bwMode="auto">
            <a:xfrm>
              <a:off x="7780" y="5384"/>
              <a:ext cx="282" cy="279"/>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8" name="Line 8"/>
            <p:cNvSpPr>
              <a:spLocks noChangeShapeType="1"/>
            </p:cNvSpPr>
            <p:nvPr/>
          </p:nvSpPr>
          <p:spPr bwMode="auto">
            <a:xfrm flipH="1">
              <a:off x="7498" y="5941"/>
              <a:ext cx="282"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7" name="Line 7"/>
            <p:cNvSpPr>
              <a:spLocks noChangeShapeType="1"/>
            </p:cNvSpPr>
            <p:nvPr/>
          </p:nvSpPr>
          <p:spPr bwMode="auto">
            <a:xfrm>
              <a:off x="7780" y="5941"/>
              <a:ext cx="423" cy="558"/>
            </a:xfrm>
            <a:prstGeom prst="lin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6" name="Line 6"/>
            <p:cNvSpPr>
              <a:spLocks noChangeShapeType="1"/>
            </p:cNvSpPr>
            <p:nvPr/>
          </p:nvSpPr>
          <p:spPr bwMode="auto">
            <a:xfrm flipV="1">
              <a:off x="4109" y="5105"/>
              <a:ext cx="3530" cy="697"/>
            </a:xfrm>
            <a:prstGeom prst="line">
              <a:avLst/>
            </a:prstGeom>
            <a:noFill/>
            <a:ln w="5715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5" name="Rectangle 5"/>
            <p:cNvSpPr>
              <a:spLocks noChangeArrowheads="1"/>
            </p:cNvSpPr>
            <p:nvPr/>
          </p:nvSpPr>
          <p:spPr bwMode="auto">
            <a:xfrm>
              <a:off x="5380" y="4269"/>
              <a:ext cx="1976" cy="83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ПЕДАГОГИКА</a:t>
              </a:r>
              <a:endParaRPr kumimoji="0" lang="ru-RU"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(эффективность трансляции)</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24" name="Line 4"/>
            <p:cNvSpPr>
              <a:spLocks noChangeShapeType="1"/>
            </p:cNvSpPr>
            <p:nvPr/>
          </p:nvSpPr>
          <p:spPr bwMode="auto">
            <a:xfrm>
              <a:off x="5945" y="5105"/>
              <a:ext cx="0" cy="279"/>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3" name="Text Box 3"/>
            <p:cNvSpPr txBox="1">
              <a:spLocks noChangeArrowheads="1"/>
            </p:cNvSpPr>
            <p:nvPr/>
          </p:nvSpPr>
          <p:spPr bwMode="auto">
            <a:xfrm>
              <a:off x="5803" y="5802"/>
              <a:ext cx="1412" cy="697"/>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Системы образования</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30722" name="Line 2"/>
            <p:cNvSpPr>
              <a:spLocks noChangeShapeType="1"/>
            </p:cNvSpPr>
            <p:nvPr/>
          </p:nvSpPr>
          <p:spPr bwMode="auto">
            <a:xfrm flipV="1">
              <a:off x="6509" y="5384"/>
              <a:ext cx="0" cy="418"/>
            </a:xfrm>
            <a:prstGeom prst="line">
              <a:avLst/>
            </a:prstGeom>
            <a:noFill/>
            <a:ln w="381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Образование </a:t>
            </a:r>
            <a:endParaRPr lang="ru-RU" dirty="0"/>
          </a:p>
        </p:txBody>
      </p:sp>
      <p:sp>
        <p:nvSpPr>
          <p:cNvPr id="3" name="Содержимое 2"/>
          <p:cNvSpPr>
            <a:spLocks noGrp="1"/>
          </p:cNvSpPr>
          <p:nvPr>
            <p:ph idx="1"/>
          </p:nvPr>
        </p:nvSpPr>
        <p:spPr>
          <a:xfrm>
            <a:off x="457200" y="1052736"/>
            <a:ext cx="8229600" cy="5073427"/>
          </a:xfrm>
        </p:spPr>
        <p:txBody>
          <a:bodyPr>
            <a:normAutofit fontScale="55000" lnSpcReduction="20000"/>
          </a:bodyPr>
          <a:lstStyle/>
          <a:p>
            <a:pPr>
              <a:buNone/>
            </a:pPr>
            <a:r>
              <a:rPr lang="ru-RU" dirty="0" smtClean="0"/>
              <a:t> </a:t>
            </a:r>
          </a:p>
          <a:p>
            <a:pPr>
              <a:buNone/>
            </a:pPr>
            <a:r>
              <a:rPr lang="ru-RU" dirty="0" smtClean="0"/>
              <a:t>     </a:t>
            </a:r>
            <a:r>
              <a:rPr lang="ru-RU" sz="3800" dirty="0" smtClean="0"/>
              <a:t>В буквальном смысле слово "образование" означает создание образа, некую завершенность воспитания в соответствии с определенной возрастной ступенью. В этом смысле </a:t>
            </a:r>
            <a:r>
              <a:rPr lang="ru-RU" sz="3800" b="1" dirty="0" smtClean="0"/>
              <a:t>образование трактуется как результат усвоения человеком опыта поколений в виде системы знаний, навыков и умений, отношений</a:t>
            </a:r>
            <a:r>
              <a:rPr lang="ru-RU" sz="3800" dirty="0" smtClean="0"/>
              <a:t>.</a:t>
            </a:r>
          </a:p>
          <a:p>
            <a:pPr>
              <a:buNone/>
            </a:pPr>
            <a:r>
              <a:rPr lang="ru-RU" sz="3800" dirty="0" smtClean="0"/>
              <a:t>          В образовании выделяют процессы, которые обозначают непосредственно сам акт передачи и усвоения опыта. Это ядро образования - обучение.</a:t>
            </a:r>
          </a:p>
          <a:p>
            <a:pPr>
              <a:buNone/>
            </a:pPr>
            <a:r>
              <a:rPr lang="ru-RU" sz="3800" dirty="0" smtClean="0"/>
              <a:t>     Обучение - процесс непосредственной передачи в усвоения опыта поколений во взаимодействии педагога и обучаемого. Как процесс обучение включает в себя две части: преподавание, в ходе которого осуществляется передача (трансформация) системы знаний, умений, опыта деятельности, и учение, как усвоение опыта через его восприятие, осмысление, преобразование и использование.</a:t>
            </a:r>
          </a:p>
          <a:p>
            <a:pPr>
              <a:buNone/>
            </a:pPr>
            <a:r>
              <a:rPr lang="ru-RU" sz="4400" b="1" dirty="0" smtClean="0"/>
              <a:t>Образование – это, что остается, когда все выученное забывается</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dirty="0" smtClean="0"/>
              <a:t>Таксономия </a:t>
            </a:r>
            <a:r>
              <a:rPr lang="ru-RU" sz="3600" dirty="0" err="1" smtClean="0"/>
              <a:t>Блума</a:t>
            </a:r>
            <a:endParaRPr lang="ru-RU" sz="3600" dirty="0"/>
          </a:p>
        </p:txBody>
      </p:sp>
      <p:sp>
        <p:nvSpPr>
          <p:cNvPr id="3" name="Содержимое 2"/>
          <p:cNvSpPr>
            <a:spLocks noGrp="1"/>
          </p:cNvSpPr>
          <p:nvPr>
            <p:ph idx="1"/>
          </p:nvPr>
        </p:nvSpPr>
        <p:spPr/>
        <p:txBody>
          <a:bodyPr>
            <a:normAutofit fontScale="25000" lnSpcReduction="20000"/>
          </a:bodyPr>
          <a:lstStyle/>
          <a:p>
            <a:endParaRPr lang="ru-RU" dirty="0"/>
          </a:p>
          <a:p>
            <a:r>
              <a:rPr lang="ru-RU" sz="4000" b="1" dirty="0" smtClean="0"/>
              <a:t> </a:t>
            </a:r>
            <a:r>
              <a:rPr lang="ru-RU" sz="8000" b="1" dirty="0" smtClean="0"/>
              <a:t>Знание </a:t>
            </a:r>
            <a:r>
              <a:rPr lang="ru-RU" sz="8000" dirty="0" smtClean="0"/>
              <a:t>	Фактов ,	способа подбора фактов, общих понятий, структур, теорий 	</a:t>
            </a:r>
          </a:p>
          <a:p>
            <a:r>
              <a:rPr lang="ru-RU" sz="8000" b="1" dirty="0" smtClean="0"/>
              <a:t>Понимание 	- </a:t>
            </a:r>
            <a:r>
              <a:rPr lang="ru-RU" sz="8000" dirty="0" smtClean="0"/>
              <a:t>трансферт содержания из одного языка (системы) в другой , интерпретация 	экстраполяция 	</a:t>
            </a:r>
          </a:p>
          <a:p>
            <a:r>
              <a:rPr lang="ru-RU" sz="8000" b="1" dirty="0" smtClean="0"/>
              <a:t>Применение </a:t>
            </a:r>
            <a:r>
              <a:rPr lang="ru-RU" sz="8000" dirty="0" smtClean="0"/>
              <a:t>	методов, правил, общих понятий 	</a:t>
            </a:r>
          </a:p>
          <a:p>
            <a:r>
              <a:rPr lang="ru-RU" sz="8000" b="1" dirty="0" smtClean="0"/>
              <a:t>Анализ,</a:t>
            </a:r>
            <a:r>
              <a:rPr lang="ru-RU" sz="8000" dirty="0" smtClean="0"/>
              <a:t> т.е. умение осуществлять деление целого на элементы, установление структуры и отношений между элементами, анализ элементов ,	анализ принципов организации целого, анализ отношений между элементами </a:t>
            </a:r>
          </a:p>
          <a:p>
            <a:r>
              <a:rPr lang="ru-RU" sz="8000" b="1" dirty="0" smtClean="0"/>
              <a:t>Синтез, т.е</a:t>
            </a:r>
            <a:r>
              <a:rPr lang="ru-RU" sz="8000" dirty="0" smtClean="0"/>
              <a:t>. создание целого из данных элементов с целью получения нового объекта, системы .	Создание собственного произведения , разработка плана деятельности. Создание образа целого на основе частичных данных 	</a:t>
            </a:r>
          </a:p>
          <a:p>
            <a:r>
              <a:rPr lang="ru-RU" sz="8000" b="1" dirty="0" smtClean="0"/>
              <a:t>Оценка материала и методов </a:t>
            </a:r>
            <a:r>
              <a:rPr lang="ru-RU" sz="8000" dirty="0" smtClean="0"/>
              <a:t>с учетом принятых целей , оценка на основе внутренних критериев, оценка на основе внешних критериев 	</a:t>
            </a:r>
          </a:p>
          <a:p>
            <a:endParaRPr lang="ru-RU" sz="55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Варианты таксономий</a:t>
            </a:r>
            <a:endParaRPr lang="ru-RU" dirty="0"/>
          </a:p>
        </p:txBody>
      </p:sp>
      <p:graphicFrame>
        <p:nvGraphicFramePr>
          <p:cNvPr id="4" name="Содержимое 3"/>
          <p:cNvGraphicFramePr>
            <a:graphicFrameLocks noGrp="1"/>
          </p:cNvGraphicFramePr>
          <p:nvPr>
            <p:ph idx="1"/>
          </p:nvPr>
        </p:nvGraphicFramePr>
        <p:xfrm>
          <a:off x="457200" y="1600200"/>
          <a:ext cx="8229600" cy="4387088"/>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pPr indent="269875" algn="ctr">
                        <a:lnSpc>
                          <a:spcPct val="115000"/>
                        </a:lnSpc>
                        <a:spcAft>
                          <a:spcPts val="0"/>
                        </a:spcAft>
                      </a:pPr>
                      <a:r>
                        <a:rPr lang="ru-RU" sz="1600" dirty="0">
                          <a:latin typeface="Times New Roman"/>
                          <a:ea typeface="Calibri"/>
                          <a:cs typeface="Times New Roman"/>
                        </a:rPr>
                        <a:t> Автор</a:t>
                      </a:r>
                      <a:endParaRPr lang="ru-RU" sz="1600" dirty="0">
                        <a:latin typeface="Calibri"/>
                        <a:ea typeface="Calibri"/>
                        <a:cs typeface="Times New Roman"/>
                      </a:endParaRPr>
                    </a:p>
                    <a:p>
                      <a:pPr indent="269875" algn="just">
                        <a:lnSpc>
                          <a:spcPct val="115000"/>
                        </a:lnSpc>
                        <a:spcAft>
                          <a:spcPts val="0"/>
                        </a:spcAft>
                      </a:pPr>
                      <a:r>
                        <a:rPr lang="ru-RU" sz="1600" dirty="0">
                          <a:latin typeface="Times New Roman"/>
                          <a:ea typeface="Calibri"/>
                          <a:cs typeface="Times New Roman"/>
                        </a:rPr>
                        <a:t>Уровень</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Б. Блум</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Симонов</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В.П. Беспалько</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М.Н. Скаткин</a:t>
                      </a:r>
                      <a:endParaRPr lang="ru-RU" sz="1600">
                        <a:latin typeface="Calibri"/>
                        <a:ea typeface="Calibri"/>
                        <a:cs typeface="Times New Roman"/>
                      </a:endParaRPr>
                    </a:p>
                  </a:txBody>
                  <a:tcPr marL="68580" marR="68580" marT="0" marB="0"/>
                </a:tc>
              </a:tr>
              <a:tr h="370840">
                <a:tc>
                  <a:txBody>
                    <a:bodyPr/>
                    <a:lstStyle/>
                    <a:p>
                      <a:pPr indent="269875" algn="ctr">
                        <a:lnSpc>
                          <a:spcPct val="115000"/>
                        </a:lnSpc>
                        <a:spcAft>
                          <a:spcPts val="0"/>
                        </a:spcAft>
                      </a:pPr>
                      <a:r>
                        <a:rPr lang="ru-RU" sz="1600" dirty="0">
                          <a:latin typeface="Times New Roman"/>
                          <a:ea typeface="Calibri"/>
                          <a:cs typeface="Times New Roman"/>
                        </a:rPr>
                        <a:t>1</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Различие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Ученический (деятельность по узнаванию)</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понятия</a:t>
                      </a:r>
                      <a:endParaRPr lang="ru-RU" sz="1600">
                        <a:latin typeface="Calibri"/>
                        <a:ea typeface="Calibri"/>
                        <a:cs typeface="Times New Roman"/>
                      </a:endParaRPr>
                    </a:p>
                  </a:txBody>
                  <a:tcPr marL="68580" marR="68580" marT="0" marB="0"/>
                </a:tc>
              </a:tr>
              <a:tr h="370840">
                <a:tc>
                  <a:txBody>
                    <a:bodyPr/>
                    <a:lstStyle/>
                    <a:p>
                      <a:pPr indent="269875" algn="ctr">
                        <a:lnSpc>
                          <a:spcPct val="115000"/>
                        </a:lnSpc>
                        <a:spcAft>
                          <a:spcPts val="0"/>
                        </a:spcAft>
                      </a:pPr>
                      <a:r>
                        <a:rPr lang="ru-RU" sz="1600">
                          <a:latin typeface="Times New Roman"/>
                          <a:ea typeface="Calibri"/>
                          <a:cs typeface="Times New Roman"/>
                        </a:rPr>
                        <a:t>2</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Запоминание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Алгоритмический (решение типовых задач)</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Распознание понятия</a:t>
                      </a:r>
                      <a:endParaRPr lang="ru-RU" sz="1600">
                        <a:latin typeface="Calibri"/>
                        <a:ea typeface="Calibri"/>
                        <a:cs typeface="Times New Roman"/>
                      </a:endParaRPr>
                    </a:p>
                  </a:txBody>
                  <a:tcPr marL="68580" marR="68580" marT="0" marB="0"/>
                </a:tc>
              </a:tr>
              <a:tr h="370840">
                <a:tc>
                  <a:txBody>
                    <a:bodyPr/>
                    <a:lstStyle/>
                    <a:p>
                      <a:pPr indent="269875" algn="ctr">
                        <a:lnSpc>
                          <a:spcPct val="115000"/>
                        </a:lnSpc>
                        <a:spcAft>
                          <a:spcPts val="0"/>
                        </a:spcAft>
                      </a:pPr>
                      <a:r>
                        <a:rPr lang="ru-RU" sz="1600">
                          <a:latin typeface="Times New Roman"/>
                          <a:ea typeface="Calibri"/>
                          <a:cs typeface="Times New Roman"/>
                        </a:rPr>
                        <a:t>3</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Понимание</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Эвристический (выбор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Воспроизведение системы понятий</a:t>
                      </a:r>
                      <a:endParaRPr lang="ru-RU" sz="1600">
                        <a:latin typeface="Calibri"/>
                        <a:ea typeface="Calibri"/>
                        <a:cs typeface="Times New Roman"/>
                      </a:endParaRPr>
                    </a:p>
                  </a:txBody>
                  <a:tcPr marL="68580" marR="68580" marT="0" marB="0"/>
                </a:tc>
              </a:tr>
              <a:tr h="370840">
                <a:tc>
                  <a:txBody>
                    <a:bodyPr/>
                    <a:lstStyle/>
                    <a:p>
                      <a:pPr indent="269875" algn="ctr">
                        <a:lnSpc>
                          <a:spcPct val="115000"/>
                        </a:lnSpc>
                        <a:spcAft>
                          <a:spcPts val="0"/>
                        </a:spcAft>
                      </a:pPr>
                      <a:r>
                        <a:rPr lang="ru-RU" sz="1600">
                          <a:latin typeface="Times New Roman"/>
                          <a:ea typeface="Calibri"/>
                          <a:cs typeface="Times New Roman"/>
                        </a:rPr>
                        <a:t>4</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Анализ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dirty="0">
                          <a:latin typeface="Times New Roman"/>
                          <a:ea typeface="Calibri"/>
                          <a:cs typeface="Times New Roman"/>
                        </a:rPr>
                        <a:t>Простейшие умения и навыки</a:t>
                      </a:r>
                      <a:endParaRPr lang="ru-RU" sz="1600" dirty="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Творческий (поиск действий)</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Применение системы понятий</a:t>
                      </a:r>
                      <a:endParaRPr lang="ru-RU" sz="1600">
                        <a:latin typeface="Calibri"/>
                        <a:ea typeface="Calibri"/>
                        <a:cs typeface="Times New Roman"/>
                      </a:endParaRPr>
                    </a:p>
                  </a:txBody>
                  <a:tcPr marL="68580" marR="68580" marT="0" marB="0"/>
                </a:tc>
              </a:tr>
              <a:tr h="370840">
                <a:tc>
                  <a:txBody>
                    <a:bodyPr/>
                    <a:lstStyle/>
                    <a:p>
                      <a:pPr indent="269875" algn="ctr">
                        <a:lnSpc>
                          <a:spcPct val="115000"/>
                        </a:lnSpc>
                        <a:spcAft>
                          <a:spcPts val="0"/>
                        </a:spcAft>
                      </a:pPr>
                      <a:r>
                        <a:rPr lang="ru-RU" sz="1600">
                          <a:latin typeface="Times New Roman"/>
                          <a:ea typeface="Calibri"/>
                          <a:cs typeface="Times New Roman"/>
                        </a:rPr>
                        <a:t>5</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Синтез</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Перенос</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tr>
              <a:tr h="370840">
                <a:tc>
                  <a:txBody>
                    <a:bodyPr/>
                    <a:lstStyle/>
                    <a:p>
                      <a:pPr indent="269875" algn="ctr">
                        <a:lnSpc>
                          <a:spcPct val="115000"/>
                        </a:lnSpc>
                        <a:spcAft>
                          <a:spcPts val="0"/>
                        </a:spcAft>
                      </a:pPr>
                      <a:r>
                        <a:rPr lang="ru-RU" sz="1600">
                          <a:latin typeface="Times New Roman"/>
                          <a:ea typeface="Calibri"/>
                          <a:cs typeface="Times New Roman"/>
                        </a:rPr>
                        <a:t>6</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r>
                        <a:rPr lang="ru-RU" sz="1600">
                          <a:latin typeface="Times New Roman"/>
                          <a:ea typeface="Calibri"/>
                          <a:cs typeface="Times New Roman"/>
                        </a:rPr>
                        <a:t>Оценка</a:t>
                      </a:r>
                      <a:endParaRPr lang="ru-RU" sz="1600">
                        <a:latin typeface="Calibri"/>
                        <a:ea typeface="Calibri"/>
                        <a:cs typeface="Times New Roman"/>
                      </a:endParaRPr>
                    </a:p>
                  </a:txBody>
                  <a:tcPr marL="68580" marR="68580" marT="0" marB="0"/>
                </a:tc>
                <a:tc>
                  <a:txBody>
                    <a:bodyPr/>
                    <a:lstStyle/>
                    <a:p>
                      <a:pPr indent="269875" algn="ctr">
                        <a:lnSpc>
                          <a:spcPct val="115000"/>
                        </a:lnSpc>
                        <a:spcAft>
                          <a:spcPts val="0"/>
                        </a:spcAft>
                      </a:pPr>
                      <a:endParaRPr lang="ru-RU" sz="160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c>
                  <a:txBody>
                    <a:bodyPr/>
                    <a:lstStyle/>
                    <a:p>
                      <a:pPr indent="269875" algn="ctr">
                        <a:lnSpc>
                          <a:spcPct val="115000"/>
                        </a:lnSpc>
                        <a:spcAft>
                          <a:spcPts val="0"/>
                        </a:spcAft>
                      </a:pPr>
                      <a:endParaRPr lang="ru-RU" sz="1600" dirty="0">
                        <a:latin typeface="Times New Roman"/>
                        <a:ea typeface="Calibri"/>
                        <a:cs typeface="Times New Roman"/>
                      </a:endParaRPr>
                    </a:p>
                  </a:txBody>
                  <a:tcPr marL="68580" marR="68580" marT="0" marB="0"/>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Уровни усвоения по В.П. Симонову</a:t>
            </a:r>
            <a:endParaRPr lang="ru-RU" dirty="0"/>
          </a:p>
        </p:txBody>
      </p:sp>
      <p:pic>
        <p:nvPicPr>
          <p:cNvPr id="4" name="Содержимое 3"/>
          <p:cNvPicPr>
            <a:picLocks noGrp="1"/>
          </p:cNvPicPr>
          <p:nvPr>
            <p:ph idx="1"/>
          </p:nvPr>
        </p:nvPicPr>
        <p:blipFill>
          <a:blip r:embed="rId2" cstate="print"/>
          <a:srcRect/>
          <a:stretch>
            <a:fillRect/>
          </a:stretch>
        </p:blipFill>
        <p:spPr bwMode="auto">
          <a:xfrm>
            <a:off x="1475656" y="2276872"/>
            <a:ext cx="5904656" cy="3816424"/>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Уровни усвоения содержания</a:t>
            </a:r>
            <a:endParaRPr lang="ru-RU" dirty="0"/>
          </a:p>
        </p:txBody>
      </p:sp>
      <p:graphicFrame>
        <p:nvGraphicFramePr>
          <p:cNvPr id="4" name="Содержимое 3"/>
          <p:cNvGraphicFramePr>
            <a:graphicFrameLocks noGrp="1"/>
          </p:cNvGraphicFramePr>
          <p:nvPr>
            <p:ph idx="1"/>
          </p:nvPr>
        </p:nvGraphicFramePr>
        <p:xfrm>
          <a:off x="457200" y="1600200"/>
          <a:ext cx="8229600" cy="5047488"/>
        </p:xfrm>
        <a:graphic>
          <a:graphicData uri="http://schemas.openxmlformats.org/drawingml/2006/table">
            <a:tbl>
              <a:tblPr firstRow="1" bandRow="1">
                <a:tableStyleId>{5C22544A-7EE6-4342-B048-85BDC9FD1C3A}</a:tableStyleId>
              </a:tblPr>
              <a:tblGrid>
                <a:gridCol w="2890664"/>
                <a:gridCol w="5338936"/>
              </a:tblGrid>
              <a:tr h="370840">
                <a:tc>
                  <a:txBody>
                    <a:bodyPr/>
                    <a:lstStyle/>
                    <a:p>
                      <a:pPr>
                        <a:lnSpc>
                          <a:spcPct val="115000"/>
                        </a:lnSpc>
                        <a:spcAft>
                          <a:spcPts val="0"/>
                        </a:spcAft>
                      </a:pPr>
                      <a:r>
                        <a:rPr lang="ru-RU" sz="1600" dirty="0">
                          <a:latin typeface="Calibri"/>
                          <a:ea typeface="Calibri"/>
                          <a:cs typeface="Times New Roman"/>
                        </a:rPr>
                        <a:t>Уровни усвоения содержания</a:t>
                      </a:r>
                    </a:p>
                  </a:txBody>
                  <a:tcPr marL="68580" marR="68580" marT="0" marB="0"/>
                </a:tc>
                <a:tc>
                  <a:txBody>
                    <a:bodyPr/>
                    <a:lstStyle/>
                    <a:p>
                      <a:pPr>
                        <a:lnSpc>
                          <a:spcPct val="115000"/>
                        </a:lnSpc>
                        <a:spcAft>
                          <a:spcPts val="0"/>
                        </a:spcAft>
                      </a:pPr>
                      <a:r>
                        <a:rPr lang="ru-RU" sz="1600">
                          <a:latin typeface="Calibri"/>
                          <a:ea typeface="Calibri"/>
                          <a:cs typeface="Times New Roman"/>
                        </a:rPr>
                        <a:t>Показатель степени обученности по результатам учебной деятельности</a:t>
                      </a:r>
                    </a:p>
                  </a:txBody>
                  <a:tcPr marL="68580" marR="68580" marT="0" marB="0"/>
                </a:tc>
              </a:tr>
              <a:tr h="370840">
                <a:tc>
                  <a:txBody>
                    <a:bodyPr/>
                    <a:lstStyle/>
                    <a:p>
                      <a:pPr>
                        <a:lnSpc>
                          <a:spcPct val="115000"/>
                        </a:lnSpc>
                        <a:spcAft>
                          <a:spcPts val="0"/>
                        </a:spcAft>
                      </a:pPr>
                      <a:r>
                        <a:rPr lang="ru-RU" sz="1600">
                          <a:latin typeface="Calibri"/>
                          <a:ea typeface="Calibri"/>
                          <a:cs typeface="Times New Roman"/>
                        </a:rPr>
                        <a:t>1. Различение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выделить данный объект или процесс и дает односложные ответы.</a:t>
                      </a:r>
                    </a:p>
                  </a:txBody>
                  <a:tcPr marL="68580" marR="68580" marT="0" marB="0"/>
                </a:tc>
              </a:tr>
              <a:tr h="370840">
                <a:tc>
                  <a:txBody>
                    <a:bodyPr/>
                    <a:lstStyle/>
                    <a:p>
                      <a:pPr>
                        <a:lnSpc>
                          <a:spcPct val="115000"/>
                        </a:lnSpc>
                        <a:spcAft>
                          <a:spcPts val="0"/>
                        </a:spcAft>
                      </a:pPr>
                      <a:r>
                        <a:rPr lang="ru-RU" sz="1600">
                          <a:latin typeface="Calibri"/>
                          <a:ea typeface="Calibri"/>
                          <a:cs typeface="Times New Roman"/>
                        </a:rPr>
                        <a:t>2. Запоминание</a:t>
                      </a:r>
                    </a:p>
                  </a:txBody>
                  <a:tcPr marL="68580" marR="68580" marT="0" marB="0"/>
                </a:tc>
                <a:tc>
                  <a:txBody>
                    <a:bodyPr/>
                    <a:lstStyle/>
                    <a:p>
                      <a:pPr>
                        <a:lnSpc>
                          <a:spcPct val="115000"/>
                        </a:lnSpc>
                        <a:spcAft>
                          <a:spcPts val="0"/>
                        </a:spcAft>
                      </a:pPr>
                      <a:r>
                        <a:rPr lang="ru-RU" sz="1600">
                          <a:latin typeface="Calibri"/>
                          <a:ea typeface="Calibri"/>
                          <a:cs typeface="Times New Roman"/>
                        </a:rPr>
                        <a:t>Способен пересказать текст, воспроизвести формулировку закона (что еще не может служить док-вом его понимания). Повторяет рассказ преподавателя.</a:t>
                      </a:r>
                    </a:p>
                  </a:txBody>
                  <a:tcPr marL="68580" marR="68580" marT="0" marB="0"/>
                </a:tc>
              </a:tr>
              <a:tr h="370840">
                <a:tc>
                  <a:txBody>
                    <a:bodyPr/>
                    <a:lstStyle/>
                    <a:p>
                      <a:pPr>
                        <a:lnSpc>
                          <a:spcPct val="115000"/>
                        </a:lnSpc>
                        <a:spcAft>
                          <a:spcPts val="0"/>
                        </a:spcAft>
                      </a:pPr>
                      <a:r>
                        <a:rPr lang="ru-RU" sz="1600" dirty="0">
                          <a:latin typeface="Calibri"/>
                          <a:ea typeface="Calibri"/>
                          <a:cs typeface="Times New Roman"/>
                        </a:rPr>
                        <a:t>3. Понимание</a:t>
                      </a:r>
                    </a:p>
                  </a:txBody>
                  <a:tcPr marL="68580" marR="68580" marT="0" marB="0"/>
                </a:tc>
                <a:tc>
                  <a:txBody>
                    <a:bodyPr/>
                    <a:lstStyle/>
                    <a:p>
                      <a:pPr>
                        <a:lnSpc>
                          <a:spcPct val="115000"/>
                        </a:lnSpc>
                        <a:spcAft>
                          <a:spcPts val="0"/>
                        </a:spcAft>
                      </a:pPr>
                      <a:r>
                        <a:rPr lang="ru-RU" sz="1600">
                          <a:latin typeface="Calibri"/>
                          <a:ea typeface="Calibri"/>
                          <a:cs typeface="Times New Roman"/>
                        </a:rPr>
                        <a:t>Умеет выделить причинно-следственные связи, объяснить суть явления, объяснить почему имеется тот или иной факт или процесс, рассказать своими словами. Критерий понимания- внешняя речь.</a:t>
                      </a:r>
                    </a:p>
                  </a:txBody>
                  <a:tcPr marL="68580" marR="68580" marT="0" marB="0"/>
                </a:tc>
              </a:tr>
              <a:tr h="370840">
                <a:tc>
                  <a:txBody>
                    <a:bodyPr/>
                    <a:lstStyle/>
                    <a:p>
                      <a:pPr>
                        <a:lnSpc>
                          <a:spcPct val="115000"/>
                        </a:lnSpc>
                        <a:spcAft>
                          <a:spcPts val="0"/>
                        </a:spcAft>
                      </a:pPr>
                      <a:r>
                        <a:rPr lang="ru-RU" sz="1600">
                          <a:latin typeface="Calibri"/>
                          <a:ea typeface="Calibri"/>
                          <a:cs typeface="Times New Roman"/>
                        </a:rPr>
                        <a:t>4. Применение</a:t>
                      </a:r>
                    </a:p>
                  </a:txBody>
                  <a:tcPr marL="68580" marR="68580" marT="0" marB="0"/>
                </a:tc>
                <a:tc>
                  <a:txBody>
                    <a:bodyPr/>
                    <a:lstStyle/>
                    <a:p>
                      <a:pPr>
                        <a:lnSpc>
                          <a:spcPct val="115000"/>
                        </a:lnSpc>
                        <a:spcAft>
                          <a:spcPts val="0"/>
                        </a:spcAft>
                      </a:pPr>
                      <a:r>
                        <a:rPr lang="ru-RU" sz="1600">
                          <a:latin typeface="Calibri"/>
                          <a:ea typeface="Calibri"/>
                          <a:cs typeface="Times New Roman"/>
                        </a:rPr>
                        <a:t>Решить задачу,  аналогичную решенной ранее,</a:t>
                      </a:r>
                    </a:p>
                    <a:p>
                      <a:pPr>
                        <a:lnSpc>
                          <a:spcPct val="115000"/>
                        </a:lnSpc>
                        <a:spcAft>
                          <a:spcPts val="0"/>
                        </a:spcAft>
                      </a:pPr>
                      <a:r>
                        <a:rPr lang="ru-RU" sz="1600">
                          <a:latin typeface="Calibri"/>
                          <a:ea typeface="Calibri"/>
                          <a:cs typeface="Times New Roman"/>
                        </a:rPr>
                        <a:t>Выполнить действие по образцу,  выходит на уровень умений и навыков</a:t>
                      </a:r>
                    </a:p>
                  </a:txBody>
                  <a:tcPr marL="68580" marR="68580" marT="0" marB="0"/>
                </a:tc>
              </a:tr>
              <a:tr h="370840">
                <a:tc>
                  <a:txBody>
                    <a:bodyPr/>
                    <a:lstStyle/>
                    <a:p>
                      <a:pPr>
                        <a:lnSpc>
                          <a:spcPct val="115000"/>
                        </a:lnSpc>
                        <a:spcAft>
                          <a:spcPts val="0"/>
                        </a:spcAft>
                      </a:pPr>
                      <a:r>
                        <a:rPr lang="ru-RU" sz="1600">
                          <a:latin typeface="Calibri"/>
                          <a:ea typeface="Calibri"/>
                          <a:cs typeface="Times New Roman"/>
                        </a:rPr>
                        <a:t>5. Перенос знаний и умений в новую ситуацию</a:t>
                      </a:r>
                    </a:p>
                  </a:txBody>
                  <a:tcPr marL="68580" marR="68580" marT="0" marB="0"/>
                </a:tc>
                <a:tc>
                  <a:txBody>
                    <a:bodyPr/>
                    <a:lstStyle/>
                    <a:p>
                      <a:pPr>
                        <a:lnSpc>
                          <a:spcPct val="115000"/>
                        </a:lnSpc>
                        <a:spcAft>
                          <a:spcPts val="0"/>
                        </a:spcAft>
                      </a:pPr>
                      <a:r>
                        <a:rPr lang="ru-RU" sz="1600" dirty="0">
                          <a:latin typeface="Calibri"/>
                          <a:ea typeface="Calibri"/>
                          <a:cs typeface="Times New Roman"/>
                        </a:rPr>
                        <a:t>Применяет теорию в новой, незнакомой, неизвестной ситуации, конструирует собственные новые способы деятельности, повторяет усвоенные способы получения нового знаний в собственной деятельности </a:t>
                      </a:r>
                    </a:p>
                  </a:txBody>
                  <a:tcPr marL="68580" marR="68580" marT="0" marB="0"/>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Результаты познавательной деятельности учащихся  по ФГОС</a:t>
            </a:r>
            <a:endParaRPr lang="ru-RU" dirty="0"/>
          </a:p>
        </p:txBody>
      </p:sp>
      <p:sp>
        <p:nvSpPr>
          <p:cNvPr id="3" name="Содержимое 2"/>
          <p:cNvSpPr>
            <a:spLocks noGrp="1"/>
          </p:cNvSpPr>
          <p:nvPr>
            <p:ph idx="1"/>
          </p:nvPr>
        </p:nvSpPr>
        <p:spPr/>
        <p:txBody>
          <a:bodyPr/>
          <a:lstStyle/>
          <a:p>
            <a:pPr lvl="0"/>
            <a:r>
              <a:rPr lang="ru-RU" dirty="0" smtClean="0"/>
              <a:t>усвоение знаний;</a:t>
            </a:r>
          </a:p>
          <a:p>
            <a:pPr lvl="0"/>
            <a:r>
              <a:rPr lang="ru-RU" dirty="0" smtClean="0"/>
              <a:t>усвоение способа деятельности;</a:t>
            </a:r>
          </a:p>
          <a:p>
            <a:pPr lvl="0"/>
            <a:r>
              <a:rPr lang="ru-RU" b="1" u="sng" dirty="0" smtClean="0"/>
              <a:t>усвоение способа получения знаний</a:t>
            </a:r>
            <a:r>
              <a:rPr lang="ru-RU" dirty="0" smtClean="0"/>
              <a:t>;</a:t>
            </a:r>
          </a:p>
          <a:p>
            <a:pPr lvl="0"/>
            <a:r>
              <a:rPr lang="ru-RU" dirty="0" smtClean="0"/>
              <a:t>получение нового знания в самостоятельной деятельности применения усвоенного способа получения знаний.</a:t>
            </a:r>
          </a:p>
          <a:p>
            <a:endParaRPr lang="ru-RU"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a:t>
            </a:r>
            <a:r>
              <a:rPr lang="ru-RU" dirty="0" err="1" smtClean="0"/>
              <a:t>пед</a:t>
            </a:r>
            <a:r>
              <a:rPr lang="ru-RU" dirty="0" smtClean="0"/>
              <a:t>. </a:t>
            </a:r>
            <a:r>
              <a:rPr lang="ru-RU" dirty="0" err="1" smtClean="0"/>
              <a:t>Экспер</a:t>
            </a:r>
            <a:r>
              <a:rPr lang="ru-RU" dirty="0" smtClean="0"/>
              <a:t>.</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48680"/>
            <a:ext cx="8229600" cy="778098"/>
          </a:xfrm>
        </p:spPr>
        <p:txBody>
          <a:bodyPr>
            <a:noAutofit/>
          </a:bodyPr>
          <a:lstStyle/>
          <a:p>
            <a:r>
              <a:rPr lang="ru-RU" sz="4000" dirty="0" smtClean="0"/>
              <a:t>Мотивы совершенствования системы ВО и аспирантуры </a:t>
            </a:r>
            <a:br>
              <a:rPr lang="ru-RU" sz="4000" dirty="0" smtClean="0"/>
            </a:br>
            <a:endParaRPr lang="ru-RU" sz="4000" dirty="0"/>
          </a:p>
        </p:txBody>
      </p:sp>
      <p:sp>
        <p:nvSpPr>
          <p:cNvPr id="3" name="Содержимое 2"/>
          <p:cNvSpPr>
            <a:spLocks noGrp="1"/>
          </p:cNvSpPr>
          <p:nvPr>
            <p:ph idx="1"/>
          </p:nvPr>
        </p:nvSpPr>
        <p:spPr/>
        <p:txBody>
          <a:bodyPr>
            <a:normAutofit fontScale="92500" lnSpcReduction="10000"/>
          </a:bodyPr>
          <a:lstStyle/>
          <a:p>
            <a:r>
              <a:rPr lang="ru-RU" dirty="0" smtClean="0"/>
              <a:t> в современных условиях стране требуются такие специалисты, которые не только не "выпускаются" на сегодняшний день, но для обучения которых наша образовательная система еще не создала научно-методическую базу;  (надо создать)</a:t>
            </a:r>
          </a:p>
          <a:p>
            <a:r>
              <a:rPr lang="ru-RU" dirty="0" smtClean="0"/>
              <a:t>чрезмерное увлечение профессиональной подготовкой шло в ущерб общему духовному и культурному развитию личности;(не только научная подготовка)</a:t>
            </a:r>
          </a:p>
          <a:p>
            <a:endParaRPr lang="ru-RU"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0" y="214284"/>
            <a:ext cx="9144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самом общем виде усвоение определяется как процесс приема, смысловой переработки, сохранения полученных знаний и применения их в новых ситуациях решения практических и теоретических задач, т.е. использования этих знаний в форме умения на основе этих знаний решать новые задачи</a:t>
            </a:r>
            <a:r>
              <a:rPr kumimoji="0" lang="ru-RU"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ourier New" pitchFamily="49" charset="0"/>
                <a:ea typeface="Calibri" pitchFamily="34" charset="0"/>
                <a:cs typeface="Courier New" pitchFamily="49" charset="0"/>
              </a:rPr>
              <a:t>Зимняя И.А. Педагогическая психология. - Ростов-на-Дону:Феникс,1997.-480с</a:t>
            </a:r>
            <a:r>
              <a:rPr kumimoji="0" lang="ru-RU" sz="1200" b="0" i="0" u="none" strike="noStrike" cap="none" normalizeH="0" baseline="0" dirty="0" smtClean="0">
                <a:ln>
                  <a:noFill/>
                </a:ln>
                <a:solidFill>
                  <a:schemeClr val="tx1"/>
                </a:solidFill>
                <a:effectLst/>
                <a:latin typeface="Arial" pitchFamily="34" charset="0"/>
                <a:cs typeface="Arial" pitchFamily="34" charset="0"/>
              </a:rPr>
              <a:t> </a:t>
            </a:r>
          </a:p>
          <a:p>
            <a:pPr lvl="0" eaLnBrk="0" fontAlgn="base" hangingPunct="0">
              <a:spcBef>
                <a:spcPct val="0"/>
              </a:spcBef>
              <a:spcAft>
                <a:spcPct val="0"/>
              </a:spcAft>
            </a:pPr>
            <a:r>
              <a:rPr lang="ru-RU" sz="2400" dirty="0" smtClean="0"/>
              <a:t>Основная задача обучения состоит не столько в заучивании огромной массы информации, сколько в том, чтобы научить этой информацией пользоваться. Обилие базовых знаний без их использования – просто груз. Важнее научить учиться и использовать знания. Можно владеть лишь топором и рубанком и быть виртуозным плотником, а можно иметь целый амбар инструментов, с которыми не умеешь обращаться, и быть никем</a:t>
            </a:r>
          </a:p>
          <a:p>
            <a:pPr lvl="0" eaLnBrk="0" fontAlgn="base" hangingPunct="0">
              <a:spcBef>
                <a:spcPct val="0"/>
              </a:spcBef>
              <a:spcAft>
                <a:spcPct val="0"/>
              </a:spcAft>
            </a:pPr>
            <a:r>
              <a:rPr kumimoji="0" lang="ru-RU" sz="2400" b="0" i="0" u="none" strike="noStrike" cap="none" normalizeH="0" baseline="0" dirty="0" smtClean="0">
                <a:ln>
                  <a:noFill/>
                </a:ln>
                <a:solidFill>
                  <a:schemeClr val="tx1"/>
                </a:solidFill>
                <a:effectLst/>
                <a:latin typeface="Arial" pitchFamily="34" charset="0"/>
                <a:cs typeface="Arial" pitchFamily="34" charset="0"/>
              </a:rPr>
              <a:t>Беляева Е.</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p:cNvSpPr>
            <a:spLocks noChangeArrowheads="1"/>
          </p:cNvSpPr>
          <p:nvPr/>
        </p:nvSpPr>
        <p:spPr bwMode="auto">
          <a:xfrm>
            <a:off x="0" y="-49156"/>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Чтобы обучение было эффективным нужно один раз услышать, трижды прочитать и семь раз рассказать другому. Примерно на пятом-шестом разе объяснения наступает просветление и понимание того, о чём говоришь. </a:t>
            </a:r>
            <a:b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Почему именно этот вариант эффективен - не могу объяснить. Но по собственному опыту знаю, что это так.</a:t>
            </a:r>
            <a:endParaRPr kumimoji="0" lang="ru-RU"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Соотношения знаний и творчества в обучении может быть следующим: сначала обучение, потом творчество. Не имея каких-либо базовых знаний, умений и навыков невозможно создавать. Потому что нет инструментов для творчества.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Пример. Танцевать какой-то танец можно лишь тогда, когда выучил базовый шаг до автоматизма. Тогда появляется возможность тратить драгоценное время на обдумывание самого танца и танцевать, а не делать шаги. Не зная основ, танца не будет совсем</a:t>
            </a:r>
          </a:p>
          <a:p>
            <a:pPr marL="0" marR="0" lvl="0" indent="0" algn="l" defTabSz="914400" rtl="0" eaLnBrk="0" fontAlgn="base" latinLnBrk="0" hangingPunct="0">
              <a:lnSpc>
                <a:spcPct val="100000"/>
              </a:lnSpc>
              <a:spcBef>
                <a:spcPct val="0"/>
              </a:spcBef>
              <a:spcAft>
                <a:spcPct val="0"/>
              </a:spcAft>
              <a:buClrTx/>
              <a:buSzTx/>
              <a:buFontTx/>
              <a:buNone/>
              <a:tabLst/>
            </a:pPr>
            <a:r>
              <a:rPr lang="ru-RU" sz="2400" dirty="0" smtClean="0">
                <a:latin typeface="Arial" pitchFamily="34" charset="0"/>
                <a:cs typeface="Arial" pitchFamily="34" charset="0"/>
              </a:rPr>
              <a:t>Беляева Е.</a:t>
            </a:r>
            <a:r>
              <a:rPr kumimoji="0" lang="ru-RU"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Процесс обучения</a:t>
            </a:r>
            <a:endParaRPr lang="ru-RU" dirty="0"/>
          </a:p>
        </p:txBody>
      </p:sp>
      <p:sp>
        <p:nvSpPr>
          <p:cNvPr id="3" name="Содержимое 2"/>
          <p:cNvSpPr>
            <a:spLocks noGrp="1"/>
          </p:cNvSpPr>
          <p:nvPr>
            <p:ph idx="1"/>
          </p:nvPr>
        </p:nvSpPr>
        <p:spPr/>
        <p:txBody>
          <a:bodyPr/>
          <a:lstStyle/>
          <a:p>
            <a:endParaRPr lang="ru-RU" dirty="0"/>
          </a:p>
        </p:txBody>
      </p:sp>
      <p:sp>
        <p:nvSpPr>
          <p:cNvPr id="5" name="Овал 4"/>
          <p:cNvSpPr/>
          <p:nvPr/>
        </p:nvSpPr>
        <p:spPr>
          <a:xfrm>
            <a:off x="539552" y="2780928"/>
            <a:ext cx="3456384" cy="20882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Содержание обучения</a:t>
            </a:r>
            <a:endParaRPr lang="ru-RU" sz="3200" dirty="0"/>
          </a:p>
        </p:txBody>
      </p:sp>
      <p:sp>
        <p:nvSpPr>
          <p:cNvPr id="6" name="Овал 5"/>
          <p:cNvSpPr/>
          <p:nvPr/>
        </p:nvSpPr>
        <p:spPr>
          <a:xfrm>
            <a:off x="5580112" y="2060848"/>
            <a:ext cx="3024336"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Учащийся</a:t>
            </a:r>
            <a:endParaRPr lang="ru-RU" sz="2800" dirty="0"/>
          </a:p>
        </p:txBody>
      </p:sp>
      <p:sp>
        <p:nvSpPr>
          <p:cNvPr id="7" name="Овал 6"/>
          <p:cNvSpPr/>
          <p:nvPr/>
        </p:nvSpPr>
        <p:spPr>
          <a:xfrm>
            <a:off x="5220072" y="4509120"/>
            <a:ext cx="3456384"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ПРЕПОДАВАТЕЛЬ</a:t>
            </a:r>
            <a:endParaRPr lang="ru-RU" sz="2400" dirty="0"/>
          </a:p>
        </p:txBody>
      </p:sp>
      <p:sp>
        <p:nvSpPr>
          <p:cNvPr id="8" name="Стрелка вправо 7"/>
          <p:cNvSpPr/>
          <p:nvPr/>
        </p:nvSpPr>
        <p:spPr>
          <a:xfrm rot="20572844">
            <a:off x="3419872" y="2780928"/>
            <a:ext cx="2304256" cy="10801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Учение</a:t>
            </a:r>
            <a:endParaRPr lang="ru-RU" dirty="0"/>
          </a:p>
        </p:txBody>
      </p:sp>
      <p:cxnSp>
        <p:nvCxnSpPr>
          <p:cNvPr id="10" name="Прямая со стрелкой 9"/>
          <p:cNvCxnSpPr>
            <a:stCxn id="7" idx="0"/>
            <a:endCxn id="6" idx="4"/>
          </p:cNvCxnSpPr>
          <p:nvPr/>
        </p:nvCxnSpPr>
        <p:spPr>
          <a:xfrm flipV="1">
            <a:off x="6948264" y="3861048"/>
            <a:ext cx="144016" cy="648072"/>
          </a:xfrm>
          <a:prstGeom prst="straightConnector1">
            <a:avLst/>
          </a:prstGeom>
          <a:ln w="7302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7" idx="2"/>
          </p:cNvCxnSpPr>
          <p:nvPr/>
        </p:nvCxnSpPr>
        <p:spPr>
          <a:xfrm flipH="1" flipV="1">
            <a:off x="3635896" y="4437112"/>
            <a:ext cx="1584176" cy="828092"/>
          </a:xfrm>
          <a:prstGeom prst="straightConnector1">
            <a:avLst/>
          </a:prstGeom>
          <a:ln w="66675">
            <a:tailEnd type="arrow"/>
          </a:ln>
        </p:spPr>
        <p:style>
          <a:lnRef idx="1">
            <a:schemeClr val="accent1"/>
          </a:lnRef>
          <a:fillRef idx="0">
            <a:schemeClr val="accent1"/>
          </a:fillRef>
          <a:effectRef idx="0">
            <a:schemeClr val="accent1"/>
          </a:effectRef>
          <a:fontRef idx="minor">
            <a:schemeClr val="tx1"/>
          </a:fontRef>
        </p:style>
      </p:cxnSp>
      <p:sp>
        <p:nvSpPr>
          <p:cNvPr id="13" name="Стрелка вверх 12"/>
          <p:cNvSpPr/>
          <p:nvPr/>
        </p:nvSpPr>
        <p:spPr>
          <a:xfrm rot="19693348">
            <a:off x="5179945" y="3196040"/>
            <a:ext cx="688621" cy="168444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4" name="Арка 13"/>
          <p:cNvSpPr/>
          <p:nvPr/>
        </p:nvSpPr>
        <p:spPr>
          <a:xfrm rot="20192220">
            <a:off x="3698772" y="3884534"/>
            <a:ext cx="3672408" cy="1440160"/>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solidFill>
                  <a:schemeClr val="tx1"/>
                </a:solidFill>
              </a:rPr>
              <a:t>Преподавание</a:t>
            </a:r>
            <a:r>
              <a:rPr lang="ru-RU" dirty="0" smtClean="0">
                <a:solidFill>
                  <a:schemeClr val="tx1"/>
                </a:solidFill>
              </a:rPr>
              <a:t> </a:t>
            </a:r>
            <a:endParaRPr lang="ru-RU"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Definitions of learning</a:t>
            </a:r>
            <a:endParaRPr lang="ru-RU" dirty="0"/>
          </a:p>
        </p:txBody>
      </p:sp>
      <p:sp>
        <p:nvSpPr>
          <p:cNvPr id="3" name="Содержимое 2"/>
          <p:cNvSpPr>
            <a:spLocks noGrp="1"/>
          </p:cNvSpPr>
          <p:nvPr>
            <p:ph idx="1"/>
          </p:nvPr>
        </p:nvSpPr>
        <p:spPr>
          <a:xfrm>
            <a:off x="179512" y="1124744"/>
            <a:ext cx="8507288" cy="5733256"/>
          </a:xfrm>
        </p:spPr>
        <p:txBody>
          <a:bodyPr>
            <a:normAutofit fontScale="32500" lnSpcReduction="20000"/>
          </a:bodyPr>
          <a:lstStyle/>
          <a:p>
            <a:r>
              <a:rPr lang="en-US" b="1" dirty="0" smtClean="0"/>
              <a:t>. </a:t>
            </a:r>
            <a:endParaRPr lang="ru-RU" dirty="0" smtClean="0"/>
          </a:p>
          <a:p>
            <a:r>
              <a:rPr lang="en-US" sz="4900" dirty="0" smtClean="0"/>
              <a:t>1. </a:t>
            </a:r>
            <a:r>
              <a:rPr lang="en-US" sz="4900" b="1" i="1" dirty="0" smtClean="0"/>
              <a:t>Learning is </a:t>
            </a:r>
            <a:r>
              <a:rPr lang="en-US" sz="4900" dirty="0" smtClean="0"/>
              <a:t>acquiring new knowledge and skills. </a:t>
            </a:r>
            <a:endParaRPr lang="ru-RU" sz="4900" dirty="0" smtClean="0"/>
          </a:p>
          <a:p>
            <a:r>
              <a:rPr lang="en-US" sz="4900" dirty="0" smtClean="0"/>
              <a:t>2. </a:t>
            </a:r>
            <a:r>
              <a:rPr lang="en-US" sz="4900" b="1" i="1" dirty="0" smtClean="0"/>
              <a:t>Learning is </a:t>
            </a:r>
            <a:r>
              <a:rPr lang="en-US" sz="4900" dirty="0" smtClean="0"/>
              <a:t>acquiring new information or understanding. </a:t>
            </a:r>
            <a:endParaRPr lang="ru-RU" sz="4900" dirty="0" smtClean="0"/>
          </a:p>
          <a:p>
            <a:r>
              <a:rPr lang="en-US" sz="4900" dirty="0" smtClean="0"/>
              <a:t>3. </a:t>
            </a:r>
            <a:r>
              <a:rPr lang="en-US" sz="4900" b="1" i="1" dirty="0" smtClean="0"/>
              <a:t>Learning is </a:t>
            </a:r>
            <a:r>
              <a:rPr lang="en-US" sz="4900" dirty="0" smtClean="0"/>
              <a:t>a change in behavior that occurs as a result of instruction or experience. </a:t>
            </a:r>
            <a:endParaRPr lang="ru-RU" sz="4900" dirty="0" smtClean="0"/>
          </a:p>
          <a:p>
            <a:r>
              <a:rPr lang="en-US" sz="4900" dirty="0" smtClean="0"/>
              <a:t>4. </a:t>
            </a:r>
            <a:r>
              <a:rPr lang="en-US" sz="4900" b="1" i="1" dirty="0" smtClean="0"/>
              <a:t>Learning is </a:t>
            </a:r>
            <a:r>
              <a:rPr lang="en-US" sz="4900" dirty="0" smtClean="0"/>
              <a:t>being able to use new knowledge or skills to solve problems or create products. </a:t>
            </a:r>
            <a:endParaRPr lang="ru-RU" sz="4900" dirty="0" smtClean="0"/>
          </a:p>
          <a:p>
            <a:r>
              <a:rPr lang="en-US" sz="4900" dirty="0" smtClean="0"/>
              <a:t>5. </a:t>
            </a:r>
            <a:r>
              <a:rPr lang="en-US" sz="4900" b="1" i="1" dirty="0" smtClean="0"/>
              <a:t>Learning is </a:t>
            </a:r>
            <a:r>
              <a:rPr lang="en-US" sz="4900" dirty="0" smtClean="0"/>
              <a:t>being able to use new knowledge or skills to earn rewards and avoid punishment. </a:t>
            </a:r>
            <a:endParaRPr lang="ru-RU" sz="4900" dirty="0" smtClean="0"/>
          </a:p>
          <a:p>
            <a:r>
              <a:rPr lang="en-US" sz="4900" dirty="0" smtClean="0"/>
              <a:t>6. </a:t>
            </a:r>
            <a:r>
              <a:rPr lang="en-US" sz="4900" b="1" i="1" dirty="0" smtClean="0"/>
              <a:t>Learning is </a:t>
            </a:r>
            <a:r>
              <a:rPr lang="en-US" sz="4900" dirty="0" smtClean="0"/>
              <a:t>linking new knowledge to old knowledge to construct meaning. </a:t>
            </a:r>
            <a:endParaRPr lang="ru-RU" sz="4900" dirty="0" smtClean="0"/>
          </a:p>
          <a:p>
            <a:r>
              <a:rPr lang="en-US" sz="4900" dirty="0" smtClean="0"/>
              <a:t>7. </a:t>
            </a:r>
            <a:r>
              <a:rPr lang="en-US" sz="4900" b="1" i="1" dirty="0" smtClean="0"/>
              <a:t>Learning is </a:t>
            </a:r>
            <a:r>
              <a:rPr lang="en-US" sz="4900" dirty="0" smtClean="0"/>
              <a:t>enhancement in thinking processes that result in improved performance and problem solving. </a:t>
            </a:r>
            <a:endParaRPr lang="ru-RU" sz="4900" dirty="0" smtClean="0"/>
          </a:p>
          <a:p>
            <a:r>
              <a:rPr lang="en-US" sz="4900" dirty="0" smtClean="0"/>
              <a:t>8. </a:t>
            </a:r>
            <a:r>
              <a:rPr lang="en-US" sz="4900" b="1" i="1" dirty="0" smtClean="0"/>
              <a:t>Learning is </a:t>
            </a:r>
            <a:r>
              <a:rPr lang="en-US" sz="4900" dirty="0" smtClean="0"/>
              <a:t>a change in the structure or content of knowledge stored in long term memory. </a:t>
            </a:r>
            <a:endParaRPr lang="ru-RU" sz="4900" dirty="0" smtClean="0"/>
          </a:p>
          <a:p>
            <a:r>
              <a:rPr lang="en-US" sz="4900" dirty="0" smtClean="0"/>
              <a:t>9. </a:t>
            </a:r>
            <a:r>
              <a:rPr lang="en-US" sz="4900" b="1" i="1" dirty="0" smtClean="0"/>
              <a:t>Learning is </a:t>
            </a:r>
            <a:r>
              <a:rPr lang="en-US" sz="4900" dirty="0" smtClean="0"/>
              <a:t>new behaviors or changes in behaviors that are acquired as the result of an individual’s response to stimuli. </a:t>
            </a:r>
            <a:endParaRPr lang="ru-RU" sz="4900" dirty="0" smtClean="0"/>
          </a:p>
          <a:p>
            <a:r>
              <a:rPr lang="en-US" sz="4900" dirty="0" smtClean="0"/>
              <a:t>10. </a:t>
            </a:r>
            <a:r>
              <a:rPr lang="en-US" sz="4900" b="1" i="1" dirty="0" smtClean="0"/>
              <a:t>Learning is </a:t>
            </a:r>
            <a:r>
              <a:rPr lang="en-US" sz="4900" dirty="0" smtClean="0"/>
              <a:t>developing new ways of thinking. </a:t>
            </a:r>
            <a:endParaRPr lang="ru-RU" sz="4900" dirty="0" smtClean="0"/>
          </a:p>
          <a:p>
            <a:r>
              <a:rPr lang="en-US" sz="4900" dirty="0" smtClean="0"/>
              <a:t>11. </a:t>
            </a:r>
            <a:r>
              <a:rPr lang="en-US" sz="4900" b="1" i="1" dirty="0" smtClean="0"/>
              <a:t>Learning is </a:t>
            </a:r>
            <a:r>
              <a:rPr lang="en-US" sz="4900" dirty="0" smtClean="0"/>
              <a:t>expanding consciousness. </a:t>
            </a:r>
            <a:endParaRPr lang="ru-RU" sz="4900" dirty="0" smtClean="0"/>
          </a:p>
          <a:p>
            <a:r>
              <a:rPr lang="en-US" sz="4900" dirty="0" smtClean="0"/>
              <a:t>12. </a:t>
            </a:r>
            <a:r>
              <a:rPr lang="en-US" sz="4900" b="1" i="1" dirty="0" smtClean="0"/>
              <a:t>Learning is </a:t>
            </a:r>
            <a:r>
              <a:rPr lang="en-US" sz="4900" dirty="0" smtClean="0"/>
              <a:t>the acquisition, organization, and storage of new knowledge. </a:t>
            </a:r>
            <a:endParaRPr lang="ru-RU" sz="4900" dirty="0" smtClean="0"/>
          </a:p>
          <a:p>
            <a:r>
              <a:rPr lang="en-US" sz="4900" dirty="0" smtClean="0"/>
              <a:t>13. </a:t>
            </a:r>
            <a:r>
              <a:rPr lang="en-US" sz="4900" b="1" i="1" dirty="0" smtClean="0"/>
              <a:t>Learning is </a:t>
            </a:r>
            <a:r>
              <a:rPr lang="en-US" sz="4900" dirty="0" smtClean="0"/>
              <a:t>a relatively permanent change in one’s skills, knowledge and/or attitude. </a:t>
            </a:r>
            <a:endParaRPr lang="ru-RU" sz="4900" dirty="0" smtClean="0"/>
          </a:p>
          <a:p>
            <a:r>
              <a:rPr lang="en-US" sz="4900" dirty="0" smtClean="0"/>
              <a:t>14. </a:t>
            </a:r>
            <a:r>
              <a:rPr lang="en-US" sz="4900" b="1" i="1" dirty="0" smtClean="0"/>
              <a:t>Learning is </a:t>
            </a:r>
            <a:r>
              <a:rPr lang="en-US" sz="4900" dirty="0" smtClean="0"/>
              <a:t>improving one’s ability to solve problems in ways that nurture the s </a:t>
            </a:r>
            <a:r>
              <a:rPr lang="en-US" sz="4900" b="1" i="1" dirty="0" smtClean="0"/>
              <a:t>Learning is </a:t>
            </a:r>
            <a:r>
              <a:rPr lang="en-US" sz="4900" dirty="0" smtClean="0"/>
              <a:t>elf, others, and the environment. </a:t>
            </a:r>
            <a:endParaRPr lang="ru-RU" sz="4900" dirty="0" smtClean="0"/>
          </a:p>
          <a:p>
            <a:r>
              <a:rPr lang="en-US" sz="4900" dirty="0" smtClean="0"/>
              <a:t>15. </a:t>
            </a:r>
            <a:r>
              <a:rPr lang="en-US" sz="4900" b="1" i="1" dirty="0" smtClean="0"/>
              <a:t>Learning is </a:t>
            </a:r>
            <a:r>
              <a:rPr lang="en-US" sz="4900" dirty="0" smtClean="0"/>
              <a:t>improving one’s ability to become attuned to and utilize the multiple dimensions of self. </a:t>
            </a:r>
            <a:endParaRPr lang="ru-RU" sz="4900" dirty="0" smtClean="0"/>
          </a:p>
          <a:p>
            <a:r>
              <a:rPr lang="en-US" sz="4900" dirty="0" smtClean="0"/>
              <a:t>16. </a:t>
            </a:r>
            <a:r>
              <a:rPr lang="en-US" sz="4900" b="1" i="1" dirty="0" smtClean="0"/>
              <a:t>Learning is </a:t>
            </a:r>
            <a:r>
              <a:rPr lang="en-US" sz="4900" dirty="0" smtClean="0"/>
              <a:t>being able to use new knowledge and skills. </a:t>
            </a:r>
            <a:endParaRPr lang="ru-RU" sz="4900" dirty="0" smtClean="0"/>
          </a:p>
          <a:p>
            <a:endParaRPr lang="ru-RU" sz="49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2770" name="Picture 2"/>
          <p:cNvPicPr>
            <a:picLocks noGrp="1" noChangeAspect="1" noChangeArrowheads="1"/>
          </p:cNvPicPr>
          <p:nvPr>
            <p:ph idx="1"/>
          </p:nvPr>
        </p:nvPicPr>
        <p:blipFill>
          <a:blip r:embed="rId2" cstate="print"/>
          <a:srcRect/>
          <a:stretch>
            <a:fillRect/>
          </a:stretch>
        </p:blipFill>
        <p:spPr bwMode="auto">
          <a:xfrm>
            <a:off x="0" y="980728"/>
            <a:ext cx="9144000" cy="5616624"/>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Users\user\AppData\Local\Microsoft\Windows\Temporary Internet Files\Content.Word\20170410_112511.jpg"/>
          <p:cNvPicPr>
            <a:picLocks noGrp="1"/>
          </p:cNvPicPr>
          <p:nvPr>
            <p:ph idx="1"/>
          </p:nvPr>
        </p:nvPicPr>
        <p:blipFill>
          <a:blip r:embed="rId2" cstate="print"/>
          <a:srcRect/>
          <a:stretch>
            <a:fillRect/>
          </a:stretch>
        </p:blipFill>
        <p:spPr bwMode="auto">
          <a:xfrm>
            <a:off x="107504" y="476672"/>
            <a:ext cx="8352928" cy="5904656"/>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6626" name="Picture 2"/>
          <p:cNvPicPr>
            <a:picLocks noGrp="1" noChangeAspect="1" noChangeArrowheads="1"/>
          </p:cNvPicPr>
          <p:nvPr>
            <p:ph idx="1"/>
          </p:nvPr>
        </p:nvPicPr>
        <p:blipFill>
          <a:blip r:embed="rId2" cstate="print"/>
          <a:srcRect/>
          <a:stretch>
            <a:fillRect/>
          </a:stretch>
        </p:blipFill>
        <p:spPr bwMode="auto">
          <a:xfrm>
            <a:off x="611560" y="476672"/>
            <a:ext cx="7632848" cy="6120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404664"/>
            <a:ext cx="8229600" cy="5721499"/>
          </a:xfrm>
        </p:spPr>
        <p:txBody>
          <a:bodyPr>
            <a:normAutofit fontScale="47500" lnSpcReduction="20000"/>
          </a:bodyPr>
          <a:lstStyle/>
          <a:p>
            <a:endParaRPr lang="ru-RU" dirty="0" smtClean="0"/>
          </a:p>
          <a:p>
            <a:r>
              <a:rPr lang="ru-RU" dirty="0" smtClean="0"/>
              <a:t>1. Создание ориентировочной основы деятельности</a:t>
            </a:r>
          </a:p>
          <a:p>
            <a:r>
              <a:rPr lang="ru-RU" b="1" i="1" dirty="0" smtClean="0"/>
              <a:t>Оперативная диагностика интеллектуальной и мотивационной готовности учащихся и класса в целом к работе по конкретной теме. Оценка специфики собственной подготовленности. Оценка возможностей данной темы для развития интеллектуальной сферы, мировоззрения, конкретных знаний и умений обучаемых.</a:t>
            </a:r>
            <a:endParaRPr lang="ru-RU" dirty="0" smtClean="0"/>
          </a:p>
          <a:p>
            <a:r>
              <a:rPr lang="ru-RU" dirty="0" smtClean="0"/>
              <a:t>2. Проектирование деятельности</a:t>
            </a:r>
          </a:p>
          <a:p>
            <a:r>
              <a:rPr lang="ru-RU" b="1" i="1" dirty="0" smtClean="0"/>
              <a:t>Формулировка целей в сфере интеллектуального развития учащихся, формирования знаний и умений, мировоззрения, построения самостоятельной деятельности. Построение модели сопряженных деятельностей учителя и учащихся по освоению темы в целом и на конкретном уроке в частности. Определение средств реализации обучающих действий, определение временных рамок и стандартов качества, средств контроля деятельности. Учет индивидуальных особенностей деятельности (динамических, интеллектуальных, коммуникативных, управленческих, эмоциональных). </a:t>
            </a:r>
            <a:endParaRPr lang="ru-RU" dirty="0" smtClean="0"/>
          </a:p>
          <a:p>
            <a:r>
              <a:rPr lang="ru-RU" dirty="0" smtClean="0"/>
              <a:t>3. Исполнение</a:t>
            </a:r>
          </a:p>
          <a:p>
            <a:r>
              <a:rPr lang="ru-RU" b="1" i="1" dirty="0" smtClean="0"/>
              <a:t>Адекватная обстоятельствам реализация* стиля управления, использования коммуникативных средств, эмоциональное и интеллектуальное регулирование познавательной деятельности учащихся и </a:t>
            </a:r>
            <a:r>
              <a:rPr lang="ru-RU" b="1" i="1" dirty="0" err="1" smtClean="0"/>
              <a:t>саморегуляция</a:t>
            </a:r>
            <a:r>
              <a:rPr lang="ru-RU" b="1" i="1" dirty="0" smtClean="0"/>
              <a:t>. Эффективное сопряжение собственного индивидуального стиля деятельности и особенностей деятельности учащихся (* в реальной обстановке класса, в ролевой игре, в виде конспекта действий и операций при моделировании). </a:t>
            </a:r>
            <a:endParaRPr lang="ru-RU" dirty="0" smtClean="0"/>
          </a:p>
          <a:p>
            <a:r>
              <a:rPr lang="ru-RU" dirty="0" smtClean="0"/>
              <a:t>4. Контроль</a:t>
            </a:r>
          </a:p>
          <a:p>
            <a:r>
              <a:rPr lang="ru-RU" b="1" i="1" dirty="0" smtClean="0"/>
              <a:t>Оперативная оценка соответствия содержания и эффективности процесса выбранным стандартам. Совмещение деятельностей по контролю и анализу его результатов с основной деятельностью. Внесение корректив в ориентировочную основу деятельности и в последующую ее реализацию. </a:t>
            </a:r>
            <a:endParaRPr lang="ru-RU" dirty="0" smtClean="0"/>
          </a:p>
          <a:p>
            <a:endParaRPr lang="ru-RU"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Методическая компетентность </a:t>
            </a:r>
            <a:endParaRPr lang="ru-RU" dirty="0"/>
          </a:p>
        </p:txBody>
      </p:sp>
      <p:sp>
        <p:nvSpPr>
          <p:cNvPr id="3" name="Содержимое 2"/>
          <p:cNvSpPr>
            <a:spLocks noGrp="1"/>
          </p:cNvSpPr>
          <p:nvPr>
            <p:ph idx="1"/>
          </p:nvPr>
        </p:nvSpPr>
        <p:spPr/>
        <p:txBody>
          <a:bodyPr>
            <a:normAutofit fontScale="92500" lnSpcReduction="20000"/>
          </a:bodyPr>
          <a:lstStyle/>
          <a:p>
            <a:pPr lvl="0"/>
            <a:r>
              <a:rPr lang="ru-RU" dirty="0" smtClean="0"/>
              <a:t>«</a:t>
            </a:r>
            <a:r>
              <a:rPr lang="ru-RU" i="1" dirty="0" err="1" smtClean="0"/>
              <a:t>general</a:t>
            </a:r>
            <a:r>
              <a:rPr lang="ru-RU" i="1" dirty="0" smtClean="0"/>
              <a:t> </a:t>
            </a:r>
            <a:r>
              <a:rPr lang="ru-RU" i="1" dirty="0" err="1" smtClean="0"/>
              <a:t>pedagogical</a:t>
            </a:r>
            <a:r>
              <a:rPr lang="ru-RU" i="1" dirty="0" smtClean="0"/>
              <a:t> </a:t>
            </a:r>
            <a:r>
              <a:rPr lang="ru-RU" i="1" dirty="0" err="1" smtClean="0"/>
              <a:t>knowledge</a:t>
            </a:r>
            <a:r>
              <a:rPr lang="ru-RU" dirty="0" smtClean="0"/>
              <a:t>», общие педагогические знания, общую педагогическую компетентность (</a:t>
            </a:r>
            <a:r>
              <a:rPr lang="en-US" dirty="0" smtClean="0"/>
              <a:t>GPK</a:t>
            </a:r>
            <a:r>
              <a:rPr lang="ru-RU" dirty="0" smtClean="0"/>
              <a:t>), </a:t>
            </a:r>
          </a:p>
          <a:p>
            <a:pPr lvl="0"/>
            <a:r>
              <a:rPr lang="ru-RU" dirty="0" smtClean="0"/>
              <a:t>«</a:t>
            </a:r>
            <a:r>
              <a:rPr lang="ru-RU" i="1" dirty="0" err="1" smtClean="0"/>
              <a:t>content</a:t>
            </a:r>
            <a:r>
              <a:rPr lang="ru-RU" i="1" dirty="0" smtClean="0"/>
              <a:t> </a:t>
            </a:r>
            <a:r>
              <a:rPr lang="ru-RU" i="1" dirty="0" err="1" smtClean="0"/>
              <a:t>knowledge</a:t>
            </a:r>
            <a:r>
              <a:rPr lang="ru-RU" dirty="0" smtClean="0"/>
              <a:t>», знание научных основ преподаваемого предмета, предметную компетентность (СК), </a:t>
            </a:r>
          </a:p>
          <a:p>
            <a:r>
              <a:rPr lang="ru-RU" dirty="0" smtClean="0"/>
              <a:t>«</a:t>
            </a:r>
            <a:r>
              <a:rPr lang="ru-RU" i="1" dirty="0" err="1" smtClean="0"/>
              <a:t>teachers</a:t>
            </a:r>
            <a:r>
              <a:rPr lang="ru-RU" i="1" dirty="0" smtClean="0"/>
              <a:t>’ </a:t>
            </a:r>
            <a:r>
              <a:rPr lang="ru-RU" i="1" dirty="0" err="1" smtClean="0"/>
              <a:t>pedagogical</a:t>
            </a:r>
            <a:r>
              <a:rPr lang="ru-RU" i="1" dirty="0" smtClean="0"/>
              <a:t> </a:t>
            </a:r>
            <a:r>
              <a:rPr lang="ru-RU" i="1" dirty="0" err="1" smtClean="0"/>
              <a:t>content</a:t>
            </a:r>
            <a:r>
              <a:rPr lang="ru-RU" i="1" dirty="0" smtClean="0"/>
              <a:t> </a:t>
            </a:r>
            <a:r>
              <a:rPr lang="ru-RU" i="1" dirty="0" err="1" smtClean="0"/>
              <a:t>knowledge</a:t>
            </a:r>
            <a:r>
              <a:rPr lang="ru-RU" dirty="0" smtClean="0"/>
              <a:t>» (PCK), в свободном переводе на русский язык, знания о способах преподавания предмета, или методическую компетентность преподавателя </a:t>
            </a:r>
            <a:endParaRPr lang="ru-RU"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endParaRPr lang="ru-RU" dirty="0"/>
          </a:p>
        </p:txBody>
      </p:sp>
      <p:sp>
        <p:nvSpPr>
          <p:cNvPr id="3" name="Содержимое 2"/>
          <p:cNvSpPr>
            <a:spLocks noGrp="1"/>
          </p:cNvSpPr>
          <p:nvPr>
            <p:ph idx="1"/>
          </p:nvPr>
        </p:nvSpPr>
        <p:spPr/>
        <p:txBody>
          <a:bodyPr>
            <a:normAutofit fontScale="70000" lnSpcReduction="20000"/>
          </a:bodyPr>
          <a:lstStyle/>
          <a:p>
            <a:r>
              <a:rPr lang="en-US" i="1" u="sng" dirty="0" smtClean="0"/>
              <a:t>Sadler</a:t>
            </a:r>
            <a:r>
              <a:rPr lang="ru-RU" dirty="0" smtClean="0"/>
              <a:t> </a:t>
            </a:r>
            <a:r>
              <a:rPr lang="en-US" i="1" dirty="0" smtClean="0"/>
              <a:t>P. M</a:t>
            </a:r>
            <a:r>
              <a:rPr lang="ru-RU" i="1" dirty="0" smtClean="0"/>
              <a:t>. </a:t>
            </a:r>
            <a:r>
              <a:rPr lang="en-US" dirty="0" smtClean="0"/>
              <a:t>The Influence of Teachers’ Knowledge on Student Learning in Middle School Physical Science Classrooms // American Educational Research Journal. October 2013.  Vol. 50: No.5. pp.1020-1049</a:t>
            </a:r>
            <a:endParaRPr lang="ru-RU" dirty="0" smtClean="0"/>
          </a:p>
          <a:p>
            <a:pPr lvl="0"/>
            <a:r>
              <a:rPr lang="en-US" i="1" dirty="0" smtClean="0"/>
              <a:t>Kind V.</a:t>
            </a:r>
            <a:r>
              <a:rPr lang="en-US" dirty="0" smtClean="0"/>
              <a:t> Pedagogical content knowledge in science education: perspectives and potential for progress // Studies in Science Education. Volume 45, Issue 2, 2009. P</a:t>
            </a:r>
            <a:r>
              <a:rPr lang="ru-RU" dirty="0" smtClean="0"/>
              <a:t>.</a:t>
            </a:r>
            <a:r>
              <a:rPr lang="en-US" dirty="0" smtClean="0"/>
              <a:t> 169-204</a:t>
            </a:r>
            <a:endParaRPr lang="ru-RU" dirty="0" smtClean="0"/>
          </a:p>
          <a:p>
            <a:r>
              <a:rPr lang="en-US" i="1" dirty="0" err="1" smtClean="0"/>
              <a:t>Loughrana</a:t>
            </a:r>
            <a:r>
              <a:rPr lang="en-US" i="1" dirty="0" smtClean="0"/>
              <a:t> J</a:t>
            </a:r>
            <a:r>
              <a:rPr lang="ru-RU" i="1" dirty="0" smtClean="0"/>
              <a:t>. </a:t>
            </a:r>
            <a:r>
              <a:rPr lang="ru-RU" dirty="0" smtClean="0"/>
              <a:t> </a:t>
            </a:r>
            <a:r>
              <a:rPr lang="en-US" dirty="0" smtClean="0"/>
              <a:t>Exploring Pedagogical Content Knowledge in Science Teacher Education // International Journal of Science Education. Volume 30, Issue 10, 2008. pages 1301-1320</a:t>
            </a:r>
            <a:endParaRPr lang="ru-RU" dirty="0" smtClean="0"/>
          </a:p>
          <a:p>
            <a:r>
              <a:rPr lang="en-US" i="1" dirty="0" smtClean="0"/>
              <a:t>Krauss</a:t>
            </a:r>
            <a:r>
              <a:rPr lang="ru-RU" i="1" dirty="0" smtClean="0"/>
              <a:t> </a:t>
            </a:r>
            <a:r>
              <a:rPr lang="en-US" i="1" dirty="0" smtClean="0"/>
              <a:t>F. </a:t>
            </a:r>
            <a:r>
              <a:rPr lang="en-US" dirty="0" smtClean="0"/>
              <a:t>Pedagogical content knowledge and content knowledge of secondary mathematics teachers// Journal of Educational Psychology, </a:t>
            </a:r>
            <a:r>
              <a:rPr lang="en-US" dirty="0" err="1" smtClean="0"/>
              <a:t>Vol</a:t>
            </a:r>
            <a:r>
              <a:rPr lang="en-US" dirty="0" smtClean="0"/>
              <a:t> 100(3), Aug 2008, 716-725.</a:t>
            </a:r>
            <a:endParaRPr lang="ru-RU" dirty="0" smtClean="0"/>
          </a:p>
          <a:p>
            <a:pPr lvl="0"/>
            <a:endParaRPr lang="ru-RU" b="1"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Структура ВО</a:t>
            </a:r>
            <a:endParaRPr lang="ru-RU" dirty="0"/>
          </a:p>
        </p:txBody>
      </p:sp>
      <p:graphicFrame>
        <p:nvGraphicFramePr>
          <p:cNvPr id="4" name="Содержимое 3"/>
          <p:cNvGraphicFramePr>
            <a:graphicFrameLocks noGrp="1"/>
          </p:cNvGraphicFramePr>
          <p:nvPr>
            <p:ph idx="1"/>
          </p:nvPr>
        </p:nvGraphicFramePr>
        <p:xfrm>
          <a:off x="457200" y="1600200"/>
          <a:ext cx="8229600" cy="4196080"/>
        </p:xfrm>
        <a:graphic>
          <a:graphicData uri="http://schemas.openxmlformats.org/drawingml/2006/table">
            <a:tbl>
              <a:tblPr firstRow="1" bandRow="1">
                <a:tableStyleId>{5C22544A-7EE6-4342-B048-85BDC9FD1C3A}</a:tableStyleId>
              </a:tblPr>
              <a:tblGrid>
                <a:gridCol w="4114800"/>
                <a:gridCol w="4114800"/>
              </a:tblGrid>
              <a:tr h="370840">
                <a:tc gridSpan="2">
                  <a:txBody>
                    <a:bodyPr/>
                    <a:lstStyle/>
                    <a:p>
                      <a:pPr algn="ctr">
                        <a:spcAft>
                          <a:spcPts val="0"/>
                        </a:spcAft>
                      </a:pPr>
                      <a:r>
                        <a:rPr lang="ru-RU" sz="1600" dirty="0">
                          <a:latin typeface="Times New Roman"/>
                          <a:ea typeface="Times New Roman"/>
                        </a:rPr>
                        <a:t>Докторантура</a:t>
                      </a:r>
                      <a:endParaRPr lang="ru-RU" sz="1200" dirty="0">
                        <a:latin typeface="Times New Roman"/>
                        <a:ea typeface="Times New Roman"/>
                      </a:endParaRPr>
                    </a:p>
                  </a:txBody>
                  <a:tcPr marL="68580" marR="68580" marT="0" marB="0"/>
                </a:tc>
                <a:tc hMerge="1">
                  <a:txBody>
                    <a:bodyPr/>
                    <a:lstStyle/>
                    <a:p>
                      <a:endParaRPr lang="ru-RU"/>
                    </a:p>
                  </a:txBody>
                  <a:tcPr/>
                </a:tc>
              </a:tr>
              <a:tr h="370840">
                <a:tc gridSpan="2">
                  <a:txBody>
                    <a:bodyPr/>
                    <a:lstStyle/>
                    <a:p>
                      <a:pPr algn="ctr">
                        <a:spcAft>
                          <a:spcPts val="0"/>
                        </a:spcAft>
                      </a:pPr>
                      <a:r>
                        <a:rPr lang="ru-RU" sz="1600">
                          <a:latin typeface="Times New Roman"/>
                          <a:ea typeface="Times New Roman"/>
                        </a:rPr>
                        <a:t>Институты переподготовки, повышения квалификации</a:t>
                      </a:r>
                      <a:endParaRPr lang="ru-RU" sz="1200">
                        <a:latin typeface="Times New Roman"/>
                        <a:ea typeface="Times New Roman"/>
                      </a:endParaRPr>
                    </a:p>
                  </a:txBody>
                  <a:tcPr marL="68580" marR="68580" marT="0" marB="0"/>
                </a:tc>
                <a:tc hMerge="1">
                  <a:txBody>
                    <a:bodyPr/>
                    <a:lstStyle/>
                    <a:p>
                      <a:endParaRPr lang="ru-RU"/>
                    </a:p>
                  </a:txBody>
                  <a:tcPr/>
                </a:tc>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endParaRPr lang="ru-RU" sz="1600">
                        <a:latin typeface="Times New Roman"/>
                        <a:ea typeface="Times New Roman"/>
                      </a:endParaRPr>
                    </a:p>
                  </a:txBody>
                  <a:tcPr marL="68580" marR="68580" marT="0" marB="0"/>
                </a:tc>
              </a:tr>
              <a:tr h="370840">
                <a:tc gridSpan="2">
                  <a:txBody>
                    <a:bodyPr/>
                    <a:lstStyle/>
                    <a:p>
                      <a:pPr algn="ctr">
                        <a:spcAft>
                          <a:spcPts val="0"/>
                        </a:spcAft>
                      </a:pPr>
                      <a:r>
                        <a:rPr lang="ru-RU" sz="1600">
                          <a:latin typeface="Times New Roman"/>
                          <a:ea typeface="Times New Roman"/>
                        </a:rPr>
                        <a:t>АСПИРАНТУРА</a:t>
                      </a:r>
                      <a:endParaRPr lang="ru-RU" sz="1200">
                        <a:latin typeface="Times New Roman"/>
                        <a:ea typeface="Times New Roman"/>
                      </a:endParaRPr>
                    </a:p>
                  </a:txBody>
                  <a:tcPr marL="68580" marR="68580" marT="0" marB="0"/>
                </a:tc>
                <a:tc hMerge="1">
                  <a:txBody>
                    <a:bodyPr/>
                    <a:lstStyle/>
                    <a:p>
                      <a:endParaRPr lang="ru-RU"/>
                    </a:p>
                  </a:txBody>
                  <a:tcPr/>
                </a:tc>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Магистр</a:t>
                      </a:r>
                      <a:endParaRPr lang="ru-RU" sz="1200">
                        <a:latin typeface="Times New Roman"/>
                        <a:ea typeface="Times New Roman"/>
                      </a:endParaRPr>
                    </a:p>
                  </a:txBody>
                  <a:tcPr marL="68580" marR="68580" marT="0" marB="0"/>
                </a:tc>
              </a:tr>
              <a:tr h="370840">
                <a:tc>
                  <a:txBody>
                    <a:bodyPr/>
                    <a:lstStyle/>
                    <a:p>
                      <a:pPr algn="l">
                        <a:spcAft>
                          <a:spcPts val="0"/>
                        </a:spcAft>
                      </a:pPr>
                      <a:endParaRPr lang="ru-RU" sz="16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tr>
              <a:tr h="370840">
                <a:tc>
                  <a:txBody>
                    <a:bodyPr/>
                    <a:lstStyle/>
                    <a:p>
                      <a:pPr algn="l">
                        <a:spcAft>
                          <a:spcPts val="0"/>
                        </a:spcAft>
                      </a:pPr>
                      <a:r>
                        <a:rPr lang="ru-RU" sz="1600">
                          <a:latin typeface="Times New Roman"/>
                          <a:ea typeface="Times New Roman"/>
                        </a:rPr>
                        <a:t>Дипломированный</a:t>
                      </a:r>
                      <a:endParaRPr lang="ru-RU" sz="1200">
                        <a:latin typeface="Times New Roman"/>
                        <a:ea typeface="Times New Roman"/>
                      </a:endParaRPr>
                    </a:p>
                    <a:p>
                      <a:pPr algn="l">
                        <a:spcAft>
                          <a:spcPts val="0"/>
                        </a:spcAft>
                      </a:pPr>
                      <a:r>
                        <a:rPr lang="ru-RU" sz="1600">
                          <a:latin typeface="Times New Roman"/>
                          <a:ea typeface="Times New Roman"/>
                        </a:rPr>
                        <a:t>специалист</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1</a:t>
                      </a:r>
                      <a:endParaRPr lang="ru-RU" sz="1200">
                        <a:latin typeface="Times New Roman"/>
                        <a:ea typeface="Times New Roman"/>
                      </a:endParaRPr>
                    </a:p>
                  </a:txBody>
                  <a:tcPr marL="68580" marR="68580" marT="0" marB="0"/>
                </a:tc>
              </a:tr>
              <a:tr h="370840">
                <a:tc>
                  <a:txBody>
                    <a:bodyPr/>
                    <a:lstStyle/>
                    <a:p>
                      <a:pPr algn="l">
                        <a:spcAft>
                          <a:spcPts val="0"/>
                        </a:spcAft>
                      </a:pPr>
                      <a:r>
                        <a:rPr lang="ru-RU" sz="1600">
                          <a:latin typeface="Times New Roman"/>
                          <a:ea typeface="Times New Roman"/>
                        </a:rPr>
                        <a:t>5</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Бакалавр</a:t>
                      </a:r>
                      <a:endParaRPr lang="ru-RU" sz="1200">
                        <a:latin typeface="Times New Roman"/>
                        <a:ea typeface="Times New Roman"/>
                      </a:endParaRPr>
                    </a:p>
                  </a:txBody>
                  <a:tcPr marL="68580" marR="68580" marT="0" marB="0"/>
                </a:tc>
              </a:tr>
              <a:tr h="370840">
                <a:tc>
                  <a:txBody>
                    <a:bodyPr/>
                    <a:lstStyle/>
                    <a:p>
                      <a:pPr algn="l">
                        <a:spcAft>
                          <a:spcPts val="0"/>
                        </a:spcAft>
                      </a:pPr>
                      <a:r>
                        <a:rPr lang="ru-RU" sz="1600" dirty="0">
                          <a:latin typeface="Times New Roman"/>
                          <a:ea typeface="Times New Roman"/>
                        </a:rPr>
                        <a:t>4</a:t>
                      </a:r>
                      <a:endParaRPr lang="ru-RU" sz="1200" dirty="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4</a:t>
                      </a:r>
                      <a:endParaRPr lang="ru-RU" sz="1200">
                        <a:latin typeface="Times New Roman"/>
                        <a:ea typeface="Times New Roman"/>
                      </a:endParaRPr>
                    </a:p>
                  </a:txBody>
                  <a:tcPr marL="68580" marR="68580" marT="0" marB="0"/>
                </a:tc>
              </a:tr>
              <a:tr h="370840">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tc>
                  <a:txBody>
                    <a:bodyPr/>
                    <a:lstStyle/>
                    <a:p>
                      <a:pPr algn="l">
                        <a:spcAft>
                          <a:spcPts val="0"/>
                        </a:spcAft>
                      </a:pPr>
                      <a:r>
                        <a:rPr lang="ru-RU" sz="1600">
                          <a:latin typeface="Times New Roman"/>
                          <a:ea typeface="Times New Roman"/>
                        </a:rPr>
                        <a:t>3</a:t>
                      </a:r>
                      <a:endParaRPr lang="ru-RU" sz="1200">
                        <a:latin typeface="Times New Roman"/>
                        <a:ea typeface="Times New Roman"/>
                      </a:endParaRPr>
                    </a:p>
                  </a:txBody>
                  <a:tcPr marL="68580" marR="68580" marT="0" marB="0"/>
                </a:tc>
              </a:tr>
              <a:tr h="370840">
                <a:tc>
                  <a:txBody>
                    <a:bodyPr/>
                    <a:lstStyle/>
                    <a:p>
                      <a:pPr algn="l">
                        <a:spcAft>
                          <a:spcPts val="0"/>
                        </a:spcAft>
                      </a:pPr>
                      <a:r>
                        <a:rPr lang="ru-RU" sz="1600">
                          <a:latin typeface="Times New Roman"/>
                          <a:ea typeface="Times New Roman"/>
                        </a:rPr>
                        <a:t>2</a:t>
                      </a:r>
                      <a:endParaRPr lang="ru-RU" sz="1200">
                        <a:latin typeface="Times New Roman"/>
                        <a:ea typeface="Times New Roman"/>
                      </a:endParaRPr>
                    </a:p>
                  </a:txBody>
                  <a:tcPr marL="68580" marR="68580" marT="0" marB="0"/>
                </a:tc>
                <a:tc>
                  <a:txBody>
                    <a:bodyPr/>
                    <a:lstStyle/>
                    <a:p>
                      <a:pPr algn="l">
                        <a:spcAft>
                          <a:spcPts val="0"/>
                        </a:spcAft>
                      </a:pPr>
                      <a:r>
                        <a:rPr lang="ru-RU" sz="1600" dirty="0">
                          <a:latin typeface="Times New Roman"/>
                          <a:ea typeface="Times New Roman"/>
                        </a:rPr>
                        <a:t>2</a:t>
                      </a:r>
                      <a:endParaRPr lang="ru-RU" sz="1200" dirty="0">
                        <a:latin typeface="Times New Roman"/>
                        <a:ea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РСК</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В настоящее время общепринято, что именно эта категория отличает содержание знаний и умений специалиста-учителя, описывает уникальную интеграцию знаний учителями содержания изучаемого предмета и их общих педагогических знаний, определяет умения логически обоснованно конструировать и реализовывать учебный процесс для конкретной дидактической ситуации с учетом психологических механизмов усвоения. </a:t>
            </a:r>
            <a:r>
              <a:rPr lang="en-US" dirty="0" smtClean="0"/>
              <a:t>PCK</a:t>
            </a:r>
            <a:r>
              <a:rPr lang="ru-RU" dirty="0" smtClean="0"/>
              <a:t> охватывает способность учителей адаптировать содержание тем и вопросов учебного предмета, делая их пригодными для усвоения различными группами учащихся с различными способностями, интересами, а также способность и умение преподавателя представить темы предмета в виде, удобном для усвоения</a:t>
            </a:r>
            <a:endParaRPr lang="ru-RU"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000" dirty="0" smtClean="0"/>
              <a:t>Уровни методической компетентности преподавателя (РСК</a:t>
            </a:r>
            <a:r>
              <a:rPr lang="ru-RU" dirty="0" smtClean="0"/>
              <a:t>)</a:t>
            </a:r>
            <a:endParaRPr lang="ru-RU" dirty="0"/>
          </a:p>
        </p:txBody>
      </p:sp>
      <p:sp>
        <p:nvSpPr>
          <p:cNvPr id="3" name="Содержимое 2"/>
          <p:cNvSpPr>
            <a:spLocks noGrp="1"/>
          </p:cNvSpPr>
          <p:nvPr>
            <p:ph idx="1"/>
          </p:nvPr>
        </p:nvSpPr>
        <p:spPr/>
        <p:txBody>
          <a:bodyPr>
            <a:normAutofit fontScale="55000" lnSpcReduction="20000"/>
          </a:bodyPr>
          <a:lstStyle/>
          <a:p>
            <a:r>
              <a:rPr lang="ru-RU" b="1" i="1" dirty="0" smtClean="0"/>
              <a:t>Первый (эмпирический) уровень. </a:t>
            </a:r>
            <a:r>
              <a:rPr lang="ru-RU" dirty="0" smtClean="0"/>
              <a:t>Учитель имеет определенную сумму знаний, но в своей практической деятельности руководствуется готовыми разработками, рекомендациями, не умея самостоятельно анализировать и конструировать учебный процесс, находить обоснованное теоретически, а не эмпирическое решение инновационной педагогической задачи.</a:t>
            </a:r>
          </a:p>
          <a:p>
            <a:r>
              <a:rPr lang="ru-RU" b="1" i="1" dirty="0" smtClean="0"/>
              <a:t>Второй (конструктивный) уровень. </a:t>
            </a:r>
            <a:r>
              <a:rPr lang="ru-RU" dirty="0" smtClean="0"/>
              <a:t>Учитель осуществляет на теоретической основе осмысление цели инновационных действий, ожидаемых результатов внедрения инноваций, условий их выполнения. Педагог, основываясь на существующих методических рекомендациях, готовых разработках, может проанализировать предложенные решения на теоретической основе и осознанно выбрать последовательность применения педагогического инструментария для решения инновационной педагогической задачи.</a:t>
            </a:r>
          </a:p>
          <a:p>
            <a:r>
              <a:rPr lang="ru-RU" b="1" i="1" dirty="0" smtClean="0"/>
              <a:t>Третий (творческий) уровень. </a:t>
            </a:r>
            <a:r>
              <a:rPr lang="ru-RU" dirty="0" smtClean="0"/>
              <a:t>Учитель самостоятельно конструирует учебный процесс, свободно применяя в практической деятельности теоретические основы (в области фундаментальной науки, методики преподавания предмета и психолого-педагогической науки) педагогической деятельности, находит обоснованное решение инновационной педагогической и дидактической задачи, ориентируется на достижение требуемого уровня предметных умений и развитие учащихся.</a:t>
            </a:r>
          </a:p>
          <a:p>
            <a:endParaRPr lang="ru-RU"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Дидактическая система</a:t>
            </a:r>
            <a:endParaRPr lang="ru-RU" dirty="0"/>
          </a:p>
        </p:txBody>
      </p:sp>
      <p:sp>
        <p:nvSpPr>
          <p:cNvPr id="3" name="Содержимое 2"/>
          <p:cNvSpPr>
            <a:spLocks noGrp="1"/>
          </p:cNvSpPr>
          <p:nvPr>
            <p:ph idx="1"/>
          </p:nvPr>
        </p:nvSpPr>
        <p:spPr>
          <a:xfrm>
            <a:off x="457200" y="908720"/>
            <a:ext cx="8229600" cy="5217443"/>
          </a:xfrm>
        </p:spPr>
        <p:txBody>
          <a:bodyPr/>
          <a:lstStyle/>
          <a:p>
            <a:endParaRPr lang="ru-RU" dirty="0"/>
          </a:p>
        </p:txBody>
      </p:sp>
      <p:sp>
        <p:nvSpPr>
          <p:cNvPr id="4" name="Прямоугольник 3"/>
          <p:cNvSpPr/>
          <p:nvPr/>
        </p:nvSpPr>
        <p:spPr>
          <a:xfrm>
            <a:off x="2627784" y="1412776"/>
            <a:ext cx="403244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Смысл образования</a:t>
            </a:r>
            <a:endParaRPr lang="ru-RU" sz="2800" dirty="0"/>
          </a:p>
        </p:txBody>
      </p:sp>
      <p:sp>
        <p:nvSpPr>
          <p:cNvPr id="5" name="Прямоугольник 4"/>
          <p:cNvSpPr/>
          <p:nvPr/>
        </p:nvSpPr>
        <p:spPr>
          <a:xfrm>
            <a:off x="2699792" y="2636912"/>
            <a:ext cx="3888432"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Цели обучения </a:t>
            </a:r>
            <a:endParaRPr lang="ru-RU" sz="3200" dirty="0"/>
          </a:p>
        </p:txBody>
      </p:sp>
      <p:sp>
        <p:nvSpPr>
          <p:cNvPr id="6" name="Прямоугольник 5"/>
          <p:cNvSpPr/>
          <p:nvPr/>
        </p:nvSpPr>
        <p:spPr>
          <a:xfrm>
            <a:off x="3203848" y="3284984"/>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Образовательные технологии. Методы, формы</a:t>
            </a:r>
            <a:endParaRPr lang="ru-RU" dirty="0"/>
          </a:p>
        </p:txBody>
      </p:sp>
      <p:sp>
        <p:nvSpPr>
          <p:cNvPr id="7" name="Прямоугольник 6"/>
          <p:cNvSpPr/>
          <p:nvPr/>
        </p:nvSpPr>
        <p:spPr>
          <a:xfrm>
            <a:off x="5868144" y="4581128"/>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 средства</a:t>
            </a:r>
            <a:endParaRPr lang="ru-RU" sz="3200" dirty="0"/>
          </a:p>
        </p:txBody>
      </p:sp>
      <p:sp>
        <p:nvSpPr>
          <p:cNvPr id="8" name="Прямоугольник 7"/>
          <p:cNvSpPr/>
          <p:nvPr/>
        </p:nvSpPr>
        <p:spPr>
          <a:xfrm>
            <a:off x="467544" y="4365104"/>
            <a:ext cx="2952328" cy="6480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dirty="0" smtClean="0"/>
              <a:t>Содержание обучения</a:t>
            </a:r>
            <a:endParaRPr lang="ru-RU" sz="2400" dirty="0"/>
          </a:p>
        </p:txBody>
      </p:sp>
      <p:sp>
        <p:nvSpPr>
          <p:cNvPr id="9" name="Прямоугольник 8"/>
          <p:cNvSpPr/>
          <p:nvPr/>
        </p:nvSpPr>
        <p:spPr>
          <a:xfrm>
            <a:off x="3131840" y="5157192"/>
            <a:ext cx="2736304"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Результат обучения</a:t>
            </a:r>
            <a:endParaRPr lang="ru-RU" sz="2800" dirty="0"/>
          </a:p>
        </p:txBody>
      </p:sp>
      <p:cxnSp>
        <p:nvCxnSpPr>
          <p:cNvPr id="11" name="Прямая со стрелкой 10"/>
          <p:cNvCxnSpPr/>
          <p:nvPr/>
        </p:nvCxnSpPr>
        <p:spPr>
          <a:xfrm flipH="1">
            <a:off x="1763688" y="3140968"/>
            <a:ext cx="1224136" cy="122413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flipH="1">
            <a:off x="5796136" y="3140968"/>
            <a:ext cx="720080" cy="648072"/>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8" idx="3"/>
            <a:endCxn id="7" idx="1"/>
          </p:cNvCxnSpPr>
          <p:nvPr/>
        </p:nvCxnSpPr>
        <p:spPr>
          <a:xfrm>
            <a:off x="3419872" y="4689140"/>
            <a:ext cx="2448272" cy="14401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flipV="1">
            <a:off x="2699792" y="3933056"/>
            <a:ext cx="504056"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6" idx="2"/>
            <a:endCxn id="9" idx="0"/>
          </p:cNvCxnSpPr>
          <p:nvPr/>
        </p:nvCxnSpPr>
        <p:spPr>
          <a:xfrm>
            <a:off x="4499992" y="4293096"/>
            <a:ext cx="0"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flipH="1">
            <a:off x="5868144" y="5085184"/>
            <a:ext cx="1296144" cy="864096"/>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p:nvPr/>
        </p:nvCxnSpPr>
        <p:spPr>
          <a:xfrm>
            <a:off x="4355976" y="2060848"/>
            <a:ext cx="0" cy="432048"/>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
        <p:nvSpPr>
          <p:cNvPr id="33" name="Стрелка углом вверх 32"/>
          <p:cNvSpPr/>
          <p:nvPr/>
        </p:nvSpPr>
        <p:spPr>
          <a:xfrm>
            <a:off x="5868144" y="3068960"/>
            <a:ext cx="504056" cy="244827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Алгоритм конструирования учебного процесса (ОПК 6)- обоснованно и т.д.</a:t>
            </a:r>
            <a:endParaRPr lang="ru-RU" dirty="0"/>
          </a:p>
        </p:txBody>
      </p:sp>
      <p:sp>
        <p:nvSpPr>
          <p:cNvPr id="3" name="Содержимое 2"/>
          <p:cNvSpPr>
            <a:spLocks noGrp="1"/>
          </p:cNvSpPr>
          <p:nvPr>
            <p:ph idx="1"/>
          </p:nvPr>
        </p:nvSpPr>
        <p:spPr/>
        <p:txBody>
          <a:bodyPr/>
          <a:lstStyle/>
          <a:p>
            <a:endParaRPr lang="ru-RU" dirty="0"/>
          </a:p>
        </p:txBody>
      </p:sp>
      <p:sp>
        <p:nvSpPr>
          <p:cNvPr id="4" name="Прямоугольник 3"/>
          <p:cNvSpPr/>
          <p:nvPr/>
        </p:nvSpPr>
        <p:spPr>
          <a:xfrm>
            <a:off x="395536" y="2708920"/>
            <a:ext cx="1584176" cy="1440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Содержание</a:t>
            </a:r>
          </a:p>
          <a:p>
            <a:pPr algn="ctr"/>
            <a:r>
              <a:rPr lang="ru-RU" dirty="0" smtClean="0"/>
              <a:t>(РСК)</a:t>
            </a:r>
            <a:endParaRPr lang="ru-RU" dirty="0"/>
          </a:p>
        </p:txBody>
      </p:sp>
      <p:sp>
        <p:nvSpPr>
          <p:cNvPr id="9" name="Прямоугольник 8"/>
          <p:cNvSpPr/>
          <p:nvPr/>
        </p:nvSpPr>
        <p:spPr>
          <a:xfrm>
            <a:off x="2411760"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Цели</a:t>
            </a:r>
            <a:endParaRPr lang="ru-RU" dirty="0"/>
          </a:p>
        </p:txBody>
      </p:sp>
      <p:sp>
        <p:nvSpPr>
          <p:cNvPr id="10" name="Прямоугольник 9"/>
          <p:cNvSpPr/>
          <p:nvPr/>
        </p:nvSpPr>
        <p:spPr>
          <a:xfrm>
            <a:off x="3635896" y="2924944"/>
            <a:ext cx="108012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Методы</a:t>
            </a:r>
            <a:endParaRPr lang="ru-RU" dirty="0"/>
          </a:p>
        </p:txBody>
      </p:sp>
      <p:sp>
        <p:nvSpPr>
          <p:cNvPr id="11" name="Прямоугольник 10"/>
          <p:cNvSpPr/>
          <p:nvPr/>
        </p:nvSpPr>
        <p:spPr>
          <a:xfrm>
            <a:off x="5868144"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Средства</a:t>
            </a:r>
            <a:endParaRPr lang="ru-RU" dirty="0"/>
          </a:p>
        </p:txBody>
      </p:sp>
      <p:sp>
        <p:nvSpPr>
          <p:cNvPr id="12" name="Прямоугольник 11"/>
          <p:cNvSpPr/>
          <p:nvPr/>
        </p:nvSpPr>
        <p:spPr>
          <a:xfrm>
            <a:off x="7020272" y="2852936"/>
            <a:ext cx="134644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Результат обучения</a:t>
            </a:r>
            <a:endParaRPr lang="ru-RU" dirty="0"/>
          </a:p>
        </p:txBody>
      </p:sp>
      <p:sp>
        <p:nvSpPr>
          <p:cNvPr id="13" name="Прямоугольник 12"/>
          <p:cNvSpPr/>
          <p:nvPr/>
        </p:nvSpPr>
        <p:spPr>
          <a:xfrm>
            <a:off x="4860032" y="2924944"/>
            <a:ext cx="914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Формы</a:t>
            </a:r>
            <a:endParaRPr lang="ru-RU" dirty="0"/>
          </a:p>
        </p:txBody>
      </p:sp>
      <p:cxnSp>
        <p:nvCxnSpPr>
          <p:cNvPr id="15" name="Прямая со стрелкой 14"/>
          <p:cNvCxnSpPr/>
          <p:nvPr/>
        </p:nvCxnSpPr>
        <p:spPr>
          <a:xfrm flipV="1">
            <a:off x="1763688" y="3140968"/>
            <a:ext cx="5256584" cy="7200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8" name="Shape 17"/>
          <p:cNvCxnSpPr>
            <a:stCxn id="12" idx="0"/>
          </p:cNvCxnSpPr>
          <p:nvPr/>
        </p:nvCxnSpPr>
        <p:spPr>
          <a:xfrm rot="16200000" flipV="1">
            <a:off x="4764596" y="-75964"/>
            <a:ext cx="144016" cy="5713784"/>
          </a:xfrm>
          <a:prstGeom prst="curvedConnector2">
            <a:avLst/>
          </a:prstGeom>
          <a:ln w="28575">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Логика учебного процесса</a:t>
            </a:r>
            <a:endParaRPr lang="ru-RU" dirty="0"/>
          </a:p>
        </p:txBody>
      </p:sp>
      <p:grpSp>
        <p:nvGrpSpPr>
          <p:cNvPr id="4" name="Group 1"/>
          <p:cNvGrpSpPr>
            <a:grpSpLocks noGrp="1" noChangeAspect="1"/>
          </p:cNvGrpSpPr>
          <p:nvPr>
            <p:ph idx="1"/>
          </p:nvPr>
        </p:nvGrpSpPr>
        <p:grpSpPr bwMode="auto">
          <a:xfrm>
            <a:off x="457200" y="1557245"/>
            <a:ext cx="8270748" cy="4568918"/>
            <a:chOff x="2360" y="3819"/>
            <a:chExt cx="7236" cy="4361"/>
          </a:xfrm>
        </p:grpSpPr>
        <p:sp>
          <p:nvSpPr>
            <p:cNvPr id="5" name="AutoShape 10"/>
            <p:cNvSpPr>
              <a:spLocks noChangeAspect="1" noChangeArrowheads="1" noTextEdit="1"/>
            </p:cNvSpPr>
            <p:nvPr/>
          </p:nvSpPr>
          <p:spPr bwMode="auto">
            <a:xfrm>
              <a:off x="2360" y="3860"/>
              <a:ext cx="7200" cy="4320"/>
            </a:xfrm>
            <a:prstGeom prst="rect">
              <a:avLst/>
            </a:prstGeom>
            <a:noFill/>
            <a:ln w="9525">
              <a:noFill/>
              <a:miter lim="800000"/>
              <a:headEnd/>
              <a:tailEnd/>
            </a:ln>
          </p:spPr>
          <p:txBody>
            <a:bodyPr/>
            <a:lstStyle/>
            <a:p>
              <a:endParaRPr lang="ru-RU"/>
            </a:p>
          </p:txBody>
        </p:sp>
        <p:sp>
          <p:nvSpPr>
            <p:cNvPr id="6" name="Rectangle 9"/>
            <p:cNvSpPr>
              <a:spLocks noChangeArrowheads="1"/>
            </p:cNvSpPr>
            <p:nvPr/>
          </p:nvSpPr>
          <p:spPr bwMode="auto">
            <a:xfrm>
              <a:off x="3062" y="6812"/>
              <a:ext cx="4397" cy="993"/>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Основание теории, эмпирические факты, понятия </a:t>
              </a:r>
              <a:endParaRPr lang="ru-RU" sz="2400" dirty="0">
                <a:ea typeface="Calibri" pitchFamily="34" charset="0"/>
                <a:cs typeface="Times New Roman" pitchFamily="18" charset="0"/>
              </a:endParaRPr>
            </a:p>
          </p:txBody>
        </p:sp>
        <p:sp>
          <p:nvSpPr>
            <p:cNvPr id="7" name="Rectangle 8"/>
            <p:cNvSpPr>
              <a:spLocks noChangeArrowheads="1"/>
            </p:cNvSpPr>
            <p:nvPr/>
          </p:nvSpPr>
          <p:spPr bwMode="auto">
            <a:xfrm>
              <a:off x="4289" y="5468"/>
              <a:ext cx="2496" cy="1190"/>
            </a:xfrm>
            <a:prstGeom prst="rect">
              <a:avLst/>
            </a:prstGeom>
            <a:solidFill>
              <a:srgbClr val="FFFFFF"/>
            </a:solidFill>
            <a:ln w="9525">
              <a:solidFill>
                <a:srgbClr val="000000"/>
              </a:solidFill>
              <a:miter lim="800000"/>
              <a:headEnd/>
              <a:tailEnd/>
            </a:ln>
          </p:spPr>
          <p:txBody>
            <a:bodyPr/>
            <a:lstStyle/>
            <a:p>
              <a:r>
                <a:rPr lang="ru-RU" sz="2400" dirty="0">
                  <a:latin typeface="Calibri" pitchFamily="34" charset="0"/>
                  <a:ea typeface="Calibri" pitchFamily="34" charset="0"/>
                  <a:cs typeface="Times New Roman" pitchFamily="18" charset="0"/>
                </a:rPr>
                <a:t>Ядро теории, законы, теории</a:t>
              </a:r>
              <a:endParaRPr lang="ru-RU" sz="2400" dirty="0">
                <a:ea typeface="Calibri" pitchFamily="34" charset="0"/>
                <a:cs typeface="Times New Roman" pitchFamily="18" charset="0"/>
              </a:endParaRPr>
            </a:p>
          </p:txBody>
        </p:sp>
        <p:sp>
          <p:nvSpPr>
            <p:cNvPr id="8" name="Rectangle 7"/>
            <p:cNvSpPr>
              <a:spLocks noChangeArrowheads="1"/>
            </p:cNvSpPr>
            <p:nvPr/>
          </p:nvSpPr>
          <p:spPr bwMode="auto">
            <a:xfrm>
              <a:off x="4637" y="3819"/>
              <a:ext cx="1734" cy="1301"/>
            </a:xfrm>
            <a:prstGeom prst="rect">
              <a:avLst/>
            </a:prstGeom>
            <a:solidFill>
              <a:srgbClr val="FFFFFF"/>
            </a:solidFill>
            <a:ln w="9525">
              <a:solidFill>
                <a:srgbClr val="000000"/>
              </a:solidFill>
              <a:miter lim="800000"/>
              <a:headEnd/>
              <a:tailEnd/>
            </a:ln>
          </p:spPr>
          <p:txBody>
            <a:bodyPr/>
            <a:lstStyle/>
            <a:p>
              <a:r>
                <a:rPr lang="ru-RU" sz="2000" dirty="0">
                  <a:latin typeface="Calibri" pitchFamily="34" charset="0"/>
                  <a:ea typeface="Calibri" pitchFamily="34" charset="0"/>
                  <a:cs typeface="Times New Roman" pitchFamily="18" charset="0"/>
                </a:rPr>
                <a:t>Следствия, применения теории</a:t>
              </a:r>
              <a:endParaRPr lang="ru-RU" sz="2000" dirty="0">
                <a:ea typeface="Calibri" pitchFamily="34" charset="0"/>
                <a:cs typeface="Times New Roman" pitchFamily="18" charset="0"/>
              </a:endParaRPr>
            </a:p>
          </p:txBody>
        </p:sp>
        <p:cxnSp>
          <p:nvCxnSpPr>
            <p:cNvPr id="9" name="AutoShape 6"/>
            <p:cNvCxnSpPr>
              <a:cxnSpLocks noChangeShapeType="1"/>
            </p:cNvCxnSpPr>
            <p:nvPr/>
          </p:nvCxnSpPr>
          <p:spPr bwMode="auto">
            <a:xfrm flipH="1">
              <a:off x="6779" y="6705"/>
              <a:ext cx="1108" cy="20"/>
            </a:xfrm>
            <a:prstGeom prst="straightConnector1">
              <a:avLst/>
            </a:prstGeom>
            <a:noFill/>
            <a:ln w="34925">
              <a:solidFill>
                <a:srgbClr val="000000"/>
              </a:solidFill>
              <a:round/>
              <a:headEnd/>
              <a:tailEnd type="triangle" w="med" len="med"/>
            </a:ln>
          </p:spPr>
        </p:cxnSp>
        <p:cxnSp>
          <p:nvCxnSpPr>
            <p:cNvPr id="10" name="AutoShape 5"/>
            <p:cNvCxnSpPr>
              <a:cxnSpLocks noChangeShapeType="1"/>
            </p:cNvCxnSpPr>
            <p:nvPr/>
          </p:nvCxnSpPr>
          <p:spPr bwMode="auto">
            <a:xfrm flipH="1">
              <a:off x="6590" y="5262"/>
              <a:ext cx="1109" cy="20"/>
            </a:xfrm>
            <a:prstGeom prst="straightConnector1">
              <a:avLst/>
            </a:prstGeom>
            <a:noFill/>
            <a:ln w="34925">
              <a:solidFill>
                <a:srgbClr val="000000"/>
              </a:solidFill>
              <a:round/>
              <a:headEnd/>
              <a:tailEnd type="triangle" w="med" len="med"/>
            </a:ln>
          </p:spPr>
        </p:cxnSp>
        <p:sp>
          <p:nvSpPr>
            <p:cNvPr id="11" name="Rectangle 3"/>
            <p:cNvSpPr>
              <a:spLocks noChangeArrowheads="1"/>
            </p:cNvSpPr>
            <p:nvPr/>
          </p:nvSpPr>
          <p:spPr bwMode="auto">
            <a:xfrm>
              <a:off x="7661" y="6499"/>
              <a:ext cx="1581" cy="1422"/>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Индукция, знания в готовом </a:t>
              </a:r>
              <a:r>
                <a:rPr lang="ru-RU" dirty="0" smtClean="0">
                  <a:latin typeface="Calibri" pitchFamily="34" charset="0"/>
                  <a:ea typeface="Calibri" pitchFamily="34" charset="0"/>
                  <a:cs typeface="Times New Roman" pitchFamily="18" charset="0"/>
                </a:rPr>
                <a:t>виде, учебная проблема </a:t>
              </a:r>
              <a:endParaRPr lang="ru-RU" dirty="0">
                <a:ea typeface="Calibri" pitchFamily="34" charset="0"/>
                <a:cs typeface="Times New Roman" pitchFamily="18" charset="0"/>
              </a:endParaRPr>
            </a:p>
          </p:txBody>
        </p:sp>
        <p:sp>
          <p:nvSpPr>
            <p:cNvPr id="12" name="Rectangle 2"/>
            <p:cNvSpPr>
              <a:spLocks noChangeArrowheads="1"/>
            </p:cNvSpPr>
            <p:nvPr/>
          </p:nvSpPr>
          <p:spPr bwMode="auto">
            <a:xfrm>
              <a:off x="7031" y="4437"/>
              <a:ext cx="2565" cy="953"/>
            </a:xfrm>
            <a:prstGeom prst="rect">
              <a:avLst/>
            </a:prstGeom>
            <a:solidFill>
              <a:srgbClr val="FFFFFF">
                <a:alpha val="0"/>
              </a:srgbClr>
            </a:solidFill>
            <a:ln w="9525">
              <a:solidFill>
                <a:srgbClr val="FFFFFF"/>
              </a:solidFill>
              <a:miter lim="800000"/>
              <a:headEnd/>
              <a:tailEnd/>
            </a:ln>
          </p:spPr>
          <p:txBody>
            <a:bodyPr/>
            <a:lstStyle/>
            <a:p>
              <a:r>
                <a:rPr lang="ru-RU" dirty="0">
                  <a:latin typeface="Calibri" pitchFamily="34" charset="0"/>
                  <a:ea typeface="Calibri" pitchFamily="34" charset="0"/>
                  <a:cs typeface="Times New Roman" pitchFamily="18" charset="0"/>
                </a:rPr>
                <a:t>Дедукция, </a:t>
              </a:r>
              <a:r>
                <a:rPr lang="ru-RU" dirty="0" err="1">
                  <a:latin typeface="Calibri" pitchFamily="34" charset="0"/>
                  <a:ea typeface="Calibri" pitchFamily="34" charset="0"/>
                  <a:cs typeface="Times New Roman" pitchFamily="18" charset="0"/>
                </a:rPr>
                <a:t>самост</a:t>
              </a:r>
              <a:r>
                <a:rPr lang="ru-RU" dirty="0">
                  <a:latin typeface="Calibri" pitchFamily="34" charset="0"/>
                  <a:ea typeface="Calibri" pitchFamily="34" charset="0"/>
                  <a:cs typeface="Times New Roman" pitchFamily="18" charset="0"/>
                </a:rPr>
                <a:t>. </a:t>
              </a:r>
              <a:r>
                <a:rPr lang="ru-RU" dirty="0" smtClean="0">
                  <a:latin typeface="Calibri" pitchFamily="34" charset="0"/>
                  <a:ea typeface="Calibri" pitchFamily="34" charset="0"/>
                  <a:cs typeface="Times New Roman" pitchFamily="18" charset="0"/>
                </a:rPr>
                <a:t>Работа, возможность творческой работы</a:t>
              </a:r>
              <a:endParaRPr lang="ru-RU" dirty="0">
                <a:ea typeface="Calibri" pitchFamily="34" charset="0"/>
                <a:cs typeface="Times New Roman" pitchFamily="18" charset="0"/>
              </a:endParaRPr>
            </a:p>
          </p:txBody>
        </p:sp>
      </p:gr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2_HTML.jpg"/>
          <p:cNvPicPr>
            <a:picLocks noGrp="1"/>
          </p:cNvPicPr>
          <p:nvPr>
            <p:ph idx="1"/>
          </p:nvPr>
        </p:nvPicPr>
        <p:blipFill>
          <a:blip r:embed="rId2" cstate="print"/>
          <a:srcRect/>
          <a:stretch>
            <a:fillRect/>
          </a:stretch>
        </p:blipFill>
        <p:spPr bwMode="auto">
          <a:xfrm>
            <a:off x="539552" y="620688"/>
            <a:ext cx="8352928" cy="5616624"/>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3_HTML.jpg"/>
          <p:cNvPicPr>
            <a:picLocks noGrp="1"/>
          </p:cNvPicPr>
          <p:nvPr>
            <p:ph idx="1"/>
          </p:nvPr>
        </p:nvPicPr>
        <p:blipFill>
          <a:blip r:embed="rId2" cstate="print"/>
          <a:srcRect/>
          <a:stretch>
            <a:fillRect/>
          </a:stretch>
        </p:blipFill>
        <p:spPr bwMode="auto">
          <a:xfrm>
            <a:off x="395536" y="1340768"/>
            <a:ext cx="8208912" cy="5040559"/>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https://static-content.springer.com/image/art%3A10.1186%2F2193-1801-1-15/MediaObjects/40064_2012_Article_42_Fig4_HTML.jpg"/>
          <p:cNvPicPr>
            <a:picLocks noGrp="1"/>
          </p:cNvPicPr>
          <p:nvPr>
            <p:ph idx="1"/>
          </p:nvPr>
        </p:nvPicPr>
        <p:blipFill>
          <a:blip r:embed="rId2" cstate="print"/>
          <a:srcRect/>
          <a:stretch>
            <a:fillRect/>
          </a:stretch>
        </p:blipFill>
        <p:spPr bwMode="auto">
          <a:xfrm>
            <a:off x="323528" y="1772817"/>
            <a:ext cx="8208912" cy="4824536"/>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V="1">
            <a:off x="457200" y="0"/>
            <a:ext cx="8229600" cy="274638"/>
          </a:xfrm>
        </p:spPr>
        <p:txBody>
          <a:bodyPr>
            <a:normAutofit fontScale="90000"/>
          </a:bodyPr>
          <a:lstStyle/>
          <a:p>
            <a:endParaRPr lang="ru-RU" dirty="0"/>
          </a:p>
        </p:txBody>
      </p:sp>
      <p:graphicFrame>
        <p:nvGraphicFramePr>
          <p:cNvPr id="4" name="Содержимое 3"/>
          <p:cNvGraphicFramePr>
            <a:graphicFrameLocks noGrp="1"/>
          </p:cNvGraphicFramePr>
          <p:nvPr>
            <p:ph idx="1"/>
          </p:nvPr>
        </p:nvGraphicFramePr>
        <p:xfrm>
          <a:off x="0" y="0"/>
          <a:ext cx="9144000" cy="7246620"/>
        </p:xfrm>
        <a:graphic>
          <a:graphicData uri="http://schemas.openxmlformats.org/drawingml/2006/table">
            <a:tbl>
              <a:tblPr firstRow="1" bandRow="1">
                <a:tableStyleId>{5C22544A-7EE6-4342-B048-85BDC9FD1C3A}</a:tableStyleId>
              </a:tblPr>
              <a:tblGrid>
                <a:gridCol w="2286000"/>
                <a:gridCol w="1853952"/>
                <a:gridCol w="1872208"/>
                <a:gridCol w="3131840"/>
              </a:tblGrid>
              <a:tr h="370840">
                <a:tc>
                  <a:txBody>
                    <a:bodyPr/>
                    <a:lstStyle/>
                    <a:p>
                      <a:pPr>
                        <a:lnSpc>
                          <a:spcPct val="115000"/>
                        </a:lnSpc>
                        <a:spcAft>
                          <a:spcPts val="0"/>
                        </a:spcAft>
                      </a:pPr>
                      <a:endParaRPr lang="ru-RU" sz="1100" dirty="0">
                        <a:latin typeface="Calibri"/>
                        <a:ea typeface="Calibri"/>
                        <a:cs typeface="Times New Roman"/>
                      </a:endParaRPr>
                    </a:p>
                  </a:txBody>
                  <a:tcPr marL="68580" marR="68580" marT="0" marB="0"/>
                </a:tc>
                <a:tc gridSpan="3">
                  <a:txBody>
                    <a:bodyPr/>
                    <a:lstStyle/>
                    <a:p>
                      <a:pPr>
                        <a:lnSpc>
                          <a:spcPct val="115000"/>
                        </a:lnSpc>
                        <a:spcAft>
                          <a:spcPts val="0"/>
                        </a:spcAft>
                      </a:pPr>
                      <a:r>
                        <a:rPr lang="ru-RU" sz="1400" b="1" dirty="0">
                          <a:solidFill>
                            <a:srgbClr val="000000"/>
                          </a:solidFill>
                          <a:latin typeface="Times New Roman"/>
                          <a:ea typeface="Times New Roman"/>
                          <a:cs typeface="Times New Roman"/>
                        </a:rPr>
                        <a:t>Оценка профессиональных качеств и свойств личности учителя</a:t>
                      </a:r>
                      <a:endParaRPr lang="ru-RU" sz="11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Качества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Ранг по степени зна-</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чимости (идеальная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модель)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Самооценка</a:t>
                      </a:r>
                      <a:endParaRPr lang="ru-RU" sz="1100" dirty="0">
                        <a:latin typeface="Calibri"/>
                        <a:ea typeface="Calibri"/>
                        <a:cs typeface="Times New Roman"/>
                      </a:endParaRPr>
                    </a:p>
                    <a:p>
                      <a:pPr>
                        <a:lnSpc>
                          <a:spcPct val="115000"/>
                        </a:lnSpc>
                        <a:spcAft>
                          <a:spcPts val="0"/>
                        </a:spcAft>
                      </a:pPr>
                      <a:r>
                        <a:rPr lang="ru-RU" sz="1400" dirty="0">
                          <a:solidFill>
                            <a:srgbClr val="000000"/>
                          </a:solidFill>
                          <a:latin typeface="Times New Roman"/>
                          <a:ea typeface="Times New Roman"/>
                          <a:cs typeface="Times New Roman"/>
                        </a:rPr>
                        <a:t>(реальная </a:t>
                      </a:r>
                      <a:r>
                        <a:rPr lang="ru-RU" sz="1400" dirty="0" smtClean="0">
                          <a:solidFill>
                            <a:srgbClr val="000000"/>
                          </a:solidFill>
                          <a:latin typeface="Times New Roman"/>
                          <a:ea typeface="Times New Roman"/>
                          <a:cs typeface="Times New Roman"/>
                        </a:rPr>
                        <a:t>модель)</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Ранг по степени</a:t>
                      </a:r>
                      <a:endParaRPr lang="ru-RU" sz="1100" dirty="0">
                        <a:latin typeface="Calibri"/>
                        <a:ea typeface="Calibri"/>
                        <a:cs typeface="Times New Roman"/>
                      </a:endParaRPr>
                    </a:p>
                    <a:p>
                      <a:pPr>
                        <a:lnSpc>
                          <a:spcPct val="115000"/>
                        </a:lnSpc>
                        <a:spcAft>
                          <a:spcPts val="0"/>
                        </a:spcAft>
                      </a:pPr>
                      <a:r>
                        <a:rPr lang="ru-RU" sz="1400" dirty="0" smtClean="0">
                          <a:solidFill>
                            <a:srgbClr val="000000"/>
                          </a:solidFill>
                          <a:latin typeface="Times New Roman"/>
                          <a:ea typeface="Times New Roman"/>
                          <a:cs typeface="Times New Roman"/>
                        </a:rPr>
                        <a:t>Реализации </a:t>
                      </a:r>
                      <a:endParaRPr lang="ru-RU" sz="1100" dirty="0">
                        <a:latin typeface="Calibri"/>
                        <a:ea typeface="Calibri"/>
                        <a:cs typeface="Times New Roman"/>
                      </a:endParaRPr>
                    </a:p>
                  </a:txBody>
                  <a:tcPr marL="68580" marR="68580" marT="0" marB="0"/>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Безупречное знание предмета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Любовь к детям</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Знание методики преподавания</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Способность привить интерес к своему</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предмету</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7,3</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Творческий подход, стремление внедрить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что-то новое</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5</a:t>
                      </a:r>
                      <a:endParaRPr lang="ru-RU" sz="1100">
                        <a:latin typeface="Calibri"/>
                        <a:ea typeface="Calibri"/>
                        <a:cs typeface="Times New Roman"/>
                      </a:endParaRPr>
                    </a:p>
                  </a:txBody>
                  <a:tcPr marL="68580" marR="68580" marT="0" marB="0"/>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Увлеченность работой</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6</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3</a:t>
                      </a:r>
                      <a:endParaRPr lang="ru-RU" sz="1100">
                        <a:latin typeface="Calibri"/>
                        <a:ea typeface="Calibri"/>
                        <a:cs typeface="Times New Roman"/>
                      </a:endParaRPr>
                    </a:p>
                  </a:txBody>
                  <a:tcPr marL="68580" marR="68580" marT="0" marB="0"/>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Постоянное совершенствование педагогического мастерства</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7,2</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Владение аудиторией, профессиональная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наблюдательность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7,7</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4</a:t>
                      </a:r>
                      <a:endParaRPr lang="ru-RU" sz="1100">
                        <a:latin typeface="Calibri"/>
                        <a:ea typeface="Calibri"/>
                        <a:cs typeface="Times New Roman"/>
                      </a:endParaRPr>
                    </a:p>
                  </a:txBody>
                  <a:tcPr marL="68580" marR="68580" marT="0" marB="0"/>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Расположенность к людям, доброжелатель-</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ность и общительность</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9</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8,5</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1</a:t>
                      </a:r>
                      <a:endParaRPr lang="ru-RU" sz="1100">
                        <a:latin typeface="Calibri"/>
                        <a:ea typeface="Calibri"/>
                        <a:cs typeface="Times New Roman"/>
                      </a:endParaRPr>
                    </a:p>
                  </a:txBody>
                  <a:tcPr marL="68580" marR="68580" marT="0" marB="0"/>
                </a:tc>
              </a:tr>
              <a:tr h="370840">
                <a:tc>
                  <a:txBody>
                    <a:bodyPr/>
                    <a:lstStyle/>
                    <a:p>
                      <a:pPr>
                        <a:lnSpc>
                          <a:spcPct val="115000"/>
                        </a:lnSpc>
                        <a:spcAft>
                          <a:spcPts val="0"/>
                        </a:spcAft>
                      </a:pPr>
                      <a:r>
                        <a:rPr lang="ru-RU" sz="1400">
                          <a:solidFill>
                            <a:srgbClr val="000000"/>
                          </a:solidFill>
                          <a:latin typeface="Times New Roman"/>
                          <a:ea typeface="Times New Roman"/>
                          <a:cs typeface="Times New Roman"/>
                        </a:rPr>
                        <a:t>Требовательность к себе и учащимся</a:t>
                      </a:r>
                      <a:endParaRPr lang="ru-RU" sz="1100">
                        <a:latin typeface="Calibri"/>
                        <a:ea typeface="Calibri"/>
                        <a:cs typeface="Times New Roman"/>
                      </a:endParaRPr>
                    </a:p>
                    <a:p>
                      <a:pPr>
                        <a:lnSpc>
                          <a:spcPct val="115000"/>
                        </a:lnSpc>
                        <a:spcAft>
                          <a:spcPts val="0"/>
                        </a:spcAft>
                      </a:pPr>
                      <a:r>
                        <a:rPr lang="ru-RU" sz="1400">
                          <a:solidFill>
                            <a:srgbClr val="000000"/>
                          </a:solidFill>
                          <a:latin typeface="Times New Roman"/>
                          <a:ea typeface="Times New Roman"/>
                          <a:cs typeface="Times New Roman"/>
                        </a:rPr>
                        <a:t>10</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10</a:t>
                      </a:r>
                      <a:endParaRPr lang="ru-RU" sz="1100" dirty="0">
                        <a:latin typeface="Calibri"/>
                        <a:ea typeface="Calibri"/>
                        <a:cs typeface="Times New Roman"/>
                      </a:endParaRPr>
                    </a:p>
                  </a:txBody>
                  <a:tcPr marL="68580" marR="68580" marT="0" marB="0"/>
                </a:tc>
                <a:tc>
                  <a:txBody>
                    <a:bodyPr/>
                    <a:lstStyle/>
                    <a:p>
                      <a:pPr>
                        <a:lnSpc>
                          <a:spcPct val="115000"/>
                        </a:lnSpc>
                        <a:spcAft>
                          <a:spcPts val="0"/>
                        </a:spcAft>
                      </a:pPr>
                      <a:r>
                        <a:rPr lang="ru-RU" sz="1400">
                          <a:solidFill>
                            <a:srgbClr val="000000"/>
                          </a:solidFill>
                          <a:latin typeface="Times New Roman"/>
                          <a:ea typeface="Times New Roman"/>
                          <a:cs typeface="Times New Roman"/>
                        </a:rPr>
                        <a:t>8,1</a:t>
                      </a:r>
                      <a:endParaRPr lang="ru-RU" sz="1100">
                        <a:latin typeface="Calibri"/>
                        <a:ea typeface="Calibri"/>
                        <a:cs typeface="Times New Roman"/>
                      </a:endParaRPr>
                    </a:p>
                  </a:txBody>
                  <a:tcPr marL="68580" marR="68580" marT="0" marB="0"/>
                </a:tc>
                <a:tc>
                  <a:txBody>
                    <a:bodyPr/>
                    <a:lstStyle/>
                    <a:p>
                      <a:pPr>
                        <a:lnSpc>
                          <a:spcPct val="115000"/>
                        </a:lnSpc>
                        <a:spcAft>
                          <a:spcPts val="0"/>
                        </a:spcAft>
                      </a:pPr>
                      <a:r>
                        <a:rPr lang="ru-RU" sz="1400" dirty="0">
                          <a:solidFill>
                            <a:srgbClr val="000000"/>
                          </a:solidFill>
                          <a:latin typeface="Times New Roman"/>
                          <a:ea typeface="Times New Roman"/>
                          <a:cs typeface="Times New Roman"/>
                        </a:rPr>
                        <a:t>2</a:t>
                      </a:r>
                      <a:endParaRPr lang="ru-RU" sz="1100" dirty="0">
                        <a:latin typeface="Calibri"/>
                        <a:ea typeface="Calibri"/>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Нормативные элементы дидактики</a:t>
            </a:r>
            <a:endParaRPr lang="ru-RU" dirty="0"/>
          </a:p>
        </p:txBody>
      </p:sp>
      <p:sp>
        <p:nvSpPr>
          <p:cNvPr id="3" name="Содержимое 2"/>
          <p:cNvSpPr>
            <a:spLocks noGrp="1"/>
          </p:cNvSpPr>
          <p:nvPr>
            <p:ph idx="1"/>
          </p:nvPr>
        </p:nvSpPr>
        <p:spPr/>
        <p:txBody>
          <a:bodyPr/>
          <a:lstStyle/>
          <a:p>
            <a:endParaRPr lang="ru-RU" dirty="0"/>
          </a:p>
        </p:txBody>
      </p:sp>
      <p:sp>
        <p:nvSpPr>
          <p:cNvPr id="5" name="Прямоугольник 4"/>
          <p:cNvSpPr/>
          <p:nvPr/>
        </p:nvSpPr>
        <p:spPr>
          <a:xfrm>
            <a:off x="755576" y="1988840"/>
            <a:ext cx="2664296" cy="15841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Дидактические законы</a:t>
            </a:r>
            <a:endParaRPr lang="ru-RU" sz="2800" dirty="0"/>
          </a:p>
        </p:txBody>
      </p:sp>
      <p:sp>
        <p:nvSpPr>
          <p:cNvPr id="6" name="Прямоугольник 5"/>
          <p:cNvSpPr/>
          <p:nvPr/>
        </p:nvSpPr>
        <p:spPr>
          <a:xfrm>
            <a:off x="2771800" y="3645024"/>
            <a:ext cx="3456384" cy="13681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dirty="0" smtClean="0"/>
              <a:t>Дидактические закономерности</a:t>
            </a:r>
            <a:endParaRPr lang="ru-RU" sz="2800" dirty="0"/>
          </a:p>
        </p:txBody>
      </p:sp>
      <p:sp>
        <p:nvSpPr>
          <p:cNvPr id="8" name="Прямоугольник 7"/>
          <p:cNvSpPr/>
          <p:nvPr/>
        </p:nvSpPr>
        <p:spPr>
          <a:xfrm>
            <a:off x="5148064" y="1772816"/>
            <a:ext cx="3168352" cy="17281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dirty="0" smtClean="0"/>
              <a:t>Правила обучения</a:t>
            </a:r>
            <a:endParaRPr lang="ru-RU" sz="2800" dirty="0"/>
          </a:p>
        </p:txBody>
      </p:sp>
      <p:sp>
        <p:nvSpPr>
          <p:cNvPr id="10" name="Прямоугольник 9"/>
          <p:cNvSpPr/>
          <p:nvPr/>
        </p:nvSpPr>
        <p:spPr>
          <a:xfrm>
            <a:off x="1619672" y="5085184"/>
            <a:ext cx="51125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dirty="0" smtClean="0"/>
              <a:t>Принципы обучения</a:t>
            </a:r>
            <a:endParaRPr lang="ru-RU" sz="3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 ФГОС аспирантуры</a:t>
            </a:r>
            <a:endParaRPr lang="ru-RU" dirty="0"/>
          </a:p>
        </p:txBody>
      </p:sp>
      <p:sp>
        <p:nvSpPr>
          <p:cNvPr id="3" name="Содержимое 2"/>
          <p:cNvSpPr>
            <a:spLocks noGrp="1"/>
          </p:cNvSpPr>
          <p:nvPr>
            <p:ph idx="1"/>
          </p:nvPr>
        </p:nvSpPr>
        <p:spPr/>
        <p:txBody>
          <a:bodyPr/>
          <a:lstStyle/>
          <a:p>
            <a:r>
              <a:rPr lang="ru-RU" dirty="0" smtClean="0"/>
              <a:t>Итоговая государственная аттестация включает в себя сдачу государственного экзамена и защиту выпускной квалификационной работы </a:t>
            </a:r>
            <a:r>
              <a:rPr lang="ru-RU" b="1" i="1" dirty="0" smtClean="0"/>
              <a:t>( не защита диссертации)</a:t>
            </a:r>
            <a:endParaRPr lang="ru-RU" b="1" i="1"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Законы и закономерности</a:t>
            </a:r>
            <a:endParaRPr lang="ru-RU" dirty="0"/>
          </a:p>
        </p:txBody>
      </p:sp>
      <p:sp>
        <p:nvSpPr>
          <p:cNvPr id="3" name="Содержимое 2"/>
          <p:cNvSpPr>
            <a:spLocks noGrp="1"/>
          </p:cNvSpPr>
          <p:nvPr>
            <p:ph idx="1"/>
          </p:nvPr>
        </p:nvSpPr>
        <p:spPr/>
        <p:txBody>
          <a:bodyPr>
            <a:normAutofit fontScale="70000" lnSpcReduction="20000"/>
          </a:bodyPr>
          <a:lstStyle/>
          <a:p>
            <a:r>
              <a:rPr lang="ru-RU" b="1" dirty="0" smtClean="0"/>
              <a:t>Закон </a:t>
            </a:r>
            <a:r>
              <a:rPr lang="ru-RU" dirty="0" smtClean="0"/>
              <a:t>отражает педагогическое явление на максимально конкретном уровне, а закономерность – на более абстрактном и часто вскрывает лишь общую тенденцию функционирования.</a:t>
            </a:r>
          </a:p>
          <a:p>
            <a:r>
              <a:rPr lang="ru-RU" dirty="0" smtClean="0"/>
              <a:t>Закономерность – это не до конца познанный закон или закон, пределы и форма которого еще не установлены. В закономерности выражены многие связи и отношения, тогда как закон однозначно выражает определенную связь, определенное отношение. Закономерность есть результат совокупного действия множества законов, поэтому понятие закономерности по объему шире понятия закона.</a:t>
            </a:r>
          </a:p>
          <a:p>
            <a:r>
              <a:rPr lang="ru-RU" dirty="0" smtClean="0"/>
              <a:t>У закона всегда есть две функции: объяснительная и прогностическая. Его задача – способствовать научному управлению учебно-воспитательной деятельностью, предвидеть ее результаты, оптимизировать содержание, формы, методы и средства.</a:t>
            </a:r>
          </a:p>
          <a:p>
            <a:endParaRPr lang="ru-RU"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70000" lnSpcReduction="20000"/>
          </a:bodyPr>
          <a:lstStyle/>
          <a:p>
            <a:r>
              <a:rPr lang="ru-RU" b="1" dirty="0" smtClean="0"/>
              <a:t>Педагогический закон</a:t>
            </a:r>
            <a:r>
              <a:rPr lang="ru-RU" dirty="0" smtClean="0"/>
              <a:t> – это педагогическая категория для обозначения объективных, существенных, необходимых, общих, устойчиво повторяющихся явлений при определенных педагогических условиях, взаимосвязь между компонентами педагогической системы, отражающая механизмы самоорганизации, функционирования и саморазвития целостной педагогической системы.</a:t>
            </a:r>
          </a:p>
          <a:p>
            <a:r>
              <a:rPr lang="ru-RU" dirty="0" smtClean="0"/>
              <a:t>Под </a:t>
            </a:r>
            <a:r>
              <a:rPr lang="ru-RU" b="1" dirty="0" err="1" smtClean="0"/>
              <a:t>закономерностью</a:t>
            </a:r>
            <a:r>
              <a:rPr lang="ru-RU" dirty="0" err="1" smtClean="0"/>
              <a:t>в</a:t>
            </a:r>
            <a:r>
              <a:rPr lang="ru-RU" dirty="0" smtClean="0"/>
              <a:t> общественных явлениях (в данном случае в учебном процессе) понимается объективно существующая, необходимая, повторяющаяся, существенная связь между явлениями и свойствами объективного мира, при которых изменения одних явлений вызывают определенные изменения других явлений, характеризующие их поступательное развитие.</a:t>
            </a:r>
          </a:p>
          <a:p>
            <a:endParaRPr lang="ru-RU"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Педагогические закономерности</a:t>
            </a:r>
            <a:endParaRPr lang="ru-RU" dirty="0"/>
          </a:p>
        </p:txBody>
      </p:sp>
      <p:sp>
        <p:nvSpPr>
          <p:cNvPr id="3" name="Содержимое 2"/>
          <p:cNvSpPr>
            <a:spLocks noGrp="1"/>
          </p:cNvSpPr>
          <p:nvPr>
            <p:ph idx="1"/>
          </p:nvPr>
        </p:nvSpPr>
        <p:spPr/>
        <p:txBody>
          <a:bodyPr/>
          <a:lstStyle/>
          <a:p>
            <a:r>
              <a:rPr lang="ru-RU" b="1" dirty="0" smtClean="0"/>
              <a:t>Закономерности педагогического процесса</a:t>
            </a:r>
            <a:r>
              <a:rPr lang="ru-RU" dirty="0" smtClean="0"/>
              <a:t> - это объективно существующие, повторяющиеся, устойчивые, существенные связи между явлениями, отдельными сторонами данного процесса.</a:t>
            </a:r>
          </a:p>
          <a:p>
            <a:r>
              <a:rPr lang="ru-RU" dirty="0" smtClean="0"/>
              <a:t>Закономерности показывают, что и как связано в педагогическом процессе, что и от чего в нем зависит.</a:t>
            </a:r>
          </a:p>
          <a:p>
            <a:endParaRPr 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В настоящее время в педагогике признаны следующие законы</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a:t>
            </a:r>
            <a:r>
              <a:rPr lang="ru-RU" i="1" dirty="0" smtClean="0"/>
              <a:t>целостности и единства педагогического процесса </a:t>
            </a:r>
            <a:r>
              <a:rPr lang="ru-RU" dirty="0" smtClean="0"/>
              <a:t>(раскрывает соотношение части и целого в педагогическом процессе, необходимость гармонического единства рационального, эмоционального, сообщающего, поискового, содержательного, операционного и мотивационного компонентов);</a:t>
            </a:r>
          </a:p>
          <a:p>
            <a:r>
              <a:rPr lang="ru-RU" i="1" dirty="0" smtClean="0"/>
              <a:t>единства и взаимосвязи теории и практики обучения;</a:t>
            </a:r>
            <a:endParaRPr lang="ru-RU" dirty="0" smtClean="0"/>
          </a:p>
          <a:p>
            <a:r>
              <a:rPr lang="ru-RU" i="1" dirty="0" smtClean="0"/>
              <a:t>воспитывающего и развивающего обучения </a:t>
            </a:r>
            <a:r>
              <a:rPr lang="ru-RU" dirty="0" smtClean="0"/>
              <a:t>(раскрывает соотношения овладения знаниями, способами деятельности и всестороннего развития личности);</a:t>
            </a:r>
          </a:p>
          <a:p>
            <a:r>
              <a:rPr lang="ru-RU" i="1" dirty="0" smtClean="0"/>
              <a:t>социальной обусловленности целей, содержания и методов обучения </a:t>
            </a:r>
            <a:r>
              <a:rPr lang="ru-RU" dirty="0" smtClean="0"/>
              <a:t>(раскрывает объективный процесс определяющего влияния общественных отношений, социального строя на формирование всех элементов воспитания и обучения).</a:t>
            </a:r>
          </a:p>
          <a:p>
            <a:r>
              <a:rPr lang="ru-RU" dirty="0" smtClean="0"/>
              <a:t>.</a:t>
            </a:r>
          </a:p>
          <a:p>
            <a:endParaRPr lang="ru-RU"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Приведем примеры конкретных психологических закономерностей, открытых в дидактике</a:t>
            </a:r>
            <a:endParaRPr lang="ru-RU" sz="3600" dirty="0"/>
          </a:p>
        </p:txBody>
      </p:sp>
      <p:sp>
        <p:nvSpPr>
          <p:cNvPr id="3" name="Содержимое 2"/>
          <p:cNvSpPr>
            <a:spLocks noGrp="1"/>
          </p:cNvSpPr>
          <p:nvPr>
            <p:ph idx="1"/>
          </p:nvPr>
        </p:nvSpPr>
        <p:spPr/>
        <p:txBody>
          <a:bodyPr>
            <a:normAutofit fontScale="85000" lnSpcReduction="20000"/>
          </a:bodyPr>
          <a:lstStyle/>
          <a:p>
            <a:r>
              <a:rPr lang="ru-RU" i="1" dirty="0" smtClean="0"/>
              <a:t>1. Продуктивность обучения </a:t>
            </a:r>
            <a:r>
              <a:rPr lang="ru-RU" dirty="0" smtClean="0"/>
              <a:t>прямо пропорциональна интересу обучаемых к учебной деятельности, количеству тренировочных упражнений, уровню познавательной активности обучаемых и зависит от уровня развития памяти (широта, глубина, прочность).</a:t>
            </a:r>
          </a:p>
          <a:p>
            <a:r>
              <a:rPr lang="ru-RU" i="1" dirty="0" smtClean="0"/>
              <a:t>2. Закономерность </a:t>
            </a:r>
            <a:r>
              <a:rPr lang="ru-RU" i="1" dirty="0" err="1" smtClean="0"/>
              <a:t>Йоста</a:t>
            </a:r>
            <a:r>
              <a:rPr lang="ru-RU" i="1" dirty="0" smtClean="0"/>
              <a:t>. </a:t>
            </a:r>
            <a:r>
              <a:rPr lang="ru-RU" dirty="0" smtClean="0"/>
              <a:t>При прочих равных условиях для достижения критерия усвоения требуется меньше проб при заучивании материала методом распределенного </a:t>
            </a:r>
            <a:r>
              <a:rPr lang="ru-RU" dirty="0" err="1" smtClean="0"/>
              <a:t>научения</a:t>
            </a:r>
            <a:r>
              <a:rPr lang="ru-RU" dirty="0" smtClean="0"/>
              <a:t>, чем методом концентрированного </a:t>
            </a:r>
            <a:r>
              <a:rPr lang="ru-RU" dirty="0" err="1" smtClean="0"/>
              <a:t>научения</a:t>
            </a:r>
            <a:r>
              <a:rPr lang="ru-RU" dirty="0" smtClean="0"/>
              <a:t>. Кривая забывания и её коррекция.</a:t>
            </a:r>
          </a:p>
          <a:p>
            <a:endParaRPr lang="ru-RU"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fontScale="92500" lnSpcReduction="20000"/>
          </a:bodyPr>
          <a:lstStyle/>
          <a:p>
            <a:r>
              <a:rPr lang="ru-RU" dirty="0" smtClean="0"/>
              <a:t>В педагогике действуют динамические и статистические законы. На основе динамических законов, зная исходное состояние педагогической системы и внешних условий, в которых протекает педагогический процесс, можно предсказать ее последующие изменения. </a:t>
            </a:r>
            <a:r>
              <a:rPr lang="ru-RU" i="1" dirty="0" smtClean="0"/>
              <a:t>Статистические </a:t>
            </a:r>
            <a:r>
              <a:rPr lang="ru-RU" dirty="0" smtClean="0"/>
              <a:t>законы отражают определенные тенденции изменения педагогической системы, которые выявляются на основе применения статистических методов научно-педагогического исследования.</a:t>
            </a:r>
            <a:endParaRPr lang="ru-RU"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3794" name="Picture 2"/>
          <p:cNvPicPr>
            <a:picLocks noGrp="1" noChangeAspect="1" noChangeArrowheads="1"/>
          </p:cNvPicPr>
          <p:nvPr>
            <p:ph idx="1"/>
          </p:nvPr>
        </p:nvPicPr>
        <p:blipFill>
          <a:blip r:embed="rId2" cstate="print"/>
          <a:srcRect/>
          <a:stretch>
            <a:fillRect/>
          </a:stretch>
        </p:blipFill>
        <p:spPr bwMode="auto">
          <a:xfrm>
            <a:off x="539552" y="620688"/>
            <a:ext cx="8280920" cy="5760640"/>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Пример получения статистических закономерностей</a:t>
            </a:r>
            <a:endParaRPr lang="ru-RU" dirty="0"/>
          </a:p>
        </p:txBody>
      </p:sp>
      <p:sp>
        <p:nvSpPr>
          <p:cNvPr id="3" name="Содержимое 2"/>
          <p:cNvSpPr>
            <a:spLocks noGrp="1"/>
          </p:cNvSpPr>
          <p:nvPr>
            <p:ph idx="1"/>
          </p:nvPr>
        </p:nvSpPr>
        <p:spPr/>
        <p:txBody>
          <a:bodyPr/>
          <a:lstStyle/>
          <a:p>
            <a:r>
              <a:rPr lang="ru-RU" dirty="0" smtClean="0"/>
              <a:t>И.И. </a:t>
            </a:r>
            <a:r>
              <a:rPr lang="ru-RU" dirty="0" err="1" smtClean="0"/>
              <a:t>Нурминский</a:t>
            </a:r>
            <a:r>
              <a:rPr lang="ru-RU" dirty="0" smtClean="0"/>
              <a:t> Статистические закономерности формирования знаний учащихся по физике</a:t>
            </a:r>
          </a:p>
          <a:p>
            <a:endParaRPr lang="ru-RU"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Статистические закономерности</a:t>
            </a:r>
            <a:endParaRPr lang="ru-RU" dirty="0"/>
          </a:p>
        </p:txBody>
      </p:sp>
      <p:sp>
        <p:nvSpPr>
          <p:cNvPr id="5" name="Содержимое 4"/>
          <p:cNvSpPr>
            <a:spLocks noGrp="1"/>
          </p:cNvSpPr>
          <p:nvPr>
            <p:ph idx="1"/>
          </p:nvPr>
        </p:nvSpPr>
        <p:spPr>
          <a:xfrm>
            <a:off x="457200" y="1600200"/>
            <a:ext cx="8229600" cy="4925144"/>
          </a:xfrm>
        </p:spPr>
        <p:txBody>
          <a:bodyPr/>
          <a:lstStyle/>
          <a:p>
            <a:endParaRPr lang="ru-RU" dirty="0"/>
          </a:p>
        </p:txBody>
      </p:sp>
      <p:sp>
        <p:nvSpPr>
          <p:cNvPr id="30729"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pSp>
        <p:nvGrpSpPr>
          <p:cNvPr id="30721" name="Group 1"/>
          <p:cNvGrpSpPr>
            <a:grpSpLocks noChangeAspect="1"/>
          </p:cNvGrpSpPr>
          <p:nvPr/>
        </p:nvGrpSpPr>
        <p:grpSpPr bwMode="auto">
          <a:xfrm>
            <a:off x="1763688" y="2420888"/>
            <a:ext cx="5940425" cy="3563938"/>
            <a:chOff x="2358" y="1986"/>
            <a:chExt cx="7200" cy="4320"/>
          </a:xfrm>
        </p:grpSpPr>
        <p:sp>
          <p:nvSpPr>
            <p:cNvPr id="30728" name="AutoShape 8"/>
            <p:cNvSpPr>
              <a:spLocks noChangeAspect="1" noChangeArrowheads="1" noTextEdit="1"/>
            </p:cNvSpPr>
            <p:nvPr/>
          </p:nvSpPr>
          <p:spPr bwMode="auto">
            <a:xfrm>
              <a:off x="2358" y="1986"/>
              <a:ext cx="7200" cy="4320"/>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0727" name="AutoShape 7"/>
            <p:cNvSpPr>
              <a:spLocks noChangeShapeType="1"/>
            </p:cNvSpPr>
            <p:nvPr/>
          </p:nvSpPr>
          <p:spPr bwMode="auto">
            <a:xfrm flipH="1">
              <a:off x="3022" y="2973"/>
              <a:ext cx="11" cy="3141"/>
            </a:xfrm>
            <a:prstGeom prst="straightConnector1">
              <a:avLst/>
            </a:prstGeom>
            <a:noFill/>
            <a:ln w="9525">
              <a:solidFill>
                <a:srgbClr val="000000"/>
              </a:solidFill>
              <a:round/>
              <a:headEnd type="triangle" w="med" len="med"/>
              <a:tailEnd/>
            </a:ln>
          </p:spPr>
          <p:txBody>
            <a:bodyPr vert="horz" wrap="square" lIns="91440" tIns="45720" rIns="91440" bIns="45720" numCol="1" anchor="t" anchorCtr="0" compatLnSpc="1">
              <a:prstTxWarp prst="textNoShape">
                <a:avLst/>
              </a:prstTxWarp>
            </a:bodyPr>
            <a:lstStyle/>
            <a:p>
              <a:endParaRPr lang="ru-RU"/>
            </a:p>
          </p:txBody>
        </p:sp>
        <p:sp>
          <p:nvSpPr>
            <p:cNvPr id="30726" name="AutoShape 6"/>
            <p:cNvSpPr>
              <a:spLocks noChangeShapeType="1"/>
            </p:cNvSpPr>
            <p:nvPr/>
          </p:nvSpPr>
          <p:spPr bwMode="auto">
            <a:xfrm flipV="1">
              <a:off x="3033" y="6009"/>
              <a:ext cx="6025" cy="105"/>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0725" name="Freeform 5"/>
            <p:cNvSpPr>
              <a:spLocks/>
            </p:cNvSpPr>
            <p:nvPr/>
          </p:nvSpPr>
          <p:spPr bwMode="auto">
            <a:xfrm>
              <a:off x="3736" y="4107"/>
              <a:ext cx="5322" cy="1634"/>
            </a:xfrm>
            <a:custGeom>
              <a:avLst/>
              <a:gdLst/>
              <a:ahLst/>
              <a:cxnLst>
                <a:cxn ang="0">
                  <a:pos x="0" y="2123"/>
                </a:cxn>
                <a:cxn ang="0">
                  <a:pos x="4779" y="303"/>
                </a:cxn>
                <a:cxn ang="0">
                  <a:pos x="6915" y="303"/>
                </a:cxn>
              </a:cxnLst>
              <a:rect l="0" t="0" r="r" b="b"/>
              <a:pathLst>
                <a:path w="6915" h="2123">
                  <a:moveTo>
                    <a:pt x="0" y="2123"/>
                  </a:moveTo>
                  <a:cubicBezTo>
                    <a:pt x="1813" y="1364"/>
                    <a:pt x="3627" y="606"/>
                    <a:pt x="4779" y="303"/>
                  </a:cubicBezTo>
                  <a:cubicBezTo>
                    <a:pt x="5931" y="0"/>
                    <a:pt x="6559" y="303"/>
                    <a:pt x="6915" y="303"/>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4" name="Freeform 4"/>
            <p:cNvSpPr>
              <a:spLocks/>
            </p:cNvSpPr>
            <p:nvPr/>
          </p:nvSpPr>
          <p:spPr bwMode="auto">
            <a:xfrm>
              <a:off x="3870" y="4895"/>
              <a:ext cx="5688" cy="944"/>
            </a:xfrm>
            <a:custGeom>
              <a:avLst/>
              <a:gdLst/>
              <a:ahLst/>
              <a:cxnLst>
                <a:cxn ang="0">
                  <a:pos x="0" y="1226"/>
                </a:cxn>
                <a:cxn ang="0">
                  <a:pos x="6061" y="166"/>
                </a:cxn>
                <a:cxn ang="0">
                  <a:pos x="7391" y="229"/>
                </a:cxn>
              </a:cxnLst>
              <a:rect l="0" t="0" r="r" b="b"/>
              <a:pathLst>
                <a:path w="7391" h="1226">
                  <a:moveTo>
                    <a:pt x="0" y="1226"/>
                  </a:moveTo>
                  <a:cubicBezTo>
                    <a:pt x="2414" y="779"/>
                    <a:pt x="4829" y="332"/>
                    <a:pt x="6061" y="166"/>
                  </a:cubicBezTo>
                  <a:cubicBezTo>
                    <a:pt x="7293" y="0"/>
                    <a:pt x="7169" y="221"/>
                    <a:pt x="7391" y="229"/>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3" name="Freeform 3"/>
            <p:cNvSpPr>
              <a:spLocks/>
            </p:cNvSpPr>
            <p:nvPr/>
          </p:nvSpPr>
          <p:spPr bwMode="auto">
            <a:xfrm>
              <a:off x="3499" y="2606"/>
              <a:ext cx="6059" cy="2551"/>
            </a:xfrm>
            <a:custGeom>
              <a:avLst/>
              <a:gdLst/>
              <a:ahLst/>
              <a:cxnLst>
                <a:cxn ang="0">
                  <a:pos x="0" y="3315"/>
                </a:cxn>
                <a:cxn ang="0">
                  <a:pos x="4858" y="340"/>
                </a:cxn>
                <a:cxn ang="0">
                  <a:pos x="7422" y="1274"/>
                </a:cxn>
                <a:cxn ang="0">
                  <a:pos x="7565" y="1321"/>
                </a:cxn>
                <a:cxn ang="0">
                  <a:pos x="7390" y="1258"/>
                </a:cxn>
              </a:cxnLst>
              <a:rect l="0" t="0" r="r" b="b"/>
              <a:pathLst>
                <a:path w="7873" h="3315">
                  <a:moveTo>
                    <a:pt x="0" y="3315"/>
                  </a:moveTo>
                  <a:cubicBezTo>
                    <a:pt x="1810" y="1997"/>
                    <a:pt x="3621" y="680"/>
                    <a:pt x="4858" y="340"/>
                  </a:cubicBezTo>
                  <a:cubicBezTo>
                    <a:pt x="6095" y="0"/>
                    <a:pt x="6971" y="1110"/>
                    <a:pt x="7422" y="1274"/>
                  </a:cubicBezTo>
                  <a:cubicBezTo>
                    <a:pt x="7873" y="1438"/>
                    <a:pt x="7570" y="1324"/>
                    <a:pt x="7565" y="1321"/>
                  </a:cubicBezTo>
                  <a:cubicBezTo>
                    <a:pt x="7560" y="1318"/>
                    <a:pt x="7475" y="1288"/>
                    <a:pt x="7390" y="1258"/>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30722" name="Rectangle 2"/>
            <p:cNvSpPr>
              <a:spLocks noChangeArrowheads="1"/>
            </p:cNvSpPr>
            <p:nvPr/>
          </p:nvSpPr>
          <p:spPr bwMode="auto">
            <a:xfrm>
              <a:off x="7719" y="2453"/>
              <a:ext cx="1839" cy="270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30730" name="Rectangle 10"/>
          <p:cNvSpPr>
            <a:spLocks noChangeArrowheads="1"/>
          </p:cNvSpPr>
          <p:nvPr/>
        </p:nvSpPr>
        <p:spPr bwMode="auto">
          <a:xfrm>
            <a:off x="755576" y="1867689"/>
            <a:ext cx="7919864"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a:t>
            </a: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ru-RU"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rPr>
              <a:t></a:t>
            </a:r>
            <a:r>
              <a:rPr kumimoji="0" lang="en-US" sz="3600" b="0" i="0" u="none" strike="noStrike" cap="none" normalizeH="0" baseline="-30000" dirty="0" err="1" smtClean="0">
                <a:ln>
                  <a:noFill/>
                </a:ln>
                <a:solidFill>
                  <a:schemeClr val="tx1"/>
                </a:solidFill>
                <a:effectLst/>
                <a:latin typeface="Times New Roman" pitchFamily="18" charset="0"/>
                <a:ea typeface="Calibri" pitchFamily="34" charset="0"/>
                <a:cs typeface="Times New Roman" pitchFamily="18" charset="0"/>
              </a:rPr>
              <a:t>n</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sym typeface="Symbol" pitchFamily="18" charset="2"/>
              </a:rPr>
              <a:t>n</a:t>
            </a:r>
            <a:r>
              <a:rPr lang="ru-RU" sz="3600" dirty="0" smtClean="0">
                <a:latin typeface="Times New Roman" pitchFamily="18" charset="0"/>
                <a:ea typeface="Calibri" pitchFamily="34" charset="0"/>
                <a:cs typeface="Times New Roman" pitchFamily="18" charset="0"/>
                <a:sym typeface="Symbol" pitchFamily="18" charset="2"/>
              </a:rPr>
              <a:t>=</a:t>
            </a:r>
            <a:r>
              <a:rPr lang="en-US" sz="3600" dirty="0" smtClean="0">
                <a:latin typeface="Times New Roman" pitchFamily="18" charset="0"/>
                <a:ea typeface="Calibri" pitchFamily="34" charset="0"/>
                <a:cs typeface="Times New Roman" pitchFamily="18" charset="0"/>
                <a:sym typeface="Symbol" pitchFamily="18" charset="2"/>
              </a:rPr>
              <a:t>&gt;30</a:t>
            </a:r>
            <a:endPar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sym typeface="Symbol" pitchFamily="18" charset="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Закономерности воспитательного процесса</a:t>
            </a:r>
            <a:endParaRPr lang="ru-RU" dirty="0"/>
          </a:p>
        </p:txBody>
      </p:sp>
      <p:sp>
        <p:nvSpPr>
          <p:cNvPr id="3" name="Содержимое 2"/>
          <p:cNvSpPr>
            <a:spLocks noGrp="1"/>
          </p:cNvSpPr>
          <p:nvPr>
            <p:ph idx="1"/>
          </p:nvPr>
        </p:nvSpPr>
        <p:spPr/>
        <p:txBody>
          <a:bodyPr>
            <a:normAutofit fontScale="85000" lnSpcReduction="20000"/>
          </a:bodyPr>
          <a:lstStyle/>
          <a:p>
            <a:r>
              <a:rPr lang="ru-RU" i="1" dirty="0" smtClean="0"/>
              <a:t>Связь воспитания и активности личности:</a:t>
            </a:r>
            <a:r>
              <a:rPr lang="ru-RU" dirty="0" smtClean="0"/>
              <a:t> воспитание осуществляется успешно, если его объект (ребенок) является одновременно и субъектом, то есть обнаруживает активное поведение, проявляет собственную волю, самостоятельность, потребность в деятельности. </a:t>
            </a:r>
          </a:p>
          <a:p>
            <a:r>
              <a:rPr lang="ru-RU" i="1" dirty="0" smtClean="0"/>
              <a:t>Связь воспитания и общения:</a:t>
            </a:r>
            <a:r>
              <a:rPr lang="ru-RU" dirty="0" smtClean="0"/>
              <a:t> воспитание всегда протекает во взаимодействии людей - учителей, учеников и др.</a:t>
            </a:r>
          </a:p>
          <a:p>
            <a:r>
              <a:rPr lang="ru-RU" dirty="0" smtClean="0"/>
              <a:t>Успешность воспитания ребенка находится в прямой зависимости от интенсивности и богатства</a:t>
            </a:r>
            <a:r>
              <a:rPr lang="ru-RU" i="1" dirty="0" smtClean="0"/>
              <a:t> межличностных связей.</a:t>
            </a:r>
            <a:endParaRPr lang="ru-RU" dirty="0" smtClean="0"/>
          </a:p>
          <a:p>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Аккредитация аспирантуры ВУЗа </a:t>
            </a:r>
            <a:endParaRPr lang="ru-RU" dirty="0"/>
          </a:p>
        </p:txBody>
      </p:sp>
      <p:sp>
        <p:nvSpPr>
          <p:cNvPr id="4" name="Rectangle 3"/>
          <p:cNvSpPr>
            <a:spLocks noGrp="1"/>
          </p:cNvSpPr>
          <p:nvPr>
            <p:ph idx="1"/>
          </p:nvPr>
        </p:nvSpPr>
        <p:spPr/>
        <p:txBody>
          <a:bodyPr>
            <a:normAutofit lnSpcReduction="10000"/>
          </a:bodyPr>
          <a:lstStyle/>
          <a:p>
            <a:pPr>
              <a:lnSpc>
                <a:spcPct val="90000"/>
              </a:lnSpc>
              <a:buFont typeface="Arial" charset="0"/>
              <a:buNone/>
            </a:pPr>
            <a:r>
              <a:rPr lang="ru-RU" altLang="ru-RU" sz="2400" dirty="0" smtClean="0">
                <a:solidFill>
                  <a:srgbClr val="0000FF"/>
                </a:solidFill>
                <a:latin typeface="Arial" charset="0"/>
                <a:cs typeface="Arial" charset="0"/>
              </a:rPr>
              <a:t>Количество обучающихся, принимающих участие в процедуре, должно быть не менее 80% при контингенте обучающихся на курсе до 50 человек. Если курс составляет от 50 человек и более, то количество обучающихся для оценки компетенций может быть в размере 1-2 групп.</a:t>
            </a:r>
          </a:p>
          <a:p>
            <a:pPr>
              <a:lnSpc>
                <a:spcPct val="90000"/>
              </a:lnSpc>
              <a:buFont typeface="Arial" charset="0"/>
              <a:buNone/>
            </a:pPr>
            <a:r>
              <a:rPr lang="ru-RU" altLang="ru-RU" sz="2400" dirty="0" smtClean="0">
                <a:solidFill>
                  <a:srgbClr val="0000FF"/>
                </a:solidFill>
                <a:latin typeface="Arial" charset="0"/>
                <a:cs typeface="Arial" charset="0"/>
              </a:rPr>
              <a:t>Эксперт выбирает 5-7 компетенций из набора компетенций образовательной программы, по которым дает устное или письменное задание. Обучающиеся выполняют задание в течение 20-30 минут, после чего эксперт оценивает сформированность полученных обучающимися </a:t>
            </a:r>
            <a:r>
              <a:rPr lang="ru-RU" altLang="ru-RU" sz="2400" b="1" dirty="0" smtClean="0">
                <a:solidFill>
                  <a:srgbClr val="0000FF"/>
                </a:solidFill>
                <a:latin typeface="Arial" charset="0"/>
                <a:cs typeface="Arial" charset="0"/>
              </a:rPr>
              <a:t>компетенций</a:t>
            </a:r>
            <a:r>
              <a:rPr lang="ru-RU" altLang="ru-RU" sz="2400" dirty="0" smtClean="0">
                <a:solidFill>
                  <a:srgbClr val="0000FF"/>
                </a:solidFill>
                <a:latin typeface="Arial" charset="0"/>
                <a:cs typeface="Arial" charset="0"/>
              </a:rPr>
              <a:t> в соответствии с </a:t>
            </a:r>
            <a:r>
              <a:rPr lang="ru-RU" altLang="ru-RU" sz="2400" b="1" dirty="0" smtClean="0">
                <a:solidFill>
                  <a:srgbClr val="0000FF"/>
                </a:solidFill>
                <a:latin typeface="Arial" charset="0"/>
                <a:cs typeface="Arial" charset="0"/>
              </a:rPr>
              <a:t>оценочной шкалой</a:t>
            </a:r>
            <a:r>
              <a:rPr lang="ru-RU" altLang="ru-RU" sz="2400" dirty="0" smtClean="0">
                <a:solidFill>
                  <a:srgbClr val="0000FF"/>
                </a:solidFill>
                <a:latin typeface="Arial" charset="0"/>
                <a:cs typeface="Arial" charset="0"/>
              </a:rPr>
              <a:t>, принятой в соответствующих ФОС.</a:t>
            </a:r>
          </a:p>
          <a:p>
            <a:pPr>
              <a:lnSpc>
                <a:spcPct val="90000"/>
              </a:lnSpc>
              <a:buFont typeface="Arial" charset="0"/>
              <a:buNone/>
            </a:pPr>
            <a:endParaRPr lang="ru-RU" altLang="ru-RU" sz="2400"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Принципы обучения</a:t>
            </a:r>
            <a:endParaRPr lang="ru-RU" dirty="0"/>
          </a:p>
        </p:txBody>
      </p:sp>
      <p:sp>
        <p:nvSpPr>
          <p:cNvPr id="3" name="Содержимое 2"/>
          <p:cNvSpPr>
            <a:spLocks noGrp="1"/>
          </p:cNvSpPr>
          <p:nvPr>
            <p:ph idx="1"/>
          </p:nvPr>
        </p:nvSpPr>
        <p:spPr/>
        <p:txBody>
          <a:bodyPr/>
          <a:lstStyle/>
          <a:p>
            <a:r>
              <a:rPr lang="ru-RU" dirty="0" smtClean="0"/>
              <a:t>Классические: </a:t>
            </a:r>
          </a:p>
          <a:p>
            <a:pPr>
              <a:buNone/>
            </a:pPr>
            <a:r>
              <a:rPr lang="ru-RU" dirty="0" smtClean="0"/>
              <a:t>           наглядности,</a:t>
            </a:r>
          </a:p>
          <a:p>
            <a:pPr>
              <a:buNone/>
            </a:pPr>
            <a:r>
              <a:rPr lang="ru-RU" dirty="0" smtClean="0"/>
              <a:t>           доступности,</a:t>
            </a:r>
          </a:p>
          <a:p>
            <a:pPr>
              <a:buNone/>
            </a:pPr>
            <a:r>
              <a:rPr lang="ru-RU" dirty="0" smtClean="0"/>
              <a:t>           сознательности и активности,</a:t>
            </a:r>
          </a:p>
          <a:p>
            <a:pPr>
              <a:buNone/>
            </a:pPr>
            <a:r>
              <a:rPr lang="ru-RU" dirty="0" smtClean="0"/>
              <a:t>           научности,</a:t>
            </a:r>
          </a:p>
          <a:p>
            <a:pPr>
              <a:buNone/>
            </a:pPr>
            <a:r>
              <a:rPr lang="ru-RU" dirty="0" smtClean="0"/>
              <a:t>           прочности…..</a:t>
            </a:r>
            <a:endParaRPr lang="ru-RU"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332656"/>
            <a:ext cx="8229600" cy="5793507"/>
          </a:xfrm>
        </p:spPr>
        <p:txBody>
          <a:bodyPr>
            <a:normAutofit fontScale="62500" lnSpcReduction="20000"/>
          </a:bodyPr>
          <a:lstStyle/>
          <a:p>
            <a:r>
              <a:rPr lang="ru-RU" dirty="0" smtClean="0"/>
              <a:t>Принцип </a:t>
            </a:r>
            <a:r>
              <a:rPr lang="ru-RU" i="1" dirty="0" smtClean="0"/>
              <a:t>сознательности и активности </a:t>
            </a:r>
            <a:r>
              <a:rPr lang="ru-RU" dirty="0" smtClean="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dirty="0" smtClean="0"/>
              <a:t>Принцип </a:t>
            </a:r>
            <a:r>
              <a:rPr lang="ru-RU" i="1" dirty="0" smtClean="0"/>
              <a:t>систематичности </a:t>
            </a:r>
            <a:r>
              <a:rPr lang="ru-RU" dirty="0" smtClean="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dirty="0" smtClean="0"/>
              <a:t>Принцип </a:t>
            </a:r>
            <a:r>
              <a:rPr lang="ru-RU" i="1" dirty="0" smtClean="0"/>
              <a:t>последовательности </a:t>
            </a:r>
            <a:r>
              <a:rPr lang="ru-RU" dirty="0" smtClean="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dirty="0" smtClean="0"/>
              <a:t>Принцип </a:t>
            </a:r>
            <a:r>
              <a:rPr lang="ru-RU" i="1" dirty="0" smtClean="0"/>
              <a:t>доступности </a:t>
            </a:r>
            <a:r>
              <a:rPr lang="ru-RU" dirty="0" smtClean="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endParaRPr lang="ru-RU"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0"/>
            <a:ext cx="8686800" cy="6126163"/>
          </a:xfrm>
        </p:spPr>
        <p:txBody>
          <a:bodyPr>
            <a:noAutofit/>
          </a:bodyPr>
          <a:lstStyle/>
          <a:p>
            <a:r>
              <a:rPr lang="ru-RU" sz="1800" dirty="0" smtClean="0"/>
              <a:t>Принцип </a:t>
            </a:r>
            <a:r>
              <a:rPr lang="ru-RU" sz="1800" i="1" dirty="0" smtClean="0"/>
              <a:t>научности </a:t>
            </a:r>
            <a:r>
              <a:rPr lang="ru-RU" sz="1800" dirty="0" smtClean="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r>
              <a:rPr lang="ru-RU" sz="1800" dirty="0" smtClean="0"/>
              <a:t>Принцип </a:t>
            </a:r>
            <a:r>
              <a:rPr lang="ru-RU" sz="1800" i="1" dirty="0" smtClean="0"/>
              <a:t>сознательности и активности </a:t>
            </a:r>
            <a:r>
              <a:rPr lang="ru-RU" sz="1800" dirty="0" smtClean="0"/>
              <a:t>личности в обучении основывается на понимании того, что обучение эффективно, если ученики являются активными субъектами познавательной деятельности, т. е. осознают цели урока, планируют и организуют свою работу, умеют себя проверить, проявляют интерес к знаниям, ставят проблемы и умеют искать их решение.</a:t>
            </a:r>
          </a:p>
          <a:p>
            <a:r>
              <a:rPr lang="ru-RU" sz="1800" dirty="0" smtClean="0"/>
              <a:t>Принцип </a:t>
            </a:r>
            <a:r>
              <a:rPr lang="ru-RU" sz="1800" i="1" dirty="0" smtClean="0"/>
              <a:t>систематичности </a:t>
            </a:r>
            <a:r>
              <a:rPr lang="ru-RU" sz="1800" dirty="0" smtClean="0"/>
              <a:t>обучения предполагает преподавание и усвоение знаний в определенной системе, структурирующей весь изучаемый материал на основе родовидовых, причинно-следственных связей, с позиции выделения общего и частного, отдельных фактов и обобщающих выводов.</a:t>
            </a:r>
          </a:p>
          <a:p>
            <a:r>
              <a:rPr lang="ru-RU" sz="1800" dirty="0" smtClean="0"/>
              <a:t>Принцип </a:t>
            </a:r>
            <a:r>
              <a:rPr lang="ru-RU" sz="1800" i="1" dirty="0" smtClean="0"/>
              <a:t>последовательности </a:t>
            </a:r>
            <a:r>
              <a:rPr lang="ru-RU" sz="1800" dirty="0" smtClean="0"/>
              <a:t>обучения требует логического построения содержания изучаемого материала и методики его подачи, при котором осуществляется динамика продвижения мыслительных и практических действий учащихся: от простого к сложному, от известного к неизвестному.</a:t>
            </a:r>
          </a:p>
          <a:p>
            <a:r>
              <a:rPr lang="ru-RU" sz="1800" dirty="0" smtClean="0"/>
              <a:t>Принцип </a:t>
            </a:r>
            <a:r>
              <a:rPr lang="ru-RU" sz="1800" i="1" dirty="0" smtClean="0"/>
              <a:t>доступности </a:t>
            </a:r>
            <a:r>
              <a:rPr lang="ru-RU" sz="1800" dirty="0" smtClean="0"/>
              <a:t>обучения предполагает, что отбор дидактического материала надо проводить на основе оптимального соотношения сложности и занимательности, а при выборе методов его освоения учитывать возраст учащихся и уровень их реальных мыслительных и практических действий.</a:t>
            </a:r>
          </a:p>
          <a:p>
            <a:r>
              <a:rPr lang="ru-RU" sz="1800" dirty="0" smtClean="0"/>
              <a:t>Принцип </a:t>
            </a:r>
            <a:r>
              <a:rPr lang="ru-RU" sz="1800" i="1" dirty="0" smtClean="0"/>
              <a:t>научности </a:t>
            </a:r>
            <a:r>
              <a:rPr lang="ru-RU" sz="1800" dirty="0" smtClean="0"/>
              <a:t>требует, чтобы содержание изучаемого материала знакомило учащихся с объективными научными фактами, теориями, законами и отражало современное состояние наук.</a:t>
            </a:r>
          </a:p>
          <a:p>
            <a:endParaRPr lang="ru-RU" sz="1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Принцип научности для подготовки преподавателей физики в классическом университете</a:t>
            </a:r>
            <a:endParaRPr lang="ru-RU" sz="3600" dirty="0"/>
          </a:p>
        </p:txBody>
      </p:sp>
      <p:sp>
        <p:nvSpPr>
          <p:cNvPr id="3" name="Содержимое 2"/>
          <p:cNvSpPr>
            <a:spLocks noGrp="1"/>
          </p:cNvSpPr>
          <p:nvPr>
            <p:ph idx="1"/>
          </p:nvPr>
        </p:nvSpPr>
        <p:spPr/>
        <p:txBody>
          <a:bodyPr>
            <a:normAutofit/>
          </a:bodyPr>
          <a:lstStyle/>
          <a:p>
            <a:r>
              <a:rPr lang="ru-RU" i="1" dirty="0" smtClean="0"/>
              <a:t>структура усваиваемого учащимися физического знания определяет основные характеристики конструируемого процесса обучения - цели, методы обучения, обеспечивая обоснованность моделирующей, проектировочной и конструктивной деятельности учителя</a:t>
            </a:r>
          </a:p>
          <a:p>
            <a:pPr>
              <a:buNone/>
            </a:pPr>
            <a:r>
              <a:rPr lang="ru-RU" sz="1600" i="1" dirty="0" smtClean="0"/>
              <a:t>Е.В. Чупрунов, И.В. Гребенев </a:t>
            </a:r>
            <a:r>
              <a:rPr lang="ru-RU" sz="1600" dirty="0" smtClean="0"/>
              <a:t>Фундаментальная научная подготовка учителя как основа его профессиональной компетентности// Педагогика, 2010, № 8, с.65-71</a:t>
            </a:r>
            <a:r>
              <a:rPr lang="ru-RU" sz="1600" i="1" dirty="0" smtClean="0"/>
              <a:t>. </a:t>
            </a:r>
            <a:endParaRPr lang="ru-RU" sz="16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dirty="0" smtClean="0"/>
              <a:t>Теория поэтапного формирования умственных действий (П.Я. Гальперин- Н.Ф. Талызина)</a:t>
            </a:r>
            <a:endParaRPr lang="ru-RU" sz="3600" dirty="0"/>
          </a:p>
        </p:txBody>
      </p:sp>
      <p:sp>
        <p:nvSpPr>
          <p:cNvPr id="3" name="Содержимое 2"/>
          <p:cNvSpPr>
            <a:spLocks noGrp="1"/>
          </p:cNvSpPr>
          <p:nvPr>
            <p:ph idx="1"/>
          </p:nvPr>
        </p:nvSpPr>
        <p:spPr/>
        <p:txBody>
          <a:bodyPr>
            <a:normAutofit fontScale="62500" lnSpcReduction="20000"/>
          </a:bodyPr>
          <a:lstStyle/>
          <a:p>
            <a:pPr>
              <a:buNone/>
            </a:pPr>
            <a:r>
              <a:rPr lang="ru-RU" dirty="0" smtClean="0"/>
              <a:t>система превращение действия в умственное.</a:t>
            </a:r>
          </a:p>
          <a:p>
            <a:r>
              <a:rPr lang="ru-RU" sz="3400" b="1" i="1" dirty="0" smtClean="0"/>
              <a:t>Первый этап</a:t>
            </a:r>
            <a:r>
              <a:rPr lang="ru-RU" sz="3400" b="1" dirty="0" smtClean="0"/>
              <a:t> –</a:t>
            </a:r>
            <a:r>
              <a:rPr lang="ru-RU" sz="3400" dirty="0" smtClean="0"/>
              <a:t> формирование мотивационной основы, т.е. мотивации действия.</a:t>
            </a:r>
          </a:p>
          <a:p>
            <a:r>
              <a:rPr lang="ru-RU" sz="3400" b="1" i="1" dirty="0" smtClean="0"/>
              <a:t>Второй этап</a:t>
            </a:r>
            <a:r>
              <a:rPr lang="ru-RU" sz="3400" i="1" dirty="0" smtClean="0"/>
              <a:t> </a:t>
            </a:r>
            <a:r>
              <a:rPr lang="ru-RU" sz="3400" dirty="0" smtClean="0"/>
              <a:t>– формирование схемы ориентировочной основы действия.</a:t>
            </a:r>
          </a:p>
          <a:p>
            <a:r>
              <a:rPr lang="ru-RU" sz="3400" b="1" i="1" dirty="0" smtClean="0"/>
              <a:t>Третий этап</a:t>
            </a:r>
            <a:r>
              <a:rPr lang="ru-RU" sz="3400" dirty="0" smtClean="0"/>
              <a:t> – формирование действия в его начальной, материальной, затем материализованной форме.</a:t>
            </a:r>
          </a:p>
          <a:p>
            <a:r>
              <a:rPr lang="ru-RU" sz="3400" b="1" i="1" dirty="0" smtClean="0"/>
              <a:t>Четвертый этап</a:t>
            </a:r>
            <a:r>
              <a:rPr lang="ru-RU" sz="3400" dirty="0" smtClean="0"/>
              <a:t> – формирование действия в громкой социализированной, внешней речи.</a:t>
            </a:r>
          </a:p>
          <a:p>
            <a:r>
              <a:rPr lang="ru-RU" sz="3400" b="1" i="1" dirty="0" smtClean="0"/>
              <a:t>Пятый этап</a:t>
            </a:r>
            <a:r>
              <a:rPr lang="ru-RU" sz="3400" dirty="0" smtClean="0"/>
              <a:t> – формирование действия во внутренней речи «про себя».</a:t>
            </a:r>
          </a:p>
          <a:p>
            <a:r>
              <a:rPr lang="ru-RU" sz="3400" b="1" i="1" dirty="0" smtClean="0"/>
              <a:t>Шестой этап</a:t>
            </a:r>
            <a:r>
              <a:rPr lang="ru-RU" sz="3400" dirty="0" smtClean="0"/>
              <a:t> - формирование свернутого, умственного действия. Проверка уровня сформированности.</a:t>
            </a:r>
          </a:p>
          <a:p>
            <a:r>
              <a:rPr lang="ru-RU" sz="3400" dirty="0" smtClean="0"/>
              <a:t>Пример с трением</a:t>
            </a:r>
            <a:endParaRPr lang="ru-RU" sz="34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dirty="0" smtClean="0"/>
              <a:t>Последовательность обобщенных шагов по организации поискового учебного процесса:</a:t>
            </a:r>
            <a:br>
              <a:rPr lang="ru-RU" sz="3600" dirty="0" smtClean="0"/>
            </a:br>
            <a:endParaRPr lang="ru-RU" sz="3600" dirty="0"/>
          </a:p>
        </p:txBody>
      </p:sp>
      <p:sp>
        <p:nvSpPr>
          <p:cNvPr id="3" name="Содержимое 2"/>
          <p:cNvSpPr>
            <a:spLocks noGrp="1"/>
          </p:cNvSpPr>
          <p:nvPr>
            <p:ph idx="1"/>
          </p:nvPr>
        </p:nvSpPr>
        <p:spPr/>
        <p:txBody>
          <a:bodyPr>
            <a:normAutofit fontScale="77500" lnSpcReduction="20000"/>
          </a:bodyPr>
          <a:lstStyle/>
          <a:p>
            <a:r>
              <a:rPr lang="ru-RU" dirty="0" smtClean="0"/>
              <a:t>Постановка проблемы, поиск ее формулировки с различных точек зрения.</a:t>
            </a:r>
          </a:p>
          <a:p>
            <a:r>
              <a:rPr lang="ru-RU" dirty="0" smtClean="0"/>
              <a:t>Поиск фактов для лучшего понимания проблемы, возможностей ее решения.</a:t>
            </a:r>
          </a:p>
          <a:p>
            <a:r>
              <a:rPr lang="ru-RU" dirty="0" smtClean="0"/>
              <a:t>Поиск идей одновременно с активизацией сферы бессознательного и подсознания; оценка идей откладывается до тех пор, пока они не высказаны и не сформулированы учащимися.</a:t>
            </a:r>
          </a:p>
          <a:p>
            <a:r>
              <a:rPr lang="ru-RU" dirty="0" smtClean="0"/>
              <a:t>Поиск решения, при котором высказанные идеи подвергаются анализу, оценке; для воплощения, разработки выбираются лучшие из них.</a:t>
            </a:r>
          </a:p>
          <a:p>
            <a:r>
              <a:rPr lang="ru-RU" dirty="0" smtClean="0"/>
              <a:t>Поиск признания найденного решения окружающими</a:t>
            </a:r>
          </a:p>
          <a:p>
            <a:endParaRPr lang="ru-RU"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Традиции и инновации в обучении</a:t>
            </a:r>
            <a:endParaRPr lang="ru-RU" dirty="0"/>
          </a:p>
        </p:txBody>
      </p:sp>
      <p:sp>
        <p:nvSpPr>
          <p:cNvPr id="3" name="Содержимое 2"/>
          <p:cNvSpPr>
            <a:spLocks noGrp="1"/>
          </p:cNvSpPr>
          <p:nvPr>
            <p:ph idx="1"/>
          </p:nvPr>
        </p:nvSpPr>
        <p:spPr>
          <a:xfrm>
            <a:off x="457200" y="1412776"/>
            <a:ext cx="8229600" cy="4713387"/>
          </a:xfrm>
        </p:spPr>
        <p:txBody>
          <a:bodyPr>
            <a:normAutofit fontScale="55000" lnSpcReduction="20000"/>
          </a:bodyPr>
          <a:lstStyle/>
          <a:p>
            <a:pPr lvl="0"/>
            <a:r>
              <a:rPr lang="ru-RU" dirty="0" smtClean="0"/>
              <a:t>Каждые десять лет возникает новая педагогическая мода, состоящая, например, в пропаганде обучения с уменьшенным прямым управлением учебной деятельностью учащихся: открытое, проблемное, исследовательское, практическое обучение. Каждый раз выясняется, что реальный педагогический эффект достигается только для ограниченной группы учащихся с высокой предварительной подготовкой в предметной области и развитыми </a:t>
            </a:r>
            <a:r>
              <a:rPr lang="ru-RU" dirty="0" err="1" smtClean="0"/>
              <a:t>общеучебными</a:t>
            </a:r>
            <a:r>
              <a:rPr lang="ru-RU" dirty="0" smtClean="0"/>
              <a:t> навыками. При этом для остальных групп обучаемых учителя вынуждены далеко уходить от рекомендаций разработчиков «прогрессивных» методик, предлагая учащимся дополнительные, явные или нет, «строительные леса», обеспечивающие необходимые результаты учебной деятельности. С точки зрения уровня усвоения учебного материала всеми учащимися неизменно, из десятилетия в десятилетие, массовая практика обучения доказывает преимущество традиционного учебного процесса с прямым управлением деятельностью обучаемых  </a:t>
            </a:r>
          </a:p>
          <a:p>
            <a:pPr lvl="0"/>
            <a:r>
              <a:rPr lang="en-US" i="1" dirty="0" err="1" smtClean="0"/>
              <a:t>Kirschner</a:t>
            </a:r>
            <a:r>
              <a:rPr lang="en-US" i="1" dirty="0" smtClean="0"/>
              <a:t> P.A., </a:t>
            </a:r>
            <a:r>
              <a:rPr lang="en-US" i="1" dirty="0" err="1" smtClean="0"/>
              <a:t>Sweller</a:t>
            </a:r>
            <a:r>
              <a:rPr lang="en-US" i="1" dirty="0" smtClean="0"/>
              <a:t> J., and Clark R.E.</a:t>
            </a:r>
            <a:r>
              <a:rPr lang="en-US" dirty="0" smtClean="0"/>
              <a:t> Why minimal guidance during instruction does not work: an analysis of the failure of constructivist, discovery, problem-based, experiential, and inquiry-based teaching // Educational Psychologist. - (2006). - № 41 (2): 75–86. </a:t>
            </a:r>
            <a:r>
              <a:rPr lang="en-US" dirty="0" smtClean="0">
                <a:hlinkClick r:id="rId2" tooltip="Digital object identifier"/>
              </a:rPr>
              <a:t>doi</a:t>
            </a:r>
            <a:r>
              <a:rPr lang="en-US" dirty="0" smtClean="0"/>
              <a:t>:</a:t>
            </a:r>
            <a:r>
              <a:rPr lang="en-US" dirty="0" smtClean="0">
                <a:hlinkClick r:id="rId3"/>
              </a:rPr>
              <a:t>10.1207/s15326985ep4102_1</a:t>
            </a:r>
            <a:r>
              <a:rPr lang="en-US" dirty="0" smtClean="0"/>
              <a:t>.</a:t>
            </a:r>
            <a:endParaRPr lang="ru-RU" dirty="0" smtClean="0"/>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dirty="0" err="1" smtClean="0"/>
              <a:t>Компетентностный</a:t>
            </a:r>
            <a:r>
              <a:rPr lang="ru-RU" dirty="0" smtClean="0"/>
              <a:t> подход</a:t>
            </a:r>
            <a:endParaRPr lang="ru-RU" dirty="0"/>
          </a:p>
        </p:txBody>
      </p:sp>
      <p:sp>
        <p:nvSpPr>
          <p:cNvPr id="3" name="Содержимое 2"/>
          <p:cNvSpPr>
            <a:spLocks noGrp="1"/>
          </p:cNvSpPr>
          <p:nvPr>
            <p:ph idx="1"/>
          </p:nvPr>
        </p:nvSpPr>
        <p:spPr>
          <a:xfrm>
            <a:off x="457200" y="908720"/>
            <a:ext cx="8229600" cy="5616624"/>
          </a:xfrm>
        </p:spPr>
        <p:txBody>
          <a:bodyPr>
            <a:normAutofit fontScale="47500" lnSpcReduction="20000"/>
          </a:bodyPr>
          <a:lstStyle/>
          <a:p>
            <a:r>
              <a:rPr lang="ru-RU" sz="4400" b="1" dirty="0" err="1"/>
              <a:t>Компетентностный</a:t>
            </a:r>
            <a:r>
              <a:rPr lang="ru-RU" sz="4400" b="1" dirty="0"/>
              <a:t> подход к образованию</a:t>
            </a:r>
            <a:r>
              <a:rPr lang="ru-RU" sz="4400" dirty="0"/>
              <a:t> – подход, при котором его формализуемыми </a:t>
            </a:r>
            <a:r>
              <a:rPr lang="ru-RU" sz="4400" b="1" dirty="0"/>
              <a:t>операционно-проявляемыми целями</a:t>
            </a:r>
            <a:r>
              <a:rPr lang="ru-RU" sz="4400" dirty="0"/>
              <a:t> становятся ключевые компетенции – </a:t>
            </a:r>
            <a:r>
              <a:rPr lang="ru-RU" sz="4400" dirty="0" err="1"/>
              <a:t>деятельностные</a:t>
            </a:r>
            <a:r>
              <a:rPr lang="ru-RU" sz="4400" dirty="0"/>
              <a:t> </a:t>
            </a:r>
            <a:r>
              <a:rPr lang="ru-RU" sz="4400" i="1" dirty="0"/>
              <a:t>унифицированные по всем предметам составляющие </a:t>
            </a:r>
            <a:r>
              <a:rPr lang="ru-RU" sz="4400" dirty="0"/>
              <a:t>полученного образования, позволяющие обнаруживать, интегрировать, переносить и </a:t>
            </a:r>
            <a:r>
              <a:rPr lang="ru-RU" sz="4400" b="1" dirty="0"/>
              <a:t>использовать знания, умения и навыки в любой, в том числе незнакомой, ситуации</a:t>
            </a:r>
            <a:r>
              <a:rPr lang="ru-RU" sz="4400" dirty="0"/>
              <a:t>. </a:t>
            </a:r>
          </a:p>
          <a:p>
            <a:r>
              <a:rPr lang="ru-RU" sz="4400" b="1" dirty="0"/>
              <a:t>Компетенции </a:t>
            </a:r>
            <a:r>
              <a:rPr lang="ru-RU" sz="4400" dirty="0"/>
              <a:t>– совокупности </a:t>
            </a:r>
            <a:r>
              <a:rPr lang="ru-RU" sz="4400" b="1" dirty="0"/>
              <a:t>знаний, умений и навыков</a:t>
            </a:r>
            <a:r>
              <a:rPr lang="ru-RU" sz="4400" dirty="0"/>
              <a:t>, позволяющие субъекту приспособиться к изменяющимся условиям, это его способности действовать и выживать в данных условиях.</a:t>
            </a:r>
            <a:br>
              <a:rPr lang="ru-RU" sz="4400" dirty="0"/>
            </a:br>
            <a:endParaRPr lang="ru-RU" sz="4400" dirty="0" smtClean="0"/>
          </a:p>
          <a:p>
            <a:r>
              <a:rPr lang="ru-RU" sz="4400" dirty="0" smtClean="0"/>
              <a:t>С </a:t>
            </a:r>
            <a:r>
              <a:rPr lang="ru-RU" sz="4400" dirty="0"/>
              <a:t>точки зрения психологии, </a:t>
            </a:r>
            <a:r>
              <a:rPr lang="ru-RU" sz="4400" b="1" dirty="0"/>
              <a:t>компетентность</a:t>
            </a:r>
            <a:r>
              <a:rPr lang="ru-RU" sz="4400" dirty="0"/>
              <a:t> - качество, которое выступает в качестве критерия развития индивидуального интеллекта, особый тип организации предметно-специфических знаний, позволяющий принимать эффективные решения в соответствующей области деятельности. </a:t>
            </a:r>
          </a:p>
          <a:p>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компетентный человек</a:t>
            </a:r>
            <a:endParaRPr lang="ru-RU" dirty="0"/>
          </a:p>
        </p:txBody>
      </p:sp>
      <p:sp>
        <p:nvSpPr>
          <p:cNvPr id="3" name="Содержимое 2"/>
          <p:cNvSpPr>
            <a:spLocks noGrp="1"/>
          </p:cNvSpPr>
          <p:nvPr>
            <p:ph idx="1"/>
          </p:nvPr>
        </p:nvSpPr>
        <p:spPr/>
        <p:txBody>
          <a:bodyPr>
            <a:normAutofit fontScale="77500" lnSpcReduction="20000"/>
          </a:bodyPr>
          <a:lstStyle/>
          <a:p>
            <a:r>
              <a:rPr lang="ru-RU" b="1" dirty="0" smtClean="0"/>
              <a:t>компетентный человек</a:t>
            </a:r>
            <a:r>
              <a:rPr lang="ru-RU" dirty="0" smtClean="0"/>
              <a:t> </a:t>
            </a:r>
            <a:r>
              <a:rPr lang="ru-RU" b="1" i="1" dirty="0" smtClean="0"/>
              <a:t>– это человек, обладающий целостной, системной совокупностью свойств (компетенций), позволяющих ему: </a:t>
            </a:r>
            <a:endParaRPr lang="ru-RU" dirty="0" smtClean="0"/>
          </a:p>
          <a:p>
            <a:pPr lvl="0"/>
            <a:r>
              <a:rPr lang="ru-RU" b="1" i="1" dirty="0" smtClean="0"/>
              <a:t>целенаправленно, успешно и достаточно эффективно выполнять обобщенную, типовую деятельность, включая деятельность профессиональную, без которой практически нельзя </a:t>
            </a:r>
            <a:r>
              <a:rPr lang="ru-RU" b="1" i="1" dirty="0" err="1" smtClean="0"/>
              <a:t>самореализоваться</a:t>
            </a:r>
            <a:r>
              <a:rPr lang="ru-RU" b="1" i="1" dirty="0" smtClean="0"/>
              <a:t> в современном профессионально ориентированном мире; </a:t>
            </a:r>
            <a:endParaRPr lang="ru-RU" dirty="0" smtClean="0"/>
          </a:p>
          <a:p>
            <a:pPr lvl="0"/>
            <a:r>
              <a:rPr lang="ru-RU" b="1" i="1" dirty="0" smtClean="0"/>
              <a:t>разрешать проблемные ситуации, возникающие в реальной жизни; </a:t>
            </a:r>
            <a:endParaRPr lang="ru-RU" dirty="0" smtClean="0"/>
          </a:p>
          <a:p>
            <a:pPr lvl="0"/>
            <a:r>
              <a:rPr lang="ru-RU" b="1" i="1" dirty="0" smtClean="0"/>
              <a:t>успешно заниматься саморазвитием, самосовершенствованием.</a:t>
            </a:r>
            <a:endParaRPr lang="ru-RU" dirty="0" smtClean="0"/>
          </a:p>
          <a:p>
            <a:endParaRPr lang="ru-RU"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1262</TotalTime>
  <Words>3948</Words>
  <Application>Microsoft Office PowerPoint</Application>
  <PresentationFormat>Экран (4:3)</PresentationFormat>
  <Paragraphs>484</Paragraphs>
  <Slides>76</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76</vt:i4>
      </vt:variant>
    </vt:vector>
  </HeadingPairs>
  <TitlesOfParts>
    <vt:vector size="77" baseType="lpstr">
      <vt:lpstr>Тема Office</vt:lpstr>
      <vt:lpstr>Педагогика высшей школы. Дидактика. Для аспирантов </vt:lpstr>
      <vt:lpstr>Вопросы для обсуждения</vt:lpstr>
      <vt:lpstr>Литература </vt:lpstr>
      <vt:lpstr>Мотивы совершенствования системы ВО и аспирантуры  </vt:lpstr>
      <vt:lpstr>Структура ВО</vt:lpstr>
      <vt:lpstr>Из ФГОС аспирантуры</vt:lpstr>
      <vt:lpstr>Аккредитация аспирантуры ВУЗа </vt:lpstr>
      <vt:lpstr>Компетентностный подход</vt:lpstr>
      <vt:lpstr>компетентный человек</vt:lpstr>
      <vt:lpstr>Компетенция</vt:lpstr>
      <vt:lpstr>профессиональная компетентность </vt:lpstr>
      <vt:lpstr>Состав компетенций</vt:lpstr>
      <vt:lpstr>Содержание обучения</vt:lpstr>
      <vt:lpstr>ПС  «Педагогический и научно-педагогический работник», (педагогическая и научно-педагогическая деятельность в образовательной организации высшего образования)</vt:lpstr>
      <vt:lpstr>Слайд 15</vt:lpstr>
      <vt:lpstr>Компетенции выпускника аспирантуры</vt:lpstr>
      <vt:lpstr> Универсальные компетенции</vt:lpstr>
      <vt:lpstr>Слайд 18</vt:lpstr>
      <vt:lpstr>Общепрофессиональные компетенции(преподавателя)</vt:lpstr>
      <vt:lpstr>Преподавание</vt:lpstr>
      <vt:lpstr>Профессиональные компетенции (ПК-13.00.02)  научная и научно-исследовательская деятельность</vt:lpstr>
      <vt:lpstr>Слайд 22</vt:lpstr>
      <vt:lpstr>ПК 01.06.01 «Дифференциальные уравнения, динамические системы и оптимальное управление»</vt:lpstr>
      <vt:lpstr>Разложение компетенций ОПК 1 владение методологией и методами педагогических исследований </vt:lpstr>
      <vt:lpstr>ОПК2 владение культурой научного исследования в области педагогических наук, в том числе с использованием новейших информационно-коммуникационных технологий </vt:lpstr>
      <vt:lpstr>ОПК 6 способность обоснованно выбирать и эффективно использовать образовательные технологии, методы и средства  </vt:lpstr>
      <vt:lpstr>ИТОГ по всем компетенциям Требования к уровню освоения содержания дисциплины</vt:lpstr>
      <vt:lpstr>Знать</vt:lpstr>
      <vt:lpstr>Уметь: </vt:lpstr>
      <vt:lpstr>Владеть: </vt:lpstr>
      <vt:lpstr>Назначение педагогики</vt:lpstr>
      <vt:lpstr>Образование </vt:lpstr>
      <vt:lpstr>Таксономия Блума</vt:lpstr>
      <vt:lpstr>Варианты таксономий</vt:lpstr>
      <vt:lpstr>Уровни усвоения по В.П. Симонову</vt:lpstr>
      <vt:lpstr>Уровни усвоения содержания</vt:lpstr>
      <vt:lpstr>Результаты познавательной деятельности учащихся  по ФГОС</vt:lpstr>
      <vt:lpstr>Результаты пед. Экспер.</vt:lpstr>
      <vt:lpstr>Слайд 39</vt:lpstr>
      <vt:lpstr>Слайд 40</vt:lpstr>
      <vt:lpstr>Слайд 41</vt:lpstr>
      <vt:lpstr>Процесс обучения</vt:lpstr>
      <vt:lpstr>Definitions of learning</vt:lpstr>
      <vt:lpstr>Слайд 44</vt:lpstr>
      <vt:lpstr>Слайд 45</vt:lpstr>
      <vt:lpstr>Слайд 46</vt:lpstr>
      <vt:lpstr>Слайд 47</vt:lpstr>
      <vt:lpstr>Методическая компетентность </vt:lpstr>
      <vt:lpstr>Слайд 49</vt:lpstr>
      <vt:lpstr>РСК</vt:lpstr>
      <vt:lpstr>Уровни методической компетентности преподавателя (РСК)</vt:lpstr>
      <vt:lpstr>Дидактическая система</vt:lpstr>
      <vt:lpstr>Алгоритм конструирования учебного процесса (ОПК 6)- обоснованно и т.д.</vt:lpstr>
      <vt:lpstr>Логика учебного процесса</vt:lpstr>
      <vt:lpstr>Слайд 55</vt:lpstr>
      <vt:lpstr>Слайд 56</vt:lpstr>
      <vt:lpstr>Слайд 57</vt:lpstr>
      <vt:lpstr>Слайд 58</vt:lpstr>
      <vt:lpstr>Нормативные элементы дидактики</vt:lpstr>
      <vt:lpstr>Законы и закономерности</vt:lpstr>
      <vt:lpstr>Слайд 61</vt:lpstr>
      <vt:lpstr>Педагогические закономерности</vt:lpstr>
      <vt:lpstr>В настоящее время в педагогике признаны следующие законы</vt:lpstr>
      <vt:lpstr>Приведем примеры конкретных психологических закономерностей, открытых в дидактике</vt:lpstr>
      <vt:lpstr>Слайд 65</vt:lpstr>
      <vt:lpstr>Слайд 66</vt:lpstr>
      <vt:lpstr>Пример получения статистических закономерностей</vt:lpstr>
      <vt:lpstr>Статистические закономерности</vt:lpstr>
      <vt:lpstr>Закономерности воспитательного процесса</vt:lpstr>
      <vt:lpstr>Принципы обучения</vt:lpstr>
      <vt:lpstr>Слайд 71</vt:lpstr>
      <vt:lpstr>Слайд 72</vt:lpstr>
      <vt:lpstr>Принцип научности для подготовки преподавателей физики в классическом университете</vt:lpstr>
      <vt:lpstr>Теория поэтапного формирования умственных действий (П.Я. Гальперин- Н.Ф. Талызина)</vt:lpstr>
      <vt:lpstr>Последовательность обобщенных шагов по организации поискового учебного процесса: </vt:lpstr>
      <vt:lpstr>Традиции и инновации в обучении</vt:lpstr>
    </vt:vector>
  </TitlesOfParts>
  <Company>Reanimator Extreme Edition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Педагогика высшей школы</dc:title>
  <dc:creator>Home</dc:creator>
  <cp:lastModifiedBy>user</cp:lastModifiedBy>
  <cp:revision>115</cp:revision>
  <dcterms:created xsi:type="dcterms:W3CDTF">2015-09-27T12:18:50Z</dcterms:created>
  <dcterms:modified xsi:type="dcterms:W3CDTF">2018-09-03T07:03:28Z</dcterms:modified>
</cp:coreProperties>
</file>