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64" r:id="rId2"/>
    <p:sldMasterId id="2147483676" r:id="rId3"/>
  </p:sldMasterIdLst>
  <p:notesMasterIdLst>
    <p:notesMasterId r:id="rId23"/>
  </p:notesMasterIdLst>
  <p:handoutMasterIdLst>
    <p:handoutMasterId r:id="rId24"/>
  </p:handoutMasterIdLst>
  <p:sldIdLst>
    <p:sldId id="278" r:id="rId4"/>
    <p:sldId id="297" r:id="rId5"/>
    <p:sldId id="305" r:id="rId6"/>
    <p:sldId id="304" r:id="rId7"/>
    <p:sldId id="306" r:id="rId8"/>
    <p:sldId id="316" r:id="rId9"/>
    <p:sldId id="302" r:id="rId10"/>
    <p:sldId id="307" r:id="rId11"/>
    <p:sldId id="298" r:id="rId12"/>
    <p:sldId id="308" r:id="rId13"/>
    <p:sldId id="309" r:id="rId14"/>
    <p:sldId id="310" r:id="rId15"/>
    <p:sldId id="311" r:id="rId16"/>
    <p:sldId id="312" r:id="rId17"/>
    <p:sldId id="313" r:id="rId18"/>
    <p:sldId id="317" r:id="rId19"/>
    <p:sldId id="314" r:id="rId20"/>
    <p:sldId id="318" r:id="rId21"/>
    <p:sldId id="315" r:id="rId22"/>
  </p:sldIdLst>
  <p:sldSz cx="7620000" cy="5715000"/>
  <p:notesSz cx="6797675" cy="9874250"/>
  <p:defaultTextStyle>
    <a:defPPr>
      <a:defRPr lang="ru-RU"/>
    </a:defPPr>
    <a:lvl1pPr marL="0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527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060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591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122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2653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184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5712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244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498" y="-1398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77F76-ECA4-427E-AA38-EC00C41BFA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C04A54-19D6-4636-93A8-B25F374E51A8}">
      <dgm:prSet custT="1"/>
      <dgm:spPr>
        <a:xfrm>
          <a:off x="2256978" y="510"/>
          <a:ext cx="2344042" cy="117202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3200" b="1" kern="0" dirty="0" smtClean="0">
              <a:solidFill>
                <a:srgbClr val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Этапы ГИА</a:t>
          </a:r>
          <a:endParaRPr lang="ru-RU" sz="3200" b="1" kern="0" dirty="0">
            <a:solidFill>
              <a:srgbClr val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F7AC8BC-F55B-42BC-A7C8-DBEBD9DE6988}" type="parTrans" cxnId="{9A72E4FC-DBEC-41CD-AD91-90F5BE155E60}">
      <dgm:prSet/>
      <dgm:spPr/>
      <dgm:t>
        <a:bodyPr/>
        <a:lstStyle/>
        <a:p>
          <a:endParaRPr lang="ru-RU"/>
        </a:p>
      </dgm:t>
    </dgm:pt>
    <dgm:pt modelId="{94C18039-2248-4D9D-8079-D3FB5D4EF3D7}" type="sibTrans" cxnId="{9A72E4FC-DBEC-41CD-AD91-90F5BE155E60}">
      <dgm:prSet/>
      <dgm:spPr/>
      <dgm:t>
        <a:bodyPr/>
        <a:lstStyle/>
        <a:p>
          <a:endParaRPr lang="ru-RU"/>
        </a:p>
      </dgm:t>
    </dgm:pt>
    <dgm:pt modelId="{024E04AB-732E-4299-8046-22488A088C05}">
      <dgm:prSet custT="1"/>
      <dgm:spPr>
        <a:xfrm>
          <a:off x="838832" y="1664780"/>
          <a:ext cx="2344042" cy="2099149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endParaRPr lang="ru-RU" sz="4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rtl="0"/>
          <a:r>
            <a:rPr lang="ru-RU" sz="28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Государственный экзамен</a:t>
          </a:r>
        </a:p>
        <a:p>
          <a:pPr rtl="0"/>
          <a:endParaRPr lang="ru-RU" sz="2300" dirty="0" smtClean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rtl="0"/>
          <a:r>
            <a:rPr lang="ru-RU" sz="23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(ГЭ)</a:t>
          </a:r>
          <a:endParaRPr lang="ru-RU" sz="23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6C9D647-3070-4155-AD00-5E4737278A4C}" type="parTrans" cxnId="{FE1092C8-D6CE-4013-BB9C-32F27B0D89A7}">
      <dgm:prSet/>
      <dgm:spPr>
        <a:xfrm>
          <a:off x="2010854" y="1172531"/>
          <a:ext cx="1418145" cy="492249"/>
        </a:xfrm>
        <a:custGeom>
          <a:avLst/>
          <a:gdLst/>
          <a:ahLst/>
          <a:cxnLst/>
          <a:rect l="0" t="0" r="0" b="0"/>
          <a:pathLst>
            <a:path>
              <a:moveTo>
                <a:pt x="1418145" y="0"/>
              </a:moveTo>
              <a:lnTo>
                <a:pt x="1418145" y="246124"/>
              </a:lnTo>
              <a:lnTo>
                <a:pt x="0" y="246124"/>
              </a:lnTo>
              <a:lnTo>
                <a:pt x="0" y="49224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C7548025-B14E-4AD3-99BF-916A1250C062}" type="sibTrans" cxnId="{FE1092C8-D6CE-4013-BB9C-32F27B0D89A7}">
      <dgm:prSet/>
      <dgm:spPr/>
      <dgm:t>
        <a:bodyPr/>
        <a:lstStyle/>
        <a:p>
          <a:endParaRPr lang="ru-RU"/>
        </a:p>
      </dgm:t>
    </dgm:pt>
    <dgm:pt modelId="{E9BDE8FE-4972-41DD-BA93-DC46B1A47332}">
      <dgm:prSet custT="1"/>
      <dgm:spPr>
        <a:xfrm>
          <a:off x="3675124" y="1664780"/>
          <a:ext cx="2344042" cy="210634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28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Научный доклад </a:t>
          </a:r>
        </a:p>
        <a:p>
          <a:pPr rtl="0"/>
          <a:r>
            <a:rPr lang="ru-RU" sz="21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 основных результатах подготовленной научно-квалификационной работы (диссертации) </a:t>
          </a:r>
        </a:p>
        <a:p>
          <a:pPr rtl="0"/>
          <a:r>
            <a:rPr lang="ru-RU" sz="21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(НД)</a:t>
          </a:r>
        </a:p>
      </dgm:t>
    </dgm:pt>
    <dgm:pt modelId="{A306723E-099F-4CCB-83F4-581EDB446775}" type="parTrans" cxnId="{B36D6918-9B96-4879-8C3B-9A5FB3624681}">
      <dgm:prSet/>
      <dgm:spPr>
        <a:xfrm>
          <a:off x="3429000" y="1172531"/>
          <a:ext cx="1418145" cy="492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24"/>
              </a:lnTo>
              <a:lnTo>
                <a:pt x="1418145" y="246124"/>
              </a:lnTo>
              <a:lnTo>
                <a:pt x="1418145" y="49224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F5708B01-2AF2-42E9-908E-E043030CB66B}" type="sibTrans" cxnId="{B36D6918-9B96-4879-8C3B-9A5FB3624681}">
      <dgm:prSet/>
      <dgm:spPr/>
      <dgm:t>
        <a:bodyPr/>
        <a:lstStyle/>
        <a:p>
          <a:endParaRPr lang="ru-RU"/>
        </a:p>
      </dgm:t>
    </dgm:pt>
    <dgm:pt modelId="{D1444065-20E8-4F3C-868B-771B07B4587E}" type="pres">
      <dgm:prSet presAssocID="{64777F76-ECA4-427E-AA38-EC00C41BFA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AF10C7-9C22-41F5-9450-8EC4230BC4DE}" type="pres">
      <dgm:prSet presAssocID="{16C04A54-19D6-4636-93A8-B25F374E51A8}" presName="hierRoot1" presStyleCnt="0">
        <dgm:presLayoutVars>
          <dgm:hierBranch val="init"/>
        </dgm:presLayoutVars>
      </dgm:prSet>
      <dgm:spPr/>
    </dgm:pt>
    <dgm:pt modelId="{D8B84EE3-9E8D-4FAF-A2A8-2C4A7217722B}" type="pres">
      <dgm:prSet presAssocID="{16C04A54-19D6-4636-93A8-B25F374E51A8}" presName="rootComposite1" presStyleCnt="0"/>
      <dgm:spPr/>
    </dgm:pt>
    <dgm:pt modelId="{5C275BDB-63CD-453F-B255-AC8A85224827}" type="pres">
      <dgm:prSet presAssocID="{16C04A54-19D6-4636-93A8-B25F374E51A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EBEC94-1D16-4A9A-BBF1-C049ADBEAAA7}" type="pres">
      <dgm:prSet presAssocID="{16C04A54-19D6-4636-93A8-B25F374E51A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FE2EDB5-8534-44E3-9E68-7D8500AFA625}" type="pres">
      <dgm:prSet presAssocID="{16C04A54-19D6-4636-93A8-B25F374E51A8}" presName="hierChild2" presStyleCnt="0"/>
      <dgm:spPr/>
    </dgm:pt>
    <dgm:pt modelId="{AFCEFF47-D414-44D7-845D-6A2F8E1C7E15}" type="pres">
      <dgm:prSet presAssocID="{46C9D647-3070-4155-AD00-5E4737278A4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1585783-BC8A-48DA-800B-BBD41E5376E5}" type="pres">
      <dgm:prSet presAssocID="{024E04AB-732E-4299-8046-22488A088C05}" presName="hierRoot2" presStyleCnt="0">
        <dgm:presLayoutVars>
          <dgm:hierBranch val="init"/>
        </dgm:presLayoutVars>
      </dgm:prSet>
      <dgm:spPr/>
    </dgm:pt>
    <dgm:pt modelId="{32170A23-29C9-452F-A769-5934C31235BB}" type="pres">
      <dgm:prSet presAssocID="{024E04AB-732E-4299-8046-22488A088C05}" presName="rootComposite" presStyleCnt="0"/>
      <dgm:spPr/>
    </dgm:pt>
    <dgm:pt modelId="{5E140BC3-8460-441B-9609-6AAADC2E2CCB}" type="pres">
      <dgm:prSet presAssocID="{024E04AB-732E-4299-8046-22488A088C05}" presName="rootText" presStyleLbl="node2" presStyleIdx="0" presStyleCnt="2" custScaleY="143142" custLinFactNeighborX="-1721" custLinFactNeighborY="-11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DB8F50-8801-4238-B11B-19119558339A}" type="pres">
      <dgm:prSet presAssocID="{024E04AB-732E-4299-8046-22488A088C05}" presName="rootConnector" presStyleLbl="node2" presStyleIdx="0" presStyleCnt="2"/>
      <dgm:spPr/>
      <dgm:t>
        <a:bodyPr/>
        <a:lstStyle/>
        <a:p>
          <a:endParaRPr lang="ru-RU"/>
        </a:p>
      </dgm:t>
    </dgm:pt>
    <dgm:pt modelId="{DE793288-25BC-453D-84B5-3D61B41D4025}" type="pres">
      <dgm:prSet presAssocID="{024E04AB-732E-4299-8046-22488A088C05}" presName="hierChild4" presStyleCnt="0"/>
      <dgm:spPr/>
    </dgm:pt>
    <dgm:pt modelId="{DB16A36B-E46F-4A84-AEF0-2D5AFC2314AF}" type="pres">
      <dgm:prSet presAssocID="{024E04AB-732E-4299-8046-22488A088C05}" presName="hierChild5" presStyleCnt="0"/>
      <dgm:spPr/>
    </dgm:pt>
    <dgm:pt modelId="{25A6C34F-A39F-440C-A023-51529ED7CA77}" type="pres">
      <dgm:prSet presAssocID="{A306723E-099F-4CCB-83F4-581EDB44677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5156E00-CB1A-427F-A81D-F9C569AC62C5}" type="pres">
      <dgm:prSet presAssocID="{E9BDE8FE-4972-41DD-BA93-DC46B1A47332}" presName="hierRoot2" presStyleCnt="0">
        <dgm:presLayoutVars>
          <dgm:hierBranch val="init"/>
        </dgm:presLayoutVars>
      </dgm:prSet>
      <dgm:spPr/>
    </dgm:pt>
    <dgm:pt modelId="{60FD2229-782C-4AE8-BCF5-F93A737B0976}" type="pres">
      <dgm:prSet presAssocID="{E9BDE8FE-4972-41DD-BA93-DC46B1A47332}" presName="rootComposite" presStyleCnt="0"/>
      <dgm:spPr/>
    </dgm:pt>
    <dgm:pt modelId="{906B0C89-B16B-4595-BD2B-8628EF083025}" type="pres">
      <dgm:prSet presAssocID="{E9BDE8FE-4972-41DD-BA93-DC46B1A47332}" presName="rootText" presStyleLbl="node2" presStyleIdx="1" presStyleCnt="2" custScaleY="169808" custLinFactNeighborX="-126" custLinFactNeighborY="-9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38E482-60A4-4F7A-8AD5-68DB5B871B38}" type="pres">
      <dgm:prSet presAssocID="{E9BDE8FE-4972-41DD-BA93-DC46B1A47332}" presName="rootConnector" presStyleLbl="node2" presStyleIdx="1" presStyleCnt="2"/>
      <dgm:spPr/>
      <dgm:t>
        <a:bodyPr/>
        <a:lstStyle/>
        <a:p>
          <a:endParaRPr lang="ru-RU"/>
        </a:p>
      </dgm:t>
    </dgm:pt>
    <dgm:pt modelId="{5F3A8DF5-47AA-451E-AB99-6A495990F252}" type="pres">
      <dgm:prSet presAssocID="{E9BDE8FE-4972-41DD-BA93-DC46B1A47332}" presName="hierChild4" presStyleCnt="0"/>
      <dgm:spPr/>
    </dgm:pt>
    <dgm:pt modelId="{70DF9A66-AB50-47BB-A064-013357CEC7C7}" type="pres">
      <dgm:prSet presAssocID="{E9BDE8FE-4972-41DD-BA93-DC46B1A47332}" presName="hierChild5" presStyleCnt="0"/>
      <dgm:spPr/>
    </dgm:pt>
    <dgm:pt modelId="{EC8733F7-D2A3-4204-A3E4-0E06CD9383D7}" type="pres">
      <dgm:prSet presAssocID="{16C04A54-19D6-4636-93A8-B25F374E51A8}" presName="hierChild3" presStyleCnt="0"/>
      <dgm:spPr/>
    </dgm:pt>
  </dgm:ptLst>
  <dgm:cxnLst>
    <dgm:cxn modelId="{59618B2D-8534-4574-8324-6F27B379D545}" type="presOf" srcId="{64777F76-ECA4-427E-AA38-EC00C41BFA7A}" destId="{D1444065-20E8-4F3C-868B-771B07B4587E}" srcOrd="0" destOrd="0" presId="urn:microsoft.com/office/officeart/2005/8/layout/orgChart1"/>
    <dgm:cxn modelId="{FE1092C8-D6CE-4013-BB9C-32F27B0D89A7}" srcId="{16C04A54-19D6-4636-93A8-B25F374E51A8}" destId="{024E04AB-732E-4299-8046-22488A088C05}" srcOrd="0" destOrd="0" parTransId="{46C9D647-3070-4155-AD00-5E4737278A4C}" sibTransId="{C7548025-B14E-4AD3-99BF-916A1250C062}"/>
    <dgm:cxn modelId="{F739793F-2C41-43D5-8E81-82876F0711E2}" type="presOf" srcId="{024E04AB-732E-4299-8046-22488A088C05}" destId="{76DB8F50-8801-4238-B11B-19119558339A}" srcOrd="1" destOrd="0" presId="urn:microsoft.com/office/officeart/2005/8/layout/orgChart1"/>
    <dgm:cxn modelId="{9A72E4FC-DBEC-41CD-AD91-90F5BE155E60}" srcId="{64777F76-ECA4-427E-AA38-EC00C41BFA7A}" destId="{16C04A54-19D6-4636-93A8-B25F374E51A8}" srcOrd="0" destOrd="0" parTransId="{8F7AC8BC-F55B-42BC-A7C8-DBEBD9DE6988}" sibTransId="{94C18039-2248-4D9D-8079-D3FB5D4EF3D7}"/>
    <dgm:cxn modelId="{B06F83FE-7D72-462B-AA01-F4E9B585918E}" type="presOf" srcId="{A306723E-099F-4CCB-83F4-581EDB446775}" destId="{25A6C34F-A39F-440C-A023-51529ED7CA77}" srcOrd="0" destOrd="0" presId="urn:microsoft.com/office/officeart/2005/8/layout/orgChart1"/>
    <dgm:cxn modelId="{B36D6918-9B96-4879-8C3B-9A5FB3624681}" srcId="{16C04A54-19D6-4636-93A8-B25F374E51A8}" destId="{E9BDE8FE-4972-41DD-BA93-DC46B1A47332}" srcOrd="1" destOrd="0" parTransId="{A306723E-099F-4CCB-83F4-581EDB446775}" sibTransId="{F5708B01-2AF2-42E9-908E-E043030CB66B}"/>
    <dgm:cxn modelId="{AC7272B5-C810-4E1C-856A-33AE020B1237}" type="presOf" srcId="{E9BDE8FE-4972-41DD-BA93-DC46B1A47332}" destId="{906B0C89-B16B-4595-BD2B-8628EF083025}" srcOrd="0" destOrd="0" presId="urn:microsoft.com/office/officeart/2005/8/layout/orgChart1"/>
    <dgm:cxn modelId="{01DAAB11-DCC9-4E88-A4B9-F90954C3FF77}" type="presOf" srcId="{16C04A54-19D6-4636-93A8-B25F374E51A8}" destId="{5C275BDB-63CD-453F-B255-AC8A85224827}" srcOrd="0" destOrd="0" presId="urn:microsoft.com/office/officeart/2005/8/layout/orgChart1"/>
    <dgm:cxn modelId="{F4A44683-AA6A-4CCE-8E0D-7B0094A25D2C}" type="presOf" srcId="{16C04A54-19D6-4636-93A8-B25F374E51A8}" destId="{ADEBEC94-1D16-4A9A-BBF1-C049ADBEAAA7}" srcOrd="1" destOrd="0" presId="urn:microsoft.com/office/officeart/2005/8/layout/orgChart1"/>
    <dgm:cxn modelId="{E3CF4781-B933-4F5B-B8D7-9113B0462D89}" type="presOf" srcId="{E9BDE8FE-4972-41DD-BA93-DC46B1A47332}" destId="{5838E482-60A4-4F7A-8AD5-68DB5B871B38}" srcOrd="1" destOrd="0" presId="urn:microsoft.com/office/officeart/2005/8/layout/orgChart1"/>
    <dgm:cxn modelId="{D3AFB70E-260B-4DBD-9452-17264C010447}" type="presOf" srcId="{46C9D647-3070-4155-AD00-5E4737278A4C}" destId="{AFCEFF47-D414-44D7-845D-6A2F8E1C7E15}" srcOrd="0" destOrd="0" presId="urn:microsoft.com/office/officeart/2005/8/layout/orgChart1"/>
    <dgm:cxn modelId="{52CCF0BA-3F4C-470D-B05B-04B0F6DD2CBF}" type="presOf" srcId="{024E04AB-732E-4299-8046-22488A088C05}" destId="{5E140BC3-8460-441B-9609-6AAADC2E2CCB}" srcOrd="0" destOrd="0" presId="urn:microsoft.com/office/officeart/2005/8/layout/orgChart1"/>
    <dgm:cxn modelId="{773E5509-EA50-4C11-B225-17C0D3EF2B13}" type="presParOf" srcId="{D1444065-20E8-4F3C-868B-771B07B4587E}" destId="{91AF10C7-9C22-41F5-9450-8EC4230BC4DE}" srcOrd="0" destOrd="0" presId="urn:microsoft.com/office/officeart/2005/8/layout/orgChart1"/>
    <dgm:cxn modelId="{51FF215A-C1C8-46C9-9217-06AEDFA63B52}" type="presParOf" srcId="{91AF10C7-9C22-41F5-9450-8EC4230BC4DE}" destId="{D8B84EE3-9E8D-4FAF-A2A8-2C4A7217722B}" srcOrd="0" destOrd="0" presId="urn:microsoft.com/office/officeart/2005/8/layout/orgChart1"/>
    <dgm:cxn modelId="{42ED7F56-181D-4C0B-B60B-CB99A14058F0}" type="presParOf" srcId="{D8B84EE3-9E8D-4FAF-A2A8-2C4A7217722B}" destId="{5C275BDB-63CD-453F-B255-AC8A85224827}" srcOrd="0" destOrd="0" presId="urn:microsoft.com/office/officeart/2005/8/layout/orgChart1"/>
    <dgm:cxn modelId="{1A694007-E295-40D4-A012-A36A07A6E87E}" type="presParOf" srcId="{D8B84EE3-9E8D-4FAF-A2A8-2C4A7217722B}" destId="{ADEBEC94-1D16-4A9A-BBF1-C049ADBEAAA7}" srcOrd="1" destOrd="0" presId="urn:microsoft.com/office/officeart/2005/8/layout/orgChart1"/>
    <dgm:cxn modelId="{06BF7EED-72FF-4A88-8439-C1D8C029948B}" type="presParOf" srcId="{91AF10C7-9C22-41F5-9450-8EC4230BC4DE}" destId="{3FE2EDB5-8534-44E3-9E68-7D8500AFA625}" srcOrd="1" destOrd="0" presId="urn:microsoft.com/office/officeart/2005/8/layout/orgChart1"/>
    <dgm:cxn modelId="{C0C84F4B-23BA-4B5E-B43B-6368B301B20B}" type="presParOf" srcId="{3FE2EDB5-8534-44E3-9E68-7D8500AFA625}" destId="{AFCEFF47-D414-44D7-845D-6A2F8E1C7E15}" srcOrd="0" destOrd="0" presId="urn:microsoft.com/office/officeart/2005/8/layout/orgChart1"/>
    <dgm:cxn modelId="{D0DE3EBB-CD39-476D-96A4-49E69F0231B7}" type="presParOf" srcId="{3FE2EDB5-8534-44E3-9E68-7D8500AFA625}" destId="{A1585783-BC8A-48DA-800B-BBD41E5376E5}" srcOrd="1" destOrd="0" presId="urn:microsoft.com/office/officeart/2005/8/layout/orgChart1"/>
    <dgm:cxn modelId="{2B08ED33-5DE0-463D-97D7-6125CBBA7717}" type="presParOf" srcId="{A1585783-BC8A-48DA-800B-BBD41E5376E5}" destId="{32170A23-29C9-452F-A769-5934C31235BB}" srcOrd="0" destOrd="0" presId="urn:microsoft.com/office/officeart/2005/8/layout/orgChart1"/>
    <dgm:cxn modelId="{7FB9B6AA-0E9F-4084-B300-DB3E38B2A487}" type="presParOf" srcId="{32170A23-29C9-452F-A769-5934C31235BB}" destId="{5E140BC3-8460-441B-9609-6AAADC2E2CCB}" srcOrd="0" destOrd="0" presId="urn:microsoft.com/office/officeart/2005/8/layout/orgChart1"/>
    <dgm:cxn modelId="{00FF8375-9431-47CD-AB35-C3D37AA53A85}" type="presParOf" srcId="{32170A23-29C9-452F-A769-5934C31235BB}" destId="{76DB8F50-8801-4238-B11B-19119558339A}" srcOrd="1" destOrd="0" presId="urn:microsoft.com/office/officeart/2005/8/layout/orgChart1"/>
    <dgm:cxn modelId="{0B5C3879-31D0-478C-A598-48E870251450}" type="presParOf" srcId="{A1585783-BC8A-48DA-800B-BBD41E5376E5}" destId="{DE793288-25BC-453D-84B5-3D61B41D4025}" srcOrd="1" destOrd="0" presId="urn:microsoft.com/office/officeart/2005/8/layout/orgChart1"/>
    <dgm:cxn modelId="{59440BAB-8810-4230-A4DB-A327D9ACA591}" type="presParOf" srcId="{A1585783-BC8A-48DA-800B-BBD41E5376E5}" destId="{DB16A36B-E46F-4A84-AEF0-2D5AFC2314AF}" srcOrd="2" destOrd="0" presId="urn:microsoft.com/office/officeart/2005/8/layout/orgChart1"/>
    <dgm:cxn modelId="{6A57E178-2E10-4F6D-95E1-1328F48025B8}" type="presParOf" srcId="{3FE2EDB5-8534-44E3-9E68-7D8500AFA625}" destId="{25A6C34F-A39F-440C-A023-51529ED7CA77}" srcOrd="2" destOrd="0" presId="urn:microsoft.com/office/officeart/2005/8/layout/orgChart1"/>
    <dgm:cxn modelId="{A012067D-F214-46E6-BF8D-1E522AA7A549}" type="presParOf" srcId="{3FE2EDB5-8534-44E3-9E68-7D8500AFA625}" destId="{D5156E00-CB1A-427F-A81D-F9C569AC62C5}" srcOrd="3" destOrd="0" presId="urn:microsoft.com/office/officeart/2005/8/layout/orgChart1"/>
    <dgm:cxn modelId="{5DE6EB00-D022-420C-A3F4-ACFF5EEE6EDE}" type="presParOf" srcId="{D5156E00-CB1A-427F-A81D-F9C569AC62C5}" destId="{60FD2229-782C-4AE8-BCF5-F93A737B0976}" srcOrd="0" destOrd="0" presId="urn:microsoft.com/office/officeart/2005/8/layout/orgChart1"/>
    <dgm:cxn modelId="{8169BD5C-0991-4C9D-AD31-35517BFE0E9D}" type="presParOf" srcId="{60FD2229-782C-4AE8-BCF5-F93A737B0976}" destId="{906B0C89-B16B-4595-BD2B-8628EF083025}" srcOrd="0" destOrd="0" presId="urn:microsoft.com/office/officeart/2005/8/layout/orgChart1"/>
    <dgm:cxn modelId="{C529DA47-D5E0-4AE5-99C4-CE090E8E704C}" type="presParOf" srcId="{60FD2229-782C-4AE8-BCF5-F93A737B0976}" destId="{5838E482-60A4-4F7A-8AD5-68DB5B871B38}" srcOrd="1" destOrd="0" presId="urn:microsoft.com/office/officeart/2005/8/layout/orgChart1"/>
    <dgm:cxn modelId="{8021D4E6-8FFC-4CBC-9E23-FEF4F3722441}" type="presParOf" srcId="{D5156E00-CB1A-427F-A81D-F9C569AC62C5}" destId="{5F3A8DF5-47AA-451E-AB99-6A495990F252}" srcOrd="1" destOrd="0" presId="urn:microsoft.com/office/officeart/2005/8/layout/orgChart1"/>
    <dgm:cxn modelId="{FEC920A1-05F7-4CD5-BD4F-27469D4D32B6}" type="presParOf" srcId="{D5156E00-CB1A-427F-A81D-F9C569AC62C5}" destId="{70DF9A66-AB50-47BB-A064-013357CEC7C7}" srcOrd="2" destOrd="0" presId="urn:microsoft.com/office/officeart/2005/8/layout/orgChart1"/>
    <dgm:cxn modelId="{15A75881-C10B-4B76-A701-A46DFF94A266}" type="presParOf" srcId="{91AF10C7-9C22-41F5-9450-8EC4230BC4DE}" destId="{EC8733F7-D2A3-4204-A3E4-0E06CD9383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6C34F-A39F-440C-A023-51529ED7CA77}">
      <dsp:nvSpPr>
        <dsp:cNvPr id="0" name=""/>
        <dsp:cNvSpPr/>
      </dsp:nvSpPr>
      <dsp:spPr>
        <a:xfrm>
          <a:off x="3429000" y="1431959"/>
          <a:ext cx="1728556" cy="461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24"/>
              </a:lnTo>
              <a:lnTo>
                <a:pt x="1418145" y="246124"/>
              </a:lnTo>
              <a:lnTo>
                <a:pt x="1418145" y="49224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EFF47-D414-44D7-845D-6A2F8E1C7E15}">
      <dsp:nvSpPr>
        <dsp:cNvPr id="0" name=""/>
        <dsp:cNvSpPr/>
      </dsp:nvSpPr>
      <dsp:spPr>
        <a:xfrm>
          <a:off x="1647562" y="1431959"/>
          <a:ext cx="1781437" cy="435846"/>
        </a:xfrm>
        <a:custGeom>
          <a:avLst/>
          <a:gdLst/>
          <a:ahLst/>
          <a:cxnLst/>
          <a:rect l="0" t="0" r="0" b="0"/>
          <a:pathLst>
            <a:path>
              <a:moveTo>
                <a:pt x="1418145" y="0"/>
              </a:moveTo>
              <a:lnTo>
                <a:pt x="1418145" y="246124"/>
              </a:lnTo>
              <a:lnTo>
                <a:pt x="0" y="246124"/>
              </a:lnTo>
              <a:lnTo>
                <a:pt x="0" y="49224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75BDB-63CD-453F-B255-AC8A85224827}">
      <dsp:nvSpPr>
        <dsp:cNvPr id="0" name=""/>
        <dsp:cNvSpPr/>
      </dsp:nvSpPr>
      <dsp:spPr>
        <a:xfrm>
          <a:off x="1997459" y="419"/>
          <a:ext cx="2863081" cy="143154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0" dirty="0" smtClean="0">
              <a:solidFill>
                <a:srgbClr val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Этапы ГИА</a:t>
          </a:r>
          <a:endParaRPr lang="ru-RU" sz="3200" b="1" kern="0" dirty="0">
            <a:solidFill>
              <a:srgbClr val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997459" y="419"/>
        <a:ext cx="2863081" cy="1431540"/>
      </dsp:txXfrm>
    </dsp:sp>
    <dsp:sp modelId="{5E140BC3-8460-441B-9609-6AAADC2E2CCB}">
      <dsp:nvSpPr>
        <dsp:cNvPr id="0" name=""/>
        <dsp:cNvSpPr/>
      </dsp:nvSpPr>
      <dsp:spPr>
        <a:xfrm>
          <a:off x="216021" y="1867806"/>
          <a:ext cx="2863081" cy="204913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Государственный экзамен</a:t>
          </a:r>
        </a:p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(ГЭ)</a:t>
          </a:r>
          <a:endParaRPr lang="ru-RU" sz="23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16021" y="1867806"/>
        <a:ext cx="2863081" cy="2049135"/>
      </dsp:txXfrm>
    </dsp:sp>
    <dsp:sp modelId="{906B0C89-B16B-4595-BD2B-8628EF083025}">
      <dsp:nvSpPr>
        <dsp:cNvPr id="0" name=""/>
        <dsp:cNvSpPr/>
      </dsp:nvSpPr>
      <dsp:spPr>
        <a:xfrm>
          <a:off x="3726016" y="1893345"/>
          <a:ext cx="2863081" cy="243087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Научный доклад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 основных результатах подготовленной научно-квалификационной работы (диссертации)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(НД)</a:t>
          </a:r>
        </a:p>
      </dsp:txBody>
      <dsp:txXfrm>
        <a:off x="3726016" y="1893345"/>
        <a:ext cx="2863081" cy="2430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54A86-39E8-473D-998F-39FBEAC85135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96D3-D3AB-4221-9AED-0F50B3DD8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8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26F61-B74F-4FAC-A230-4F41838CC103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6D0F7-D714-47AE-BFC5-3D1B1AA44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7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527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060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591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122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2653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184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5712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244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rezent_Logo_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40" y="576800"/>
            <a:ext cx="2820458" cy="52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1034" y="1520023"/>
            <a:ext cx="3000373" cy="172641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aseline="0">
                <a:solidFill>
                  <a:schemeClr val="bg1"/>
                </a:solidFill>
                <a:latin typeface="DendaNewC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85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2" y="227544"/>
            <a:ext cx="2506928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9208" y="227546"/>
            <a:ext cx="4259792" cy="487759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2" y="1195920"/>
            <a:ext cx="2506928" cy="3909219"/>
          </a:xfrm>
        </p:spPr>
        <p:txBody>
          <a:bodyPr/>
          <a:lstStyle>
            <a:lvl1pPr marL="0" indent="0">
              <a:buNone/>
              <a:defRPr sz="1200"/>
            </a:lvl1pPr>
            <a:lvl2pPr marL="380901" indent="0">
              <a:buNone/>
              <a:defRPr sz="1000"/>
            </a:lvl2pPr>
            <a:lvl3pPr marL="761800" indent="0">
              <a:buNone/>
              <a:defRPr sz="800"/>
            </a:lvl3pPr>
            <a:lvl4pPr marL="1142698" indent="0">
              <a:buNone/>
              <a:defRPr sz="700"/>
            </a:lvl4pPr>
            <a:lvl5pPr marL="1523596" indent="0">
              <a:buNone/>
              <a:defRPr sz="700"/>
            </a:lvl5pPr>
            <a:lvl6pPr marL="1904495" indent="0">
              <a:buNone/>
              <a:defRPr sz="700"/>
            </a:lvl6pPr>
            <a:lvl7pPr marL="2285394" indent="0">
              <a:buNone/>
              <a:defRPr sz="700"/>
            </a:lvl7pPr>
            <a:lvl8pPr marL="2666293" indent="0">
              <a:buNone/>
              <a:defRPr sz="700"/>
            </a:lvl8pPr>
            <a:lvl9pPr marL="30471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8F63-7AD0-47C2-A8DA-5CBC2B3AF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718B-16EA-4CB5-8CA7-F973560ACBB7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1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700"/>
            </a:lvl1pPr>
            <a:lvl2pPr marL="380901" indent="0">
              <a:buNone/>
              <a:defRPr sz="2300"/>
            </a:lvl2pPr>
            <a:lvl3pPr marL="761800" indent="0">
              <a:buNone/>
              <a:defRPr sz="2000"/>
            </a:lvl3pPr>
            <a:lvl4pPr marL="1142698" indent="0">
              <a:buNone/>
              <a:defRPr sz="1700"/>
            </a:lvl4pPr>
            <a:lvl5pPr marL="1523596" indent="0">
              <a:buNone/>
              <a:defRPr sz="1700"/>
            </a:lvl5pPr>
            <a:lvl6pPr marL="1904495" indent="0">
              <a:buNone/>
              <a:defRPr sz="1700"/>
            </a:lvl6pPr>
            <a:lvl7pPr marL="2285394" indent="0">
              <a:buNone/>
              <a:defRPr sz="1700"/>
            </a:lvl7pPr>
            <a:lvl8pPr marL="2666293" indent="0">
              <a:buNone/>
              <a:defRPr sz="1700"/>
            </a:lvl8pPr>
            <a:lvl9pPr marL="3047192" indent="0">
              <a:buNone/>
              <a:defRPr sz="17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93573" y="4472782"/>
            <a:ext cx="457200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80901" indent="0">
              <a:buNone/>
              <a:defRPr sz="1000"/>
            </a:lvl2pPr>
            <a:lvl3pPr marL="761800" indent="0">
              <a:buNone/>
              <a:defRPr sz="800"/>
            </a:lvl3pPr>
            <a:lvl4pPr marL="1142698" indent="0">
              <a:buNone/>
              <a:defRPr sz="700"/>
            </a:lvl4pPr>
            <a:lvl5pPr marL="1523596" indent="0">
              <a:buNone/>
              <a:defRPr sz="700"/>
            </a:lvl5pPr>
            <a:lvl6pPr marL="1904495" indent="0">
              <a:buNone/>
              <a:defRPr sz="700"/>
            </a:lvl6pPr>
            <a:lvl7pPr marL="2285394" indent="0">
              <a:buNone/>
              <a:defRPr sz="700"/>
            </a:lvl7pPr>
            <a:lvl8pPr marL="2666293" indent="0">
              <a:buNone/>
              <a:defRPr sz="700"/>
            </a:lvl8pPr>
            <a:lvl9pPr marL="304719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E6E1A-4C42-4656-BD53-0105E429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0CEC-418D-48C2-9D90-A6E22F8B85F3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28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9AA6-5B6D-4C38-98EC-1A4946872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A2DF-9E5E-4C8B-AF0F-5029710BCC5A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63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24500" y="697178"/>
            <a:ext cx="1714500" cy="44079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697178"/>
            <a:ext cx="5016500" cy="44079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0A03-2398-43A4-978C-9D5452702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8D8D-08B4-453F-9BA4-2F1450927F81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12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52387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24125" y="5296961"/>
            <a:ext cx="2571748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538162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>
            <a:noAutofit/>
          </a:bodyPr>
          <a:lstStyle/>
          <a:p>
            <a:pPr algn="r">
              <a:buClr>
                <a:srgbClr val="000000"/>
              </a:buClr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7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775362"/>
            <a:ext cx="64770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  <a:prstGeom prst="rect">
            <a:avLst/>
          </a:prstGeom>
        </p:spPr>
        <p:txBody>
          <a:bodyPr lIns="91421" tIns="45712" rIns="91421" bIns="4571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5296967"/>
            <a:ext cx="1778000" cy="304271"/>
          </a:xfrm>
          <a:prstGeom prst="rect">
            <a:avLst/>
          </a:prstGeom>
        </p:spPr>
        <p:txBody>
          <a:bodyPr lIns="91421" tIns="45712" rIns="91421" bIns="45712"/>
          <a:lstStyle/>
          <a:p>
            <a:fld id="{BAF93AD5-F6B6-49F2-9EE2-6D957EBD6A7A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03500" y="5296967"/>
            <a:ext cx="2413000" cy="304271"/>
          </a:xfrm>
          <a:prstGeom prst="rect">
            <a:avLst/>
          </a:prstGeom>
        </p:spPr>
        <p:txBody>
          <a:bodyPr lIns="91421" tIns="45712" rIns="91421" bIns="45712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461000" y="5296967"/>
            <a:ext cx="1778000" cy="304271"/>
          </a:xfrm>
          <a:prstGeom prst="rect">
            <a:avLst/>
          </a:prstGeom>
        </p:spPr>
        <p:txBody>
          <a:bodyPr lIns="91421" tIns="45712" rIns="91421" bIns="45712"/>
          <a:lstStyle/>
          <a:p>
            <a:fld id="{91AA8175-45DD-40F5-AFEB-72CEF6CE5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0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775362"/>
            <a:ext cx="64770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01" indent="0" algn="ctr">
              <a:buNone/>
              <a:defRPr/>
            </a:lvl2pPr>
            <a:lvl3pPr marL="761800" indent="0" algn="ctr">
              <a:buNone/>
              <a:defRPr/>
            </a:lvl3pPr>
            <a:lvl4pPr marL="1142698" indent="0" algn="ctr">
              <a:buNone/>
              <a:defRPr/>
            </a:lvl4pPr>
            <a:lvl5pPr marL="1523596" indent="0" algn="ctr">
              <a:buNone/>
              <a:defRPr/>
            </a:lvl5pPr>
            <a:lvl6pPr marL="1904495" indent="0" algn="ctr">
              <a:buNone/>
              <a:defRPr/>
            </a:lvl6pPr>
            <a:lvl7pPr marL="2285394" indent="0" algn="ctr">
              <a:buNone/>
              <a:defRPr/>
            </a:lvl7pPr>
            <a:lvl8pPr marL="2666293" indent="0" algn="ctr">
              <a:buNone/>
              <a:defRPr/>
            </a:lvl8pPr>
            <a:lvl9pPr marL="304719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8FE9-1DA0-4826-A56E-0FACB4DA2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FD69-DEEA-4718-9BCA-DD8EF3CA1814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60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4906-C015-4C24-9062-845B42E4C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20A7C-15C2-4261-A67C-865079251B40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928" y="3672420"/>
            <a:ext cx="6477000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901" indent="0">
              <a:buNone/>
              <a:defRPr sz="1500"/>
            </a:lvl2pPr>
            <a:lvl3pPr marL="761800" indent="0">
              <a:buNone/>
              <a:defRPr sz="1300"/>
            </a:lvl3pPr>
            <a:lvl4pPr marL="1142698" indent="0">
              <a:buNone/>
              <a:defRPr sz="1200"/>
            </a:lvl4pPr>
            <a:lvl5pPr marL="1523596" indent="0">
              <a:buNone/>
              <a:defRPr sz="1200"/>
            </a:lvl5pPr>
            <a:lvl6pPr marL="1904495" indent="0">
              <a:buNone/>
              <a:defRPr sz="1200"/>
            </a:lvl6pPr>
            <a:lvl7pPr marL="2285394" indent="0">
              <a:buNone/>
              <a:defRPr sz="1200"/>
            </a:lvl7pPr>
            <a:lvl8pPr marL="2666293" indent="0">
              <a:buNone/>
              <a:defRPr sz="1200"/>
            </a:lvl8pPr>
            <a:lvl9pPr marL="304719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E1164-FCFB-4608-8091-2AFC4772E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39D43-CC9F-44F8-B33F-9684AAD4AF4C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1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596763"/>
            <a:ext cx="3365500" cy="350837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73500" y="1596763"/>
            <a:ext cx="3365500" cy="350837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E1DA-C356-4D80-A651-49545B3C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D3871-40A5-47FA-903F-0B74770D5EA8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8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865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79263"/>
            <a:ext cx="3366823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01" indent="0">
              <a:buNone/>
              <a:defRPr sz="1700" b="1"/>
            </a:lvl2pPr>
            <a:lvl3pPr marL="761800" indent="0">
              <a:buNone/>
              <a:defRPr sz="1500" b="1"/>
            </a:lvl3pPr>
            <a:lvl4pPr marL="1142698" indent="0">
              <a:buNone/>
              <a:defRPr sz="1300" b="1"/>
            </a:lvl4pPr>
            <a:lvl5pPr marL="1523596" indent="0">
              <a:buNone/>
              <a:defRPr sz="1300" b="1"/>
            </a:lvl5pPr>
            <a:lvl6pPr marL="1904495" indent="0">
              <a:buNone/>
              <a:defRPr sz="1300" b="1"/>
            </a:lvl6pPr>
            <a:lvl7pPr marL="2285394" indent="0">
              <a:buNone/>
              <a:defRPr sz="1300" b="1"/>
            </a:lvl7pPr>
            <a:lvl8pPr marL="2666293" indent="0">
              <a:buNone/>
              <a:defRPr sz="1300" b="1"/>
            </a:lvl8pPr>
            <a:lvl9pPr marL="3047192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70856" y="1279263"/>
            <a:ext cx="3368146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01" indent="0">
              <a:buNone/>
              <a:defRPr sz="1700" b="1"/>
            </a:lvl2pPr>
            <a:lvl3pPr marL="761800" indent="0">
              <a:buNone/>
              <a:defRPr sz="1500" b="1"/>
            </a:lvl3pPr>
            <a:lvl4pPr marL="1142698" indent="0">
              <a:buNone/>
              <a:defRPr sz="1300" b="1"/>
            </a:lvl4pPr>
            <a:lvl5pPr marL="1523596" indent="0">
              <a:buNone/>
              <a:defRPr sz="1300" b="1"/>
            </a:lvl5pPr>
            <a:lvl6pPr marL="1904495" indent="0">
              <a:buNone/>
              <a:defRPr sz="1300" b="1"/>
            </a:lvl6pPr>
            <a:lvl7pPr marL="2285394" indent="0">
              <a:buNone/>
              <a:defRPr sz="1300" b="1"/>
            </a:lvl7pPr>
            <a:lvl8pPr marL="2666293" indent="0">
              <a:buNone/>
              <a:defRPr sz="1300" b="1"/>
            </a:lvl8pPr>
            <a:lvl9pPr marL="3047192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70856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F650-E7E7-47E3-9C35-E88D455F1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E7CC-D811-4837-A84F-48D48EDC82D0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9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09A2-8E4A-47EC-A4B0-4803E848F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656A-67B3-468A-B090-09C42D73BACF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3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A9A2C-2961-4AF4-AD0D-971511A36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BF0C-1C9D-4B27-8254-3EE0ED82177A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30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9410" y="1837532"/>
            <a:ext cx="3780896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2" rIns="91421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380901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61800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42698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23596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85674" indent="-28567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18960" indent="-2380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52248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33147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714046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094945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75844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742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37640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01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80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98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96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95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94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93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92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rezent_Logo_R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7000"/>
            <a:ext cx="2381250" cy="43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596763"/>
            <a:ext cx="6858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61000" y="5296967"/>
            <a:ext cx="1778000" cy="304271"/>
          </a:xfrm>
          <a:prstGeom prst="rect">
            <a:avLst/>
          </a:prstGeom>
        </p:spPr>
        <p:txBody>
          <a:bodyPr vert="horz" lIns="91421" tIns="45712" rIns="91421" bIns="4571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C68F95-E12E-49E0-BFFF-2455B9E9C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381000" y="5296967"/>
            <a:ext cx="1778000" cy="304271"/>
          </a:xfrm>
          <a:prstGeom prst="rect">
            <a:avLst/>
          </a:prstGeom>
        </p:spPr>
        <p:txBody>
          <a:bodyPr vert="horz" lIns="91421" tIns="45712" rIns="91421" bIns="45712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88ACF8-41D5-4B12-82C9-58AC1911CDB7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03500" y="5296967"/>
            <a:ext cx="2413000" cy="304271"/>
          </a:xfrm>
          <a:prstGeom prst="rect">
            <a:avLst/>
          </a:prstGeom>
        </p:spPr>
        <p:txBody>
          <a:bodyPr vert="horz" lIns="91421" tIns="45712" rIns="91421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97179"/>
            <a:ext cx="685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2" rIns="91421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5pPr>
      <a:lvl6pPr marL="380901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6pPr>
      <a:lvl7pPr marL="761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7pPr>
      <a:lvl8pPr marL="114269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8pPr>
      <a:lvl9pPr marL="1523596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9pPr>
    </p:titleStyle>
    <p:bodyStyle>
      <a:lvl1pPr marL="285674" indent="-28567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8960" indent="-2380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>
          <a:solidFill>
            <a:schemeClr val="tx1"/>
          </a:solidFill>
          <a:latin typeface="+mn-lt"/>
        </a:defRPr>
      </a:lvl2pPr>
      <a:lvl3pPr marL="952248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333147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</a:defRPr>
      </a:lvl4pPr>
      <a:lvl5pPr marL="1714046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5pPr>
      <a:lvl6pPr marL="2094945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6pPr>
      <a:lvl7pPr marL="2475844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7pPr>
      <a:lvl8pPr marL="2856742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8pPr>
      <a:lvl9pPr marL="3237640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01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80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98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96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95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94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93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92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523875" y="304272"/>
            <a:ext cx="6572250" cy="1104750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23875" y="1521354"/>
            <a:ext cx="6572250" cy="3625998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t" anchorCtr="0"/>
          <a:lstStyle>
            <a:lvl1pPr marL="228600" marR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2387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363"/>
            <a:endParaRPr lang="ru-RU" kern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2524125" y="5296961"/>
            <a:ext cx="2571748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363"/>
            <a:endParaRPr lang="ru-RU" kern="0"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538162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>
            <a:noAutofit/>
          </a:bodyPr>
          <a:lstStyle/>
          <a:p>
            <a:pPr algn="r" defTabSz="914363">
              <a:buClr>
                <a:srgbClr val="000000"/>
              </a:buClr>
            </a:pPr>
            <a:endParaRPr lang="ru-RU" sz="12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04729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unn.ru/sveden/education/edu-op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unn.ru/sveden/education/edu-op.ph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unn.ru/sveden/education/edu-op.ph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45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30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700" b="1" kern="0">
                <a:solidFill>
                  <a:srgbClr val="F3F3F3"/>
                </a:solidFill>
                <a:cs typeface="Arial"/>
                <a:sym typeface="Arial"/>
              </a:rPr>
              <a:t>Цифровая 3D-медицина</a:t>
            </a:r>
          </a:p>
          <a:p>
            <a:pPr algn="ctr" defTabSz="761940">
              <a:buClr>
                <a:srgbClr val="FFFFFF"/>
              </a:buClr>
            </a:pPr>
            <a:endParaRPr sz="2500" b="1" kern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500" kern="0" dirty="0">
                <a:solidFill>
                  <a:srgbClr val="FFFFFF"/>
                </a:solidFill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4635417"/>
            <a:ext cx="7620000" cy="10795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7620000" cy="98825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1004248"/>
            <a:ext cx="7620000" cy="36585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19437" y="1993405"/>
            <a:ext cx="6852750" cy="1680187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</a:pPr>
            <a:r>
              <a:rPr lang="ru-RU" sz="2500" b="1" kern="0" dirty="0" smtClean="0">
                <a:solidFill>
                  <a:srgbClr val="F3F3F3"/>
                </a:solidFill>
                <a:cs typeface="Arial"/>
                <a:sym typeface="Arial"/>
              </a:rPr>
              <a:t>Процедура прохождения государственной итоговой аттестации аспирантов в 2019 г. </a:t>
            </a:r>
            <a:endParaRPr sz="2500" b="1" kern="0" dirty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383625" y="3813580"/>
            <a:ext cx="6852750" cy="1440160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r" defTabSz="761940">
              <a:buClr>
                <a:srgbClr val="FFFFFF"/>
              </a:buClr>
              <a:buSzPct val="25000"/>
            </a:pPr>
            <a:endParaRPr lang="ru-RU" sz="1500" kern="0" dirty="0">
              <a:solidFill>
                <a:srgbClr val="FFFFFF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  <a:buSzPct val="25000"/>
            </a:pPr>
            <a:r>
              <a:rPr lang="ru-RU" sz="1800" b="1" kern="0" dirty="0" smtClean="0">
                <a:solidFill>
                  <a:srgbClr val="FFFFFF"/>
                </a:solidFill>
                <a:cs typeface="Arial"/>
                <a:sym typeface="Arial"/>
              </a:rPr>
              <a:t>13 февраля 2019</a:t>
            </a:r>
            <a:endParaRPr lang="ru-RU" sz="1800" b="1" kern="0" dirty="0">
              <a:solidFill>
                <a:srgbClr val="FFFFFF"/>
              </a:solidFill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88" y="224875"/>
            <a:ext cx="1813250" cy="50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893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236299" y="171702"/>
            <a:ext cx="5154148" cy="864096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Защита научного доклада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98232" y="3721596"/>
            <a:ext cx="1064134" cy="60016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ru-RU" sz="1100" dirty="0">
                <a:solidFill>
                  <a:srgbClr val="FFFFFF"/>
                </a:solidFill>
                <a:latin typeface="DendaNewLightC"/>
              </a:rPr>
              <a:t>Назначение на стипендию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3374" y="1136273"/>
            <a:ext cx="73190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аспиранта представляет на выпускающую кафедру письменный отзыв о выполненной научно-квалификационной работе (диссертации)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10 дней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даты защиты научного доклада в государственной экзаменационной комиссии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кафедра обеспечивает ознакомление аспиранта с отзывом научного руководителя и рецензиями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7 календарных дней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даты защиты научного доклада в ГЭК.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227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236299" y="171702"/>
            <a:ext cx="5154148" cy="864096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Защита научного доклада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98232" y="3721596"/>
            <a:ext cx="1064134" cy="60016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ru-RU" sz="1100" dirty="0">
                <a:solidFill>
                  <a:srgbClr val="FFFFFF"/>
                </a:solidFill>
                <a:latin typeface="DendaNewLightC"/>
              </a:rPr>
              <a:t>Назначение на стипендию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3374" y="1136273"/>
            <a:ext cx="73190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кафедра заслушивает основные результаты подготовленной НКР на своем заседании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7 календарных дней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даты защиты научного доклада в ГЭК. По результатам заседания составляется заключение 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НКР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аспиранта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НКР, текст научного доклада, заключение выпускающей кафедры, отзыв научного руководителя и рецензии передаются в ГЭК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3 дня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даты защиты научного доклада в ГЭК.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24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236299" y="171702"/>
            <a:ext cx="5154148" cy="864096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Защита научного доклада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98232" y="3721596"/>
            <a:ext cx="1064134" cy="60016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ru-RU" sz="1100" dirty="0">
                <a:solidFill>
                  <a:srgbClr val="FFFFFF"/>
                </a:solidFill>
                <a:latin typeface="DendaNewLightC"/>
              </a:rPr>
              <a:t>Назначение на стипендию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3374" y="1136273"/>
            <a:ext cx="731903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доклады загружаются на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vkr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3 дня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даты защиты научного доклада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850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29636" y="156004"/>
            <a:ext cx="4722392" cy="671890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Защита научного доклада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53866" y="851489"/>
            <a:ext cx="7175017" cy="496751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 defTabSz="914363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к Защите Научного доклад</a:t>
            </a: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Научно-квалификационная работа (диссертация) аспиранта в электронном и печатном виде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научного доклада (=автореферат) аспиранта в электронном и печатном виде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протокола заседания выпускающей кафедры с заключением по научно-квалификационной работе, с результатами проверки НКР на предмет заимствования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 научного руководителя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 / рецензии (рецензент внешний по отношению к кафедре)</a:t>
            </a: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468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45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30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700" b="1" kern="0">
                <a:solidFill>
                  <a:srgbClr val="F3F3F3"/>
                </a:solidFill>
                <a:cs typeface="Arial"/>
                <a:sym typeface="Arial"/>
              </a:rPr>
              <a:t>Цифровая 3D-медицина</a:t>
            </a:r>
          </a:p>
          <a:p>
            <a:pPr algn="ctr" defTabSz="761940">
              <a:buClr>
                <a:srgbClr val="FFFFFF"/>
              </a:buClr>
            </a:pPr>
            <a:endParaRPr sz="2500" b="1" kern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500" kern="0" dirty="0">
                <a:solidFill>
                  <a:srgbClr val="FFFFFF"/>
                </a:solidFill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4635417"/>
            <a:ext cx="7620000" cy="10795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7620000" cy="98825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1004248"/>
            <a:ext cx="7620000" cy="36585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82130" y="1489349"/>
            <a:ext cx="6852750" cy="1820121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</a:pPr>
            <a:endParaRPr lang="en-US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r>
              <a:rPr lang="ru-RU" sz="3200" b="1" kern="0" dirty="0" smtClean="0">
                <a:solidFill>
                  <a:srgbClr val="F3F3F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Государственный экзамен и </a:t>
            </a:r>
            <a:endParaRPr lang="en-US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r>
              <a:rPr lang="ru-RU" sz="3200" b="1" kern="0" dirty="0" smtClean="0">
                <a:solidFill>
                  <a:srgbClr val="F3F3F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Защита Научного доклада: Регламент</a:t>
            </a:r>
          </a:p>
          <a:p>
            <a:pPr algn="ctr" defTabSz="761940">
              <a:buClr>
                <a:srgbClr val="FFFFFF"/>
              </a:buClr>
            </a:pPr>
            <a:endParaRPr lang="en-US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en-US" sz="3200" b="1" kern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sz="2800" b="1" kern="0" dirty="0">
              <a:solidFill>
                <a:srgbClr val="F3F3F3"/>
              </a:solidFill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88" y="224875"/>
            <a:ext cx="1813250" cy="50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7932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29636" y="156004"/>
            <a:ext cx="4722392" cy="671890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Регламент 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53866" y="851489"/>
            <a:ext cx="7175017" cy="525682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34290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презентации учебно-методической разработки на государственном экзамене 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15мин.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Научного доклада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оценке результатов научно-квалификационной работы (диссертации)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15-20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мин. 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363" fontAlgn="base">
              <a:spcBef>
                <a:spcPct val="20000"/>
              </a:spcBef>
              <a:spcAft>
                <a:spcPct val="0"/>
              </a:spcAft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государственного экзамена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защиты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доклада объявляются в день их проведения.</a:t>
            </a: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581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45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30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700" b="1" kern="0">
                <a:solidFill>
                  <a:srgbClr val="F3F3F3"/>
                </a:solidFill>
                <a:cs typeface="Arial"/>
                <a:sym typeface="Arial"/>
              </a:rPr>
              <a:t>Цифровая 3D-медицина</a:t>
            </a:r>
          </a:p>
          <a:p>
            <a:pPr algn="ctr" defTabSz="761940">
              <a:buClr>
                <a:srgbClr val="FFFFFF"/>
              </a:buClr>
            </a:pPr>
            <a:endParaRPr sz="2500" b="1" kern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500" kern="0" dirty="0">
                <a:solidFill>
                  <a:srgbClr val="FFFFFF"/>
                </a:solidFill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4635417"/>
            <a:ext cx="7620000" cy="10795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7620000" cy="98825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1004248"/>
            <a:ext cx="7620000" cy="36585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82130" y="1489349"/>
            <a:ext cx="6852750" cy="1820121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</a:pPr>
            <a:endParaRPr lang="en-US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r>
              <a:rPr lang="ru-RU" sz="3200" b="1" kern="0" dirty="0" smtClean="0">
                <a:solidFill>
                  <a:srgbClr val="F3F3F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Расписание государственной итоговой аттестации</a:t>
            </a:r>
            <a:endParaRPr lang="ru-RU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en-US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en-US" sz="3200" b="1" kern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sz="2800" b="1" kern="0" dirty="0">
              <a:solidFill>
                <a:srgbClr val="F3F3F3"/>
              </a:solidFill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88" y="224875"/>
            <a:ext cx="1813250" cy="50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7925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29636" y="156004"/>
            <a:ext cx="4722392" cy="671890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Расписание ГИА 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30037" y="985292"/>
            <a:ext cx="7175017" cy="415498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342900" indent="-342900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утверждается за месяц до начала ГИА по графику и размещается на сайте Института аспирантуры и докторантуры (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на сайте Факультета/Института</a:t>
            </a:r>
          </a:p>
          <a:p>
            <a:pPr marL="342900" indent="-342900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63" fontAlgn="base">
              <a:spcBef>
                <a:spcPct val="20000"/>
              </a:spcBef>
              <a:spcAft>
                <a:spcPct val="0"/>
              </a:spcAft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584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45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30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700" b="1" kern="0">
                <a:solidFill>
                  <a:srgbClr val="F3F3F3"/>
                </a:solidFill>
                <a:cs typeface="Arial"/>
                <a:sym typeface="Arial"/>
              </a:rPr>
              <a:t>Цифровая 3D-медицина</a:t>
            </a:r>
          </a:p>
          <a:p>
            <a:pPr algn="ctr" defTabSz="761940">
              <a:buClr>
                <a:srgbClr val="FFFFFF"/>
              </a:buClr>
            </a:pPr>
            <a:endParaRPr sz="2500" b="1" kern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500" kern="0" dirty="0">
                <a:solidFill>
                  <a:srgbClr val="FFFFFF"/>
                </a:solidFill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4635417"/>
            <a:ext cx="7620000" cy="10795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7620000" cy="98825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1004248"/>
            <a:ext cx="7620000" cy="36585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82130" y="1489349"/>
            <a:ext cx="6852750" cy="1820121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</a:pPr>
            <a:endParaRPr lang="en-US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r>
              <a:rPr lang="ru-RU" sz="3200" b="1" kern="0" dirty="0" smtClean="0">
                <a:solidFill>
                  <a:srgbClr val="F3F3F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Допуск </a:t>
            </a:r>
            <a:r>
              <a:rPr lang="ru-RU" sz="3200" b="1" kern="0" dirty="0" smtClean="0">
                <a:solidFill>
                  <a:srgbClr val="F3F3F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аспирантов </a:t>
            </a:r>
            <a:r>
              <a:rPr lang="ru-RU" sz="3200" b="1" kern="0" dirty="0" smtClean="0">
                <a:solidFill>
                  <a:srgbClr val="F3F3F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 государственной итоговой аттестации</a:t>
            </a:r>
            <a:endParaRPr lang="ru-RU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en-US" sz="3200" b="1" kern="0" dirty="0" smtClean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en-US" sz="3200" b="1" kern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sz="2800" b="1" kern="0" dirty="0">
              <a:solidFill>
                <a:srgbClr val="F3F3F3"/>
              </a:solidFill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88" y="224875"/>
            <a:ext cx="1813250" cy="50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6041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29636" y="156004"/>
            <a:ext cx="4722392" cy="671890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Допуск к ГИА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30037" y="867255"/>
            <a:ext cx="7175017" cy="587237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34290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прохождению ГИА допускаются аспиранты без задолженностей, выполнившие учебный план</a:t>
            </a:r>
          </a:p>
          <a:p>
            <a:pPr marL="34290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 Факультетов/Институтов по допущенным аспирантам к ГИА формируются </a:t>
            </a:r>
            <a: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1,5 месяца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ГИА согласно графику </a:t>
            </a:r>
            <a:endParaRPr lang="ru-RU" sz="2700" b="1" kern="0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defTabSz="914363" fontAlgn="base">
              <a:spcBef>
                <a:spcPct val="20000"/>
              </a:spcBef>
              <a:spcAft>
                <a:spcPct val="0"/>
              </a:spcAft>
            </a:pPr>
            <a:r>
              <a:rPr lang="ru-RU" sz="27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24.06.2019 – 07.07.2019 – </a:t>
            </a:r>
            <a:r>
              <a:rPr lang="ru-RU" sz="27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период проведения Государственного экзамена</a:t>
            </a:r>
          </a:p>
          <a:p>
            <a:pPr defTabSz="914363" fontAlgn="base">
              <a:spcBef>
                <a:spcPct val="20000"/>
              </a:spcBef>
              <a:spcAft>
                <a:spcPct val="0"/>
              </a:spcAft>
            </a:pPr>
            <a:r>
              <a:rPr lang="ru-RU" sz="27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26.08.2019 – 22.09.2019 – </a:t>
            </a:r>
            <a:r>
              <a:rPr lang="ru-RU" sz="27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период проведения защиты Научного доклада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63" fontAlgn="base">
              <a:spcBef>
                <a:spcPct val="20000"/>
              </a:spcBef>
              <a:spcAft>
                <a:spcPct val="0"/>
              </a:spcAft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137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26750" y="265212"/>
            <a:ext cx="5154148" cy="648072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ГОСУДАРСТВЕННАЯ ИТОГОВАЯ АТТЕСТАЦИЯ </a:t>
            </a:r>
            <a:r>
              <a:rPr lang="ru-RU" sz="1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АСПИРАНТОВ</a:t>
            </a: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98232" y="3721596"/>
            <a:ext cx="1064134" cy="60016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ru-RU" sz="1100" dirty="0">
                <a:solidFill>
                  <a:srgbClr val="FFFFFF"/>
                </a:solidFill>
                <a:latin typeface="DendaNewLightC"/>
              </a:rPr>
              <a:t>Назначение на стипендию</a:t>
            </a:r>
          </a:p>
        </p:txBody>
      </p:sp>
      <p:graphicFrame>
        <p:nvGraphicFramePr>
          <p:cNvPr id="1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22557"/>
              </p:ext>
            </p:extLst>
          </p:nvPr>
        </p:nvGraphicFramePr>
        <p:xfrm>
          <a:off x="425624" y="1129308"/>
          <a:ext cx="68580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742444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45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30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700" b="1" kern="0">
                <a:solidFill>
                  <a:srgbClr val="F3F3F3"/>
                </a:solidFill>
                <a:cs typeface="Arial"/>
                <a:sym typeface="Arial"/>
              </a:rPr>
              <a:t>Цифровая 3D-медицина</a:t>
            </a:r>
          </a:p>
          <a:p>
            <a:pPr algn="ctr" defTabSz="761940">
              <a:buClr>
                <a:srgbClr val="FFFFFF"/>
              </a:buClr>
            </a:pPr>
            <a:endParaRPr sz="2500" b="1" kern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500" kern="0" dirty="0">
                <a:solidFill>
                  <a:srgbClr val="FFFFFF"/>
                </a:solidFill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4635417"/>
            <a:ext cx="7620000" cy="10795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7620000" cy="98825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1004248"/>
            <a:ext cx="7620000" cy="36585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19437" y="1489349"/>
            <a:ext cx="6852750" cy="2184244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</a:pPr>
            <a:r>
              <a:rPr lang="en-US" sz="2800" b="1" kern="0" dirty="0" smtClean="0">
                <a:solidFill>
                  <a:srgbClr val="F3F3F3"/>
                </a:solidFill>
                <a:cs typeface="Arial"/>
                <a:sym typeface="Arial"/>
              </a:rPr>
              <a:t>I </a:t>
            </a:r>
            <a:r>
              <a:rPr lang="ru-RU" sz="2800" b="1" kern="0" dirty="0" smtClean="0">
                <a:solidFill>
                  <a:srgbClr val="F3F3F3"/>
                </a:solidFill>
                <a:cs typeface="Arial"/>
                <a:sym typeface="Arial"/>
              </a:rPr>
              <a:t>этап ГИА - Государственный экзамен</a:t>
            </a:r>
          </a:p>
          <a:p>
            <a:pPr algn="ctr" defTabSz="761940">
              <a:buClr>
                <a:srgbClr val="FFFFFF"/>
              </a:buClr>
            </a:pPr>
            <a:endParaRPr lang="ru-RU" sz="2500" b="1" kern="0" dirty="0" smtClean="0">
              <a:solidFill>
                <a:srgbClr val="F3F3F3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ru-RU" sz="2500" b="1" kern="0" dirty="0">
              <a:solidFill>
                <a:srgbClr val="F3F3F3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r>
              <a:rPr lang="ru-RU" sz="2800" b="1" kern="0" dirty="0" smtClean="0">
                <a:solidFill>
                  <a:srgbClr val="F3F3F3"/>
                </a:solidFill>
                <a:cs typeface="Arial"/>
                <a:sym typeface="Arial"/>
              </a:rPr>
              <a:t>24.06.2019 – 07.07.2019</a:t>
            </a:r>
            <a:endParaRPr sz="2800" b="1" kern="0" dirty="0">
              <a:solidFill>
                <a:srgbClr val="F3F3F3"/>
              </a:solidFill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88" y="224875"/>
            <a:ext cx="1813250" cy="50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6983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258124" y="120021"/>
            <a:ext cx="4704004" cy="967457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3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Подготовка к Государственному экзамену</a:t>
            </a:r>
            <a:endParaRPr lang="ru-RU" sz="23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63375" y="827894"/>
            <a:ext cx="7175017" cy="507830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285674" indent="-285674" algn="just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dirty="0" smtClean="0"/>
          </a:p>
          <a:p>
            <a:pPr marL="285674" indent="-285674" algn="just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dirty="0"/>
          </a:p>
          <a:p>
            <a:pPr marL="285674" indent="-285674" algn="just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800" dirty="0" smtClean="0"/>
              <a:t>Ознакомление </a:t>
            </a:r>
            <a:r>
              <a:rPr lang="ru-RU" sz="2800" dirty="0"/>
              <a:t>с программой ГИА своей направленности и с формами проведения государственного </a:t>
            </a:r>
            <a:r>
              <a:rPr lang="ru-RU" sz="2800" dirty="0" smtClean="0"/>
              <a:t>экзамена </a:t>
            </a:r>
            <a:r>
              <a:rPr lang="en-US" sz="2800" b="1" kern="0" dirty="0">
                <a:solidFill>
                  <a:srgbClr val="000000"/>
                </a:solidFill>
                <a:latin typeface="DendaNewLightC"/>
                <a:hlinkClick r:id="rId4"/>
              </a:rPr>
              <a:t>http://www.unn.ru/sveden/education/edu-op.php</a:t>
            </a:r>
            <a:r>
              <a:rPr lang="ru-RU" sz="2800" b="1" kern="0" dirty="0">
                <a:solidFill>
                  <a:srgbClr val="000000"/>
                </a:solidFill>
                <a:latin typeface="DendaNewLightC"/>
              </a:rPr>
              <a:t> (уровень образования: </a:t>
            </a:r>
            <a:r>
              <a:rPr lang="ru-RU" sz="2800" i="1" dirty="0"/>
              <a:t>высшее образование - подготовка кадров высшей квалификации</a:t>
            </a:r>
            <a:r>
              <a:rPr lang="ru-RU" sz="2800" i="1" dirty="0" smtClean="0"/>
              <a:t>)</a:t>
            </a:r>
            <a:endParaRPr lang="ru-RU" sz="28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800" dirty="0"/>
          </a:p>
          <a:p>
            <a:pPr lvl="0"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dirty="0"/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b="1" kern="0" dirty="0" smtClean="0">
              <a:solidFill>
                <a:srgbClr val="000000"/>
              </a:solidFill>
              <a:latin typeface="DendaNewLightC"/>
              <a:hlinkClick r:id="rId4"/>
            </a:endParaRP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b="1" kern="0" dirty="0">
              <a:solidFill>
                <a:srgbClr val="000000"/>
              </a:solidFill>
              <a:latin typeface="DendaNewLightC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971764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90260" y="233859"/>
            <a:ext cx="4439853" cy="594035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Подготовка к Государственному экзамену</a:t>
            </a:r>
            <a:endParaRPr lang="ru-RU" sz="20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63375" y="827894"/>
            <a:ext cx="7175017" cy="598317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algn="just" defTabSz="914363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/>
              <a:t>Если форма государственного экзамена – </a:t>
            </a:r>
            <a:r>
              <a:rPr lang="ru-RU" sz="2400" i="1" u="sng" dirty="0" smtClean="0"/>
              <a:t>Учебно-методическая разработка</a:t>
            </a:r>
            <a:r>
              <a:rPr lang="ru-RU" sz="2400" dirty="0" smtClean="0"/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800" dirty="0"/>
              <a:t>За один месяц до дня проведения государственного экзамена утверждается на кафедре тема УМР и оформляется выписка из протокола заседания кафедры.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800" dirty="0"/>
              <a:t>За 2-3 недели до даты государственного экзамена назначается консультация с К.Д. Дятловой или О.В. </a:t>
            </a:r>
            <a:r>
              <a:rPr lang="ru-RU" sz="1800" dirty="0" smtClean="0"/>
              <a:t>Лебедевой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/>
              <a:t>За неделю до даты государственного экзамена УМР заслушивается на кафедре и оформляется выписка из заседания протокола заседания кафедры (выписка приносится на экзамен)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/>
              <a:t>Если в программе ГИА направленности в качестве сопровождающих документов значится отзыв руководителя о прохождении педагогической практики, то он оформляется заранее и приносится на государственный экзамен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800" dirty="0"/>
          </a:p>
          <a:p>
            <a:pPr lvl="0"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dirty="0"/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b="1" kern="0" dirty="0" smtClean="0">
              <a:solidFill>
                <a:srgbClr val="000000"/>
              </a:solidFill>
              <a:latin typeface="DendaNewLightC"/>
              <a:hlinkClick r:id="rId4"/>
            </a:endParaRP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b="1" kern="0" dirty="0">
              <a:solidFill>
                <a:srgbClr val="000000"/>
              </a:solidFill>
              <a:latin typeface="DendaNewLightC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0411784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90260" y="233859"/>
            <a:ext cx="4439853" cy="594035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Подготовка к Государственному экзамену</a:t>
            </a:r>
            <a:endParaRPr lang="ru-RU" sz="20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63375" y="827894"/>
            <a:ext cx="7175017" cy="561384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algn="just" defTabSz="914363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учебно-методических разработок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быть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</a:t>
            </a: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лекций для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методические материалы для проведения семинарских занятий, круглых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столов</a:t>
            </a: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к практическим и лабораторным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работам</a:t>
            </a: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для самостоятельной работы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и/или контролирующие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914363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комплекты оценочных средств по дисциплине и др.  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b="1" kern="0" dirty="0" smtClean="0">
              <a:solidFill>
                <a:srgbClr val="000000"/>
              </a:solidFill>
              <a:latin typeface="DendaNewLightC"/>
              <a:hlinkClick r:id="rId4"/>
            </a:endParaRP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1800" b="1" kern="0" dirty="0">
              <a:solidFill>
                <a:srgbClr val="000000"/>
              </a:solidFill>
              <a:latin typeface="DendaNewLightC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840887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194420" y="156004"/>
            <a:ext cx="4722392" cy="1189328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Подготовка к Государственному экзамену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63374" y="985292"/>
            <a:ext cx="7175017" cy="504137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defTabSz="914363" fontAlgn="base">
              <a:spcBef>
                <a:spcPct val="20000"/>
              </a:spcBef>
              <a:spcAft>
                <a:spcPct val="0"/>
              </a:spcAft>
            </a:pPr>
            <a:endParaRPr lang="en-US" sz="2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363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к Государственному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УМР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Презентация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формате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Point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Выписка из протокола заседания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УМР: актуальность темы, оригинальность и самостоятельность разработки, целесообразность внедрения в учебный процесс и др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о прохождении 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 программе ГИА)</a:t>
            </a:r>
          </a:p>
          <a:p>
            <a:pPr algn="just" defTabSz="914363" fontAlgn="base">
              <a:spcBef>
                <a:spcPct val="20000"/>
              </a:spcBef>
              <a:spcAft>
                <a:spcPct val="0"/>
              </a:spcAft>
            </a:pPr>
            <a:endParaRPr lang="ru-RU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815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45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30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236927"/>
            <a:ext cx="7620000" cy="33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700" b="1" kern="0">
                <a:solidFill>
                  <a:srgbClr val="F3F3F3"/>
                </a:solidFill>
                <a:cs typeface="Arial"/>
                <a:sym typeface="Arial"/>
              </a:rPr>
              <a:t>Цифровая 3D-медицина</a:t>
            </a:r>
          </a:p>
          <a:p>
            <a:pPr algn="ctr" defTabSz="761940">
              <a:buClr>
                <a:srgbClr val="FFFFFF"/>
              </a:buClr>
            </a:pPr>
            <a:endParaRPr sz="2500" b="1" kern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500" kern="0" dirty="0">
                <a:solidFill>
                  <a:srgbClr val="FFFFFF"/>
                </a:solidFill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4635417"/>
            <a:ext cx="7620000" cy="10795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7620000" cy="98825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1004248"/>
            <a:ext cx="7620000" cy="36585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19437" y="1489349"/>
            <a:ext cx="6852750" cy="2184244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</a:pPr>
            <a:r>
              <a:rPr lang="en-US" sz="2800" b="1" kern="0" dirty="0" smtClean="0">
                <a:solidFill>
                  <a:srgbClr val="F3F3F3"/>
                </a:solidFill>
                <a:cs typeface="Arial"/>
                <a:sym typeface="Arial"/>
              </a:rPr>
              <a:t>II </a:t>
            </a:r>
            <a:r>
              <a:rPr lang="ru-RU" sz="2800" b="1" kern="0" dirty="0" smtClean="0">
                <a:solidFill>
                  <a:srgbClr val="F3F3F3"/>
                </a:solidFill>
                <a:cs typeface="Arial"/>
                <a:sym typeface="Arial"/>
              </a:rPr>
              <a:t>этап ГИА – Защита Научного доклада об основных результатах подготовленной научно-квалификационной работы (диссертации)</a:t>
            </a:r>
          </a:p>
          <a:p>
            <a:pPr algn="ctr" defTabSz="761940">
              <a:buClr>
                <a:srgbClr val="FFFFFF"/>
              </a:buClr>
            </a:pPr>
            <a:endParaRPr lang="ru-RU" sz="2500" b="1" kern="0" dirty="0" smtClean="0">
              <a:solidFill>
                <a:srgbClr val="F3F3F3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ru-RU" sz="2500" b="1" kern="0" dirty="0">
              <a:solidFill>
                <a:srgbClr val="F3F3F3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ru-RU" sz="2800" b="1" kern="0" dirty="0" smtClean="0">
              <a:solidFill>
                <a:srgbClr val="F3F3F3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r>
              <a:rPr lang="ru-RU" sz="2800" b="1" kern="0" dirty="0" smtClean="0">
                <a:solidFill>
                  <a:srgbClr val="F3F3F3"/>
                </a:solidFill>
                <a:cs typeface="Arial"/>
                <a:sym typeface="Arial"/>
              </a:rPr>
              <a:t>26.08.2019 – 22.09.2019</a:t>
            </a:r>
            <a:endParaRPr sz="2800" b="1" kern="0" dirty="0">
              <a:solidFill>
                <a:srgbClr val="F3F3F3"/>
              </a:solidFill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88" y="224875"/>
            <a:ext cx="1813250" cy="50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0631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236299" y="171702"/>
            <a:ext cx="5154148" cy="864096"/>
          </a:xfrm>
          <a:prstGeom prst="parallelogram">
            <a:avLst>
              <a:gd name="adj" fmla="val 39278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lIns="0" tIns="38078" rIns="0" bIns="59993" anchor="ctr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Защита научного доклада</a:t>
            </a:r>
            <a:endParaRPr lang="ru-RU" sz="2400" b="1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40325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0322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273" y="379604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98232" y="3721596"/>
            <a:ext cx="1064134" cy="60016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ru-RU" sz="1100" dirty="0">
                <a:solidFill>
                  <a:srgbClr val="FFFFFF"/>
                </a:solidFill>
                <a:latin typeface="DendaNewLightC"/>
              </a:rPr>
              <a:t>Назначение на стипендию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8542" y="1136273"/>
            <a:ext cx="73190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Научно-квалификационная работа сдается на выпускающую кафедру не позднее, чем за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дней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даты защиты научного доклада в государственной экзаменационной комиссии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выпускающей кафедры направляет научно-квалификационную работу (диссертацию) на рецензию одному или нескольким рецензентам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20 дней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даты защиты научного доклада в государственной экзаменационной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976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Титульный слайд ННГУ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остой слайд ННГУ">
  <a:themeElements>
    <a:clrScheme name="Простой слайд ННГУ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Простой слайд ННГУ">
      <a:majorFont>
        <a:latin typeface="DendaNewC"/>
        <a:ea typeface=""/>
        <a:cs typeface=""/>
      </a:majorFont>
      <a:minorFont>
        <a:latin typeface="DendaNewLigh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стой слайд ННГУ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1133</TotalTime>
  <Words>828</Words>
  <Application>Microsoft Office PowerPoint</Application>
  <PresentationFormat>Произвольный</PresentationFormat>
  <Paragraphs>129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Тема1</vt:lpstr>
      <vt:lpstr>Простой слайд ННГУ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Приказчикова Юлия Викторовна</cp:lastModifiedBy>
  <cp:revision>66</cp:revision>
  <cp:lastPrinted>2016-10-13T11:38:52Z</cp:lastPrinted>
  <dcterms:created xsi:type="dcterms:W3CDTF">2015-10-07T06:07:22Z</dcterms:created>
  <dcterms:modified xsi:type="dcterms:W3CDTF">2019-02-13T09:57:50Z</dcterms:modified>
</cp:coreProperties>
</file>